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slides/slide163.xml" ContentType="application/vnd.openxmlformats-officedocument.presentationml.slide+xml"/>
  <Override PartName="/ppt/slides/slide164.xml" ContentType="application/vnd.openxmlformats-officedocument.presentationml.slide+xml"/>
  <Override PartName="/ppt/slides/slide165.xml" ContentType="application/vnd.openxmlformats-officedocument.presentationml.slide+xml"/>
  <Override PartName="/ppt/slides/slide166.xml" ContentType="application/vnd.openxmlformats-officedocument.presentationml.slide+xml"/>
  <Override PartName="/ppt/slides/slide167.xml" ContentType="application/vnd.openxmlformats-officedocument.presentationml.slide+xml"/>
  <Override PartName="/ppt/slides/slide168.xml" ContentType="application/vnd.openxmlformats-officedocument.presentationml.slide+xml"/>
  <Override PartName="/ppt/slides/slide169.xml" ContentType="application/vnd.openxmlformats-officedocument.presentationml.slide+xml"/>
  <Override PartName="/ppt/slides/slide170.xml" ContentType="application/vnd.openxmlformats-officedocument.presentationml.slide+xml"/>
  <Override PartName="/ppt/slides/slide171.xml" ContentType="application/vnd.openxmlformats-officedocument.presentationml.slide+xml"/>
  <Override PartName="/ppt/slides/slide172.xml" ContentType="application/vnd.openxmlformats-officedocument.presentationml.slide+xml"/>
  <Override PartName="/ppt/slides/slide173.xml" ContentType="application/vnd.openxmlformats-officedocument.presentationml.slide+xml"/>
  <Override PartName="/ppt/slides/slide174.xml" ContentType="application/vnd.openxmlformats-officedocument.presentationml.slide+xml"/>
  <Override PartName="/ppt/slides/slide175.xml" ContentType="application/vnd.openxmlformats-officedocument.presentationml.slide+xml"/>
  <Override PartName="/ppt/slides/slide176.xml" ContentType="application/vnd.openxmlformats-officedocument.presentationml.slide+xml"/>
  <Override PartName="/ppt/slides/slide177.xml" ContentType="application/vnd.openxmlformats-officedocument.presentationml.slide+xml"/>
  <Override PartName="/ppt/slides/slide178.xml" ContentType="application/vnd.openxmlformats-officedocument.presentationml.slide+xml"/>
  <Override PartName="/ppt/slides/slide179.xml" ContentType="application/vnd.openxmlformats-officedocument.presentationml.slide+xml"/>
  <Override PartName="/ppt/slides/slide180.xml" ContentType="application/vnd.openxmlformats-officedocument.presentationml.slide+xml"/>
  <Override PartName="/ppt/slides/slide18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  <p:sldId id="331" r:id="rId77"/>
    <p:sldId id="332" r:id="rId78"/>
    <p:sldId id="333" r:id="rId79"/>
    <p:sldId id="334" r:id="rId80"/>
    <p:sldId id="335" r:id="rId81"/>
    <p:sldId id="336" r:id="rId82"/>
    <p:sldId id="337" r:id="rId83"/>
    <p:sldId id="338" r:id="rId84"/>
    <p:sldId id="339" r:id="rId85"/>
    <p:sldId id="340" r:id="rId86"/>
    <p:sldId id="341" r:id="rId87"/>
    <p:sldId id="342" r:id="rId88"/>
    <p:sldId id="343" r:id="rId89"/>
    <p:sldId id="344" r:id="rId90"/>
    <p:sldId id="345" r:id="rId91"/>
    <p:sldId id="346" r:id="rId92"/>
    <p:sldId id="347" r:id="rId93"/>
    <p:sldId id="348" r:id="rId94"/>
    <p:sldId id="349" r:id="rId95"/>
    <p:sldId id="350" r:id="rId96"/>
    <p:sldId id="351" r:id="rId97"/>
    <p:sldId id="352" r:id="rId98"/>
    <p:sldId id="353" r:id="rId99"/>
    <p:sldId id="354" r:id="rId100"/>
    <p:sldId id="355" r:id="rId101"/>
    <p:sldId id="356" r:id="rId102"/>
    <p:sldId id="357" r:id="rId103"/>
    <p:sldId id="358" r:id="rId104"/>
    <p:sldId id="359" r:id="rId105"/>
    <p:sldId id="360" r:id="rId106"/>
    <p:sldId id="361" r:id="rId107"/>
    <p:sldId id="362" r:id="rId108"/>
    <p:sldId id="363" r:id="rId109"/>
    <p:sldId id="364" r:id="rId110"/>
    <p:sldId id="365" r:id="rId111"/>
    <p:sldId id="366" r:id="rId112"/>
    <p:sldId id="367" r:id="rId113"/>
    <p:sldId id="368" r:id="rId114"/>
    <p:sldId id="369" r:id="rId115"/>
    <p:sldId id="370" r:id="rId116"/>
    <p:sldId id="371" r:id="rId117"/>
    <p:sldId id="372" r:id="rId118"/>
    <p:sldId id="373" r:id="rId119"/>
    <p:sldId id="374" r:id="rId120"/>
    <p:sldId id="375" r:id="rId121"/>
    <p:sldId id="376" r:id="rId122"/>
    <p:sldId id="377" r:id="rId123"/>
    <p:sldId id="378" r:id="rId124"/>
    <p:sldId id="379" r:id="rId125"/>
    <p:sldId id="380" r:id="rId126"/>
    <p:sldId id="381" r:id="rId127"/>
    <p:sldId id="382" r:id="rId128"/>
    <p:sldId id="383" r:id="rId129"/>
    <p:sldId id="384" r:id="rId130"/>
    <p:sldId id="385" r:id="rId131"/>
    <p:sldId id="386" r:id="rId132"/>
    <p:sldId id="387" r:id="rId133"/>
    <p:sldId id="388" r:id="rId134"/>
    <p:sldId id="389" r:id="rId135"/>
    <p:sldId id="390" r:id="rId136"/>
    <p:sldId id="391" r:id="rId137"/>
    <p:sldId id="392" r:id="rId138"/>
    <p:sldId id="393" r:id="rId139"/>
    <p:sldId id="394" r:id="rId140"/>
    <p:sldId id="395" r:id="rId141"/>
    <p:sldId id="396" r:id="rId142"/>
    <p:sldId id="397" r:id="rId143"/>
    <p:sldId id="398" r:id="rId144"/>
    <p:sldId id="399" r:id="rId145"/>
    <p:sldId id="400" r:id="rId146"/>
    <p:sldId id="401" r:id="rId147"/>
    <p:sldId id="402" r:id="rId148"/>
    <p:sldId id="403" r:id="rId149"/>
    <p:sldId id="404" r:id="rId150"/>
    <p:sldId id="405" r:id="rId151"/>
    <p:sldId id="406" r:id="rId152"/>
    <p:sldId id="407" r:id="rId153"/>
    <p:sldId id="408" r:id="rId154"/>
    <p:sldId id="409" r:id="rId155"/>
    <p:sldId id="410" r:id="rId156"/>
    <p:sldId id="411" r:id="rId157"/>
    <p:sldId id="412" r:id="rId158"/>
    <p:sldId id="413" r:id="rId159"/>
    <p:sldId id="414" r:id="rId160"/>
    <p:sldId id="415" r:id="rId161"/>
    <p:sldId id="416" r:id="rId162"/>
    <p:sldId id="417" r:id="rId163"/>
    <p:sldId id="418" r:id="rId164"/>
    <p:sldId id="419" r:id="rId165"/>
    <p:sldId id="420" r:id="rId166"/>
    <p:sldId id="421" r:id="rId167"/>
    <p:sldId id="422" r:id="rId168"/>
    <p:sldId id="423" r:id="rId169"/>
    <p:sldId id="424" r:id="rId170"/>
    <p:sldId id="425" r:id="rId171"/>
    <p:sldId id="426" r:id="rId172"/>
    <p:sldId id="427" r:id="rId173"/>
    <p:sldId id="428" r:id="rId174"/>
    <p:sldId id="429" r:id="rId175"/>
    <p:sldId id="430" r:id="rId176"/>
    <p:sldId id="431" r:id="rId177"/>
    <p:sldId id="432" r:id="rId178"/>
    <p:sldId id="433" r:id="rId179"/>
    <p:sldId id="434" r:id="rId180"/>
    <p:sldId id="435" r:id="rId181"/>
    <p:sldId id="436" r:id="rId182"/>
  </p:sldIdLst>
  <p:sldSz cx="17881600" cy="10058400"/>
  <p:notesSz cx="7772400" cy="10058400"/>
  <p:embeddedFontLst>
    <p:embeddedFont>
      <p:font typeface="Calibri" panose="020F0502020204030204" pitchFamily="34" charset="0"/>
      <p:regular r:id="rId183"/>
      <p:bold r:id="rId184"/>
      <p:italic r:id="rId185"/>
      <p:boldItalic r:id="rId186"/>
    </p:embeddedFont>
  </p:embeddedFontLst>
  <p:defaultTextStyle>
    <a:defPPr>
      <a:defRPr lang="es-A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 userDrawn="1">
          <p15:clr>
            <a:srgbClr val="A4A3A4"/>
          </p15:clr>
        </p15:guide>
        <p15:guide id="2" pos="4969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0" d="100"/>
          <a:sy n="60" d="100"/>
        </p:scale>
        <p:origin x="642" y="78"/>
      </p:cViewPr>
      <p:guideLst>
        <p:guide orient="horz" pos="2880"/>
        <p:guide pos="4969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38" Type="http://schemas.openxmlformats.org/officeDocument/2006/relationships/slide" Target="slides/slide137.xml"/><Relationship Id="rId154" Type="http://schemas.openxmlformats.org/officeDocument/2006/relationships/slide" Target="slides/slide153.xml"/><Relationship Id="rId159" Type="http://schemas.openxmlformats.org/officeDocument/2006/relationships/slide" Target="slides/slide158.xml"/><Relationship Id="rId175" Type="http://schemas.openxmlformats.org/officeDocument/2006/relationships/slide" Target="slides/slide174.xml"/><Relationship Id="rId170" Type="http://schemas.openxmlformats.org/officeDocument/2006/relationships/slide" Target="slides/slide169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28" Type="http://schemas.openxmlformats.org/officeDocument/2006/relationships/slide" Target="slides/slide127.xml"/><Relationship Id="rId144" Type="http://schemas.openxmlformats.org/officeDocument/2006/relationships/slide" Target="slides/slide143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60" Type="http://schemas.openxmlformats.org/officeDocument/2006/relationships/slide" Target="slides/slide159.xml"/><Relationship Id="rId165" Type="http://schemas.openxmlformats.org/officeDocument/2006/relationships/slide" Target="slides/slide164.xml"/><Relationship Id="rId181" Type="http://schemas.openxmlformats.org/officeDocument/2006/relationships/slide" Target="slides/slide180.xml"/><Relationship Id="rId186" Type="http://schemas.openxmlformats.org/officeDocument/2006/relationships/font" Target="fonts/font4.fntdata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34" Type="http://schemas.openxmlformats.org/officeDocument/2006/relationships/slide" Target="slides/slide133.xml"/><Relationship Id="rId139" Type="http://schemas.openxmlformats.org/officeDocument/2006/relationships/slide" Target="slides/slide13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55" Type="http://schemas.openxmlformats.org/officeDocument/2006/relationships/slide" Target="slides/slide154.xml"/><Relationship Id="rId171" Type="http://schemas.openxmlformats.org/officeDocument/2006/relationships/slide" Target="slides/slide170.xml"/><Relationship Id="rId176" Type="http://schemas.openxmlformats.org/officeDocument/2006/relationships/slide" Target="slides/slide175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45" Type="http://schemas.openxmlformats.org/officeDocument/2006/relationships/slide" Target="slides/slide144.xml"/><Relationship Id="rId161" Type="http://schemas.openxmlformats.org/officeDocument/2006/relationships/slide" Target="slides/slide160.xml"/><Relationship Id="rId166" Type="http://schemas.openxmlformats.org/officeDocument/2006/relationships/slide" Target="slides/slide165.xml"/><Relationship Id="rId182" Type="http://schemas.openxmlformats.org/officeDocument/2006/relationships/slide" Target="slides/slide181.xml"/><Relationship Id="rId187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51" Type="http://schemas.openxmlformats.org/officeDocument/2006/relationships/slide" Target="slides/slide150.xml"/><Relationship Id="rId156" Type="http://schemas.openxmlformats.org/officeDocument/2006/relationships/slide" Target="slides/slide155.xml"/><Relationship Id="rId177" Type="http://schemas.openxmlformats.org/officeDocument/2006/relationships/slide" Target="slides/slide176.xml"/><Relationship Id="rId172" Type="http://schemas.openxmlformats.org/officeDocument/2006/relationships/slide" Target="slides/slide171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167" Type="http://schemas.openxmlformats.org/officeDocument/2006/relationships/slide" Target="slides/slide166.xml"/><Relationship Id="rId188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162" Type="http://schemas.openxmlformats.org/officeDocument/2006/relationships/slide" Target="slides/slide161.xml"/><Relationship Id="rId183" Type="http://schemas.openxmlformats.org/officeDocument/2006/relationships/font" Target="fonts/font1.fntdata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157" Type="http://schemas.openxmlformats.org/officeDocument/2006/relationships/slide" Target="slides/slide156.xml"/><Relationship Id="rId178" Type="http://schemas.openxmlformats.org/officeDocument/2006/relationships/slide" Target="slides/slide177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slide" Target="slides/slide151.xml"/><Relationship Id="rId173" Type="http://schemas.openxmlformats.org/officeDocument/2006/relationships/slide" Target="slides/slide172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168" Type="http://schemas.openxmlformats.org/officeDocument/2006/relationships/slide" Target="slides/slide167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163" Type="http://schemas.openxmlformats.org/officeDocument/2006/relationships/slide" Target="slides/slide162.xml"/><Relationship Id="rId184" Type="http://schemas.openxmlformats.org/officeDocument/2006/relationships/font" Target="fonts/font2.fntdata"/><Relationship Id="rId189" Type="http://schemas.openxmlformats.org/officeDocument/2006/relationships/theme" Target="theme/theme1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slide" Target="slides/slide157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Relationship Id="rId174" Type="http://schemas.openxmlformats.org/officeDocument/2006/relationships/slide" Target="slides/slide173.xml"/><Relationship Id="rId179" Type="http://schemas.openxmlformats.org/officeDocument/2006/relationships/slide" Target="slides/slide178.xml"/><Relationship Id="rId190" Type="http://schemas.openxmlformats.org/officeDocument/2006/relationships/tableStyles" Target="tableStyles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164" Type="http://schemas.openxmlformats.org/officeDocument/2006/relationships/slide" Target="slides/slide163.xml"/><Relationship Id="rId169" Type="http://schemas.openxmlformats.org/officeDocument/2006/relationships/slide" Target="slides/slide168.xml"/><Relationship Id="rId185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80" Type="http://schemas.openxmlformats.org/officeDocument/2006/relationships/slide" Target="slides/slide17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341120" y="3118104"/>
            <a:ext cx="1519936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682240" y="5632704"/>
            <a:ext cx="1251712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8/15/2021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8/15/2021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894080" y="2313432"/>
            <a:ext cx="7778496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9209024" y="2313432"/>
            <a:ext cx="7778496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8/15/2021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8/15/2021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8/15/2021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894080" y="402336"/>
            <a:ext cx="1609344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894080" y="2313432"/>
            <a:ext cx="1609344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079744" y="9354312"/>
            <a:ext cx="5722112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894080" y="9354312"/>
            <a:ext cx="4112768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8/15/2021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2874752" y="9354312"/>
            <a:ext cx="4112768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4" Type="http://schemas.openxmlformats.org/officeDocument/2006/relationships/hyperlink" Target="http://www.kaizengrp.com/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kaizengrp.com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kaizengrp.com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kaizengrp.com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kaizengrp.com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kaizengrp.com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4" Type="http://schemas.openxmlformats.org/officeDocument/2006/relationships/hyperlink" Target="http://www.kaizengrp.com/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4" Type="http://schemas.openxmlformats.org/officeDocument/2006/relationships/hyperlink" Target="http://www.kaizengrp.com/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kaizengrp.com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4" Type="http://schemas.openxmlformats.org/officeDocument/2006/relationships/hyperlink" Target="http://www.kaizengrp.com/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4" Type="http://schemas.openxmlformats.org/officeDocument/2006/relationships/hyperlink" Target="http://www.kaizengrp.com/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kaizengrp.com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5" Type="http://schemas.openxmlformats.org/officeDocument/2006/relationships/hyperlink" Target="http://www.kaizengrp.com/" TargetMode="External"/><Relationship Id="rId4" Type="http://schemas.openxmlformats.org/officeDocument/2006/relationships/image" Target="../media/image8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4" Type="http://schemas.openxmlformats.org/officeDocument/2006/relationships/hyperlink" Target="http://www.kaizengrp.com/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kaizengrp.com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4" Type="http://schemas.openxmlformats.org/officeDocument/2006/relationships/hyperlink" Target="http://www.kaizengrp.com/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kaizengrp.com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4" Type="http://schemas.openxmlformats.org/officeDocument/2006/relationships/hyperlink" Target="http://www.kaizengrp.com/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kaizengrp.com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4" Type="http://schemas.openxmlformats.org/officeDocument/2006/relationships/hyperlink" Target="http://www.kaizengrp.com/" TargetMode="Externa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4" Type="http://schemas.openxmlformats.org/officeDocument/2006/relationships/hyperlink" Target="http://www.kaizengrp.com/" TargetMode="Externa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4" Type="http://schemas.openxmlformats.org/officeDocument/2006/relationships/hyperlink" Target="http://www.kaizengrp.com/" TargetMode="Externa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kaizengrp.com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kaizengrp.com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kaizengrp.com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kaizengrp.com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4" Type="http://schemas.openxmlformats.org/officeDocument/2006/relationships/hyperlink" Target="http://www.kaizengrp.com/" TargetMode="Externa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kaizengrp.com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4" Type="http://schemas.openxmlformats.org/officeDocument/2006/relationships/hyperlink" Target="http://www.kaizengrp.com/" TargetMode="Externa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5" Type="http://schemas.openxmlformats.org/officeDocument/2006/relationships/hyperlink" Target="http://www.kaizengrp.com/" TargetMode="External"/><Relationship Id="rId4" Type="http://schemas.openxmlformats.org/officeDocument/2006/relationships/image" Target="../media/image18.jp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4" Type="http://schemas.openxmlformats.org/officeDocument/2006/relationships/hyperlink" Target="http://www.kaizengrp.com/" TargetMode="Externa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kaizengrp.com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kaizengrp.com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4" Type="http://schemas.openxmlformats.org/officeDocument/2006/relationships/hyperlink" Target="http://www.kaizengrp.com/" TargetMode="Externa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kaizengrp.com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kaizengrp.com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4" Type="http://schemas.openxmlformats.org/officeDocument/2006/relationships/hyperlink" Target="http://www.kaizengrp.com/" TargetMode="Externa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kaizengrp.com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kaizengrp.com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4" Type="http://schemas.openxmlformats.org/officeDocument/2006/relationships/hyperlink" Target="http://www.kaizengrp.com/" TargetMode="Externa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4" Type="http://schemas.openxmlformats.org/officeDocument/2006/relationships/hyperlink" Target="http://www.kaizengrp.com/" TargetMode="Externa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5" Type="http://schemas.openxmlformats.org/officeDocument/2006/relationships/hyperlink" Target="http://www.kaizengrp.com/" TargetMode="External"/><Relationship Id="rId4" Type="http://schemas.openxmlformats.org/officeDocument/2006/relationships/image" Target="../media/image25.jp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kaizengrp.com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kaizengrp.com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kaizengrp.com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kaizengrp.com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kaizengrp.com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4" Type="http://schemas.openxmlformats.org/officeDocument/2006/relationships/hyperlink" Target="http://www.kaizengrp.com/" TargetMode="Externa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kaizengrp.com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kaizengrp.com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kaizengrp.com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kaizengrp.com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kaizengrp.com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kaizengrp.com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kaizengrp.com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kaizengrp.com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kaizengrp.com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kaizengrp.com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kaizengrp.com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kaizengrp.com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kaizengrp.com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kaizengrp.com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4" Type="http://schemas.openxmlformats.org/officeDocument/2006/relationships/hyperlink" Target="http://www.kaizengrp.com/" TargetMode="Externa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kaizengrp.com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kaizengrp.com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kaizengrp.com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kaizengrp.com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kaizengrp.com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kaizengrp.com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kaizengrp.com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kaizengrp.com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kaizengrp.com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kaizengrp.com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kaizengrp.com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kaizengrp.com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onografias.com/trabajos35/tipos-riesgos/tipos-riesgos.shtml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5" Type="http://schemas.openxmlformats.org/officeDocument/2006/relationships/hyperlink" Target="http://www.kaizengrp.com/" TargetMode="External"/><Relationship Id="rId4" Type="http://schemas.openxmlformats.org/officeDocument/2006/relationships/hyperlink" Target="https://www.monografias.com/trabajos13/mapro/mapro.shtml" TargetMode="Externa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onografias.com/trabajos10/motore/motore.shtml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4" Type="http://schemas.openxmlformats.org/officeDocument/2006/relationships/hyperlink" Target="http://www.kaizengrp.com/" TargetMode="Externa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kaizengrp.com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onografias.com/trabajos15/mantenimiento-industrial/mantenimiento-industrial.shtml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4" Type="http://schemas.openxmlformats.org/officeDocument/2006/relationships/hyperlink" Target="http://www.kaizengrp.com/" TargetMode="Externa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kaizengrp.com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kaizengrp.com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kaizengrp.com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kaizengrp.com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kaizengrp.com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4" Type="http://schemas.openxmlformats.org/officeDocument/2006/relationships/hyperlink" Target="http://www.kaizengrp.com/" TargetMode="Externa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kaizengrp.com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kaizengrp.com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kaizengrp.com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kaizengrp.com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kaizengrp.com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kaizengrp.com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kaizengrp.com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kaizengrp.com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kaizengrp.com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4" Type="http://schemas.openxmlformats.org/officeDocument/2006/relationships/hyperlink" Target="http://www.kaizengrp.com/" TargetMode="Externa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kaizengrp.com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kaizengrp.com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kaizengrp.com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kaizengrp.com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kaizengrp.com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kaizengrp.com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4" Type="http://schemas.openxmlformats.org/officeDocument/2006/relationships/hyperlink" Target="http://www.kaizengrp.com/" TargetMode="Externa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kaizengrp.com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kaizengrp.com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kaizengrp.com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kaizengrp.com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4" Type="http://schemas.openxmlformats.org/officeDocument/2006/relationships/hyperlink" Target="http://www.kaizengrp.com/" TargetMode="Externa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4" Type="http://schemas.openxmlformats.org/officeDocument/2006/relationships/hyperlink" Target="http://www.kaizengrp.com/" TargetMode="Externa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kaizengrp.com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kaizengrp.com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kaizengrp.com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kaizengrp.com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kaizengrp.com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kaizengrp.com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kaizengrp.com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kaizengrp.com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kaizengrp.com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kaizengrp.com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kaizengrp.com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kaizengrp.com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12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kaizengrp.com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12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kaizengrp.com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12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kaizengrp.com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12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kaizengrp.com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12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kaizengrp.com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12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kaizengrp.com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12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kaizengrp.com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12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kaizengrp.com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12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kaizengrp.com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13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kaizengrp.com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13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kaizengrp.com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13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kaizengrp.com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13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kaizengrp.com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13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kaizengrp.com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13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kaizengrp.com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13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kaizengrp.com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13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kaizengrp.com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13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kaizengrp.com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13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kaizengrp.com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14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kaizengrp.com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14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kaizengrp.com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14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kaizengrp.com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14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kaizengrp.com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14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kaizengrp.com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14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kaizengrp.com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14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kaizengrp.com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14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kaizengrp.com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14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kaizengrp.com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14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kaizengrp.com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15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kaizengrp.com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15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kaizengrp.com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15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kaizengrp.com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15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kaizengrp.com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15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kaizengrp.com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15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kaizengrp.com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15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kaizengrp.com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15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kaizengrp.com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15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kaizengrp.com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15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kaizengrp.com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16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kaizengrp.com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16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kaizengrp.com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16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kaizengrp.com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16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kaizengrp.com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16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kaizengrp.com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16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kaizengrp.com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16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kaizengrp.com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16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kaizengrp.com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16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kaizengrp.com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16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kaizengrp.com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17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kaizengrp.com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17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kaizengrp.com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17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kaizengrp.com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17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kaizengrp.com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17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kaizengrp.com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17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kaizengrp.com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17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kaizengrp.com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17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kaizengrp.com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17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kaizengrp.com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17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kaizengrp.com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18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kaizengrp.com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18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kaizengrp.com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774935" y="782828"/>
            <a:ext cx="1179195" cy="5353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00" spc="-5" dirty="0">
                <a:latin typeface="Calibri"/>
                <a:cs typeface="Calibri"/>
              </a:rPr>
              <a:t>Ficha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Técnica: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K-001</a:t>
            </a:r>
            <a:endParaRPr sz="1100">
              <a:latin typeface="Calibri"/>
              <a:cs typeface="Calibri"/>
            </a:endParaRPr>
          </a:p>
          <a:p>
            <a:pPr marL="688975" marR="5080" indent="118745">
              <a:lnSpc>
                <a:spcPct val="101800"/>
              </a:lnSpc>
              <a:spcBef>
                <a:spcPts val="5"/>
              </a:spcBef>
            </a:pPr>
            <a:r>
              <a:rPr sz="1100" dirty="0">
                <a:latin typeface="Calibri"/>
                <a:cs typeface="Calibri"/>
              </a:rPr>
              <a:t>Re</a:t>
            </a:r>
            <a:r>
              <a:rPr sz="1100" spc="5" dirty="0">
                <a:latin typeface="Calibri"/>
                <a:cs typeface="Calibri"/>
              </a:rPr>
              <a:t>v</a:t>
            </a:r>
            <a:r>
              <a:rPr sz="1100" dirty="0">
                <a:latin typeface="Calibri"/>
                <a:cs typeface="Calibri"/>
              </a:rPr>
              <a:t>.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  </a:t>
            </a:r>
            <a:r>
              <a:rPr sz="1100" spc="-5" dirty="0">
                <a:latin typeface="Calibri"/>
                <a:cs typeface="Calibri"/>
              </a:rPr>
              <a:t>Jul-</a:t>
            </a:r>
            <a:r>
              <a:rPr sz="1100" dirty="0">
                <a:latin typeface="Calibri"/>
                <a:cs typeface="Calibri"/>
              </a:rPr>
              <a:t>20</a:t>
            </a:r>
            <a:r>
              <a:rPr sz="1100" spc="-10" dirty="0">
                <a:latin typeface="Calibri"/>
                <a:cs typeface="Calibri"/>
              </a:rPr>
              <a:t>1</a:t>
            </a:r>
            <a:r>
              <a:rPr sz="1100" dirty="0">
                <a:latin typeface="Calibri"/>
                <a:cs typeface="Calibri"/>
              </a:rPr>
              <a:t>8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5998260" y="9359202"/>
            <a:ext cx="5910580" cy="0"/>
          </a:xfrm>
          <a:custGeom>
            <a:avLst/>
            <a:gdLst/>
            <a:ahLst/>
            <a:cxnLst/>
            <a:rect l="l" t="t" r="r" b="b"/>
            <a:pathLst>
              <a:path w="5910580">
                <a:moveTo>
                  <a:pt x="0" y="0"/>
                </a:moveTo>
                <a:lnTo>
                  <a:pt x="1598938" y="0"/>
                </a:lnTo>
              </a:path>
              <a:path w="5910580">
                <a:moveTo>
                  <a:pt x="1600530" y="0"/>
                </a:moveTo>
                <a:lnTo>
                  <a:pt x="5910390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991962" y="355137"/>
            <a:ext cx="1001125" cy="431186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969000" y="1316737"/>
            <a:ext cx="5547360" cy="7179563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6115100" y="9390381"/>
            <a:ext cx="5678170" cy="5073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1150"/>
              </a:lnSpc>
            </a:pPr>
            <a:r>
              <a:rPr sz="1100" dirty="0">
                <a:latin typeface="Calibri"/>
                <a:cs typeface="Calibri"/>
              </a:rPr>
              <a:t>PH </a:t>
            </a:r>
            <a:r>
              <a:rPr sz="1100" spc="-5" dirty="0">
                <a:latin typeface="Calibri"/>
                <a:cs typeface="Calibri"/>
              </a:rPr>
              <a:t>Financial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Park Tower,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Piso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35,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Boulevard </a:t>
            </a:r>
            <a:r>
              <a:rPr sz="1100" spc="-5" dirty="0">
                <a:latin typeface="Calibri"/>
                <a:cs typeface="Calibri"/>
              </a:rPr>
              <a:t>Costa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Este.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Corregimiento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Juan Díaz,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Costa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del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Este.</a:t>
            </a:r>
            <a:endParaRPr sz="1100">
              <a:latin typeface="Calibri"/>
              <a:cs typeface="Calibri"/>
            </a:endParaRPr>
          </a:p>
          <a:p>
            <a:pPr marL="2030730" marR="2022475" algn="ctr">
              <a:lnSpc>
                <a:spcPct val="101800"/>
              </a:lnSpc>
            </a:pPr>
            <a:r>
              <a:rPr sz="1100" spc="-5" dirty="0">
                <a:latin typeface="Calibri"/>
                <a:cs typeface="Calibri"/>
              </a:rPr>
              <a:t>Ciudad de Panamá. Panamá. </a:t>
            </a:r>
            <a:r>
              <a:rPr sz="1100" spc="-235" dirty="0">
                <a:latin typeface="Calibri"/>
                <a:cs typeface="Calibri"/>
              </a:rPr>
              <a:t> </a:t>
            </a:r>
            <a:r>
              <a:rPr sz="1100" u="sng" spc="-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4"/>
              </a:rPr>
              <a:t>www.kaizengrp.com</a:t>
            </a:r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998260" y="9359202"/>
            <a:ext cx="5910580" cy="0"/>
          </a:xfrm>
          <a:custGeom>
            <a:avLst/>
            <a:gdLst/>
            <a:ahLst/>
            <a:cxnLst/>
            <a:rect l="l" t="t" r="r" b="b"/>
            <a:pathLst>
              <a:path w="5910580">
                <a:moveTo>
                  <a:pt x="0" y="0"/>
                </a:moveTo>
                <a:lnTo>
                  <a:pt x="1598938" y="0"/>
                </a:lnTo>
              </a:path>
              <a:path w="5910580">
                <a:moveTo>
                  <a:pt x="1600530" y="0"/>
                </a:moveTo>
                <a:lnTo>
                  <a:pt x="5910390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991962" y="355137"/>
            <a:ext cx="1001125" cy="431186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5956605" y="782828"/>
            <a:ext cx="5997575" cy="81019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715" algn="r">
              <a:spcBef>
                <a:spcPts val="100"/>
              </a:spcBef>
            </a:pPr>
            <a:r>
              <a:rPr sz="1100" spc="-5" dirty="0">
                <a:latin typeface="Calibri"/>
                <a:cs typeface="Calibri"/>
              </a:rPr>
              <a:t>Ficha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Técnica: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K-001</a:t>
            </a:r>
            <a:endParaRPr sz="1100">
              <a:latin typeface="Calibri"/>
              <a:cs typeface="Calibri"/>
            </a:endParaRPr>
          </a:p>
          <a:p>
            <a:pPr marL="5507355" marR="5080" indent="118745" algn="r">
              <a:lnSpc>
                <a:spcPct val="101800"/>
              </a:lnSpc>
              <a:spcBef>
                <a:spcPts val="5"/>
              </a:spcBef>
            </a:pPr>
            <a:r>
              <a:rPr sz="1100" dirty="0">
                <a:latin typeface="Calibri"/>
                <a:cs typeface="Calibri"/>
              </a:rPr>
              <a:t>Re</a:t>
            </a:r>
            <a:r>
              <a:rPr sz="1100" spc="5" dirty="0">
                <a:latin typeface="Calibri"/>
                <a:cs typeface="Calibri"/>
              </a:rPr>
              <a:t>v</a:t>
            </a:r>
            <a:r>
              <a:rPr sz="1100" dirty="0">
                <a:latin typeface="Calibri"/>
                <a:cs typeface="Calibri"/>
              </a:rPr>
              <a:t>.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  </a:t>
            </a:r>
            <a:r>
              <a:rPr sz="1100" spc="-5" dirty="0">
                <a:latin typeface="Calibri"/>
                <a:cs typeface="Calibri"/>
              </a:rPr>
              <a:t>Jul-</a:t>
            </a:r>
            <a:r>
              <a:rPr sz="1100" dirty="0">
                <a:latin typeface="Calibri"/>
                <a:cs typeface="Calibri"/>
              </a:rPr>
              <a:t>20</a:t>
            </a:r>
            <a:r>
              <a:rPr sz="1100" spc="-10" dirty="0">
                <a:latin typeface="Calibri"/>
                <a:cs typeface="Calibri"/>
              </a:rPr>
              <a:t>1</a:t>
            </a:r>
            <a:r>
              <a:rPr sz="1100" dirty="0">
                <a:latin typeface="Calibri"/>
                <a:cs typeface="Calibri"/>
              </a:rPr>
              <a:t>8</a:t>
            </a:r>
            <a:endParaRPr sz="11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100">
              <a:latin typeface="Calibri"/>
              <a:cs typeface="Calibri"/>
            </a:endParaRPr>
          </a:p>
          <a:p>
            <a:pPr>
              <a:spcBef>
                <a:spcPts val="15"/>
              </a:spcBef>
            </a:pPr>
            <a:endParaRPr sz="1500">
              <a:latin typeface="Calibri"/>
              <a:cs typeface="Calibri"/>
            </a:endParaRPr>
          </a:p>
          <a:p>
            <a:pPr marL="649605">
              <a:spcBef>
                <a:spcPts val="5"/>
              </a:spcBef>
            </a:pPr>
            <a:r>
              <a:rPr sz="1400" b="1" spc="-5" dirty="0">
                <a:latin typeface="Arial"/>
                <a:cs typeface="Arial"/>
              </a:rPr>
              <a:t>Introducción</a:t>
            </a:r>
            <a:r>
              <a:rPr sz="1400" b="1" dirty="0">
                <a:latin typeface="Arial"/>
                <a:cs typeface="Arial"/>
              </a:rPr>
              <a:t> a </a:t>
            </a:r>
            <a:r>
              <a:rPr sz="1400" b="1" spc="-5" dirty="0">
                <a:latin typeface="Arial"/>
                <a:cs typeface="Arial"/>
              </a:rPr>
              <a:t>los</a:t>
            </a:r>
            <a:r>
              <a:rPr sz="1400" b="1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ensayos</a:t>
            </a:r>
            <a:r>
              <a:rPr sz="1400" b="1" spc="1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de</a:t>
            </a:r>
            <a:r>
              <a:rPr sz="1400" b="1" spc="1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mantenimiento eléctrico.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40"/>
              </a:spcBef>
            </a:pPr>
            <a:endParaRPr sz="1300">
              <a:latin typeface="Arial"/>
              <a:cs typeface="Arial"/>
            </a:endParaRPr>
          </a:p>
          <a:p>
            <a:pPr marL="241300" algn="just"/>
            <a:r>
              <a:rPr sz="1400" b="1" spc="-5" dirty="0">
                <a:latin typeface="Arial"/>
                <a:cs typeface="Arial"/>
              </a:rPr>
              <a:t>1.</a:t>
            </a:r>
            <a:r>
              <a:rPr sz="1400" b="1" spc="20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Definición</a:t>
            </a:r>
            <a:endParaRPr sz="1400">
              <a:latin typeface="Arial"/>
              <a:cs typeface="Arial"/>
            </a:endParaRPr>
          </a:p>
          <a:p>
            <a:pPr marL="12700" marR="5715" algn="just">
              <a:lnSpc>
                <a:spcPct val="143400"/>
              </a:lnSpc>
              <a:spcBef>
                <a:spcPts val="820"/>
              </a:spcBef>
            </a:pPr>
            <a:r>
              <a:rPr sz="1400" spc="-5" dirty="0">
                <a:latin typeface="Arial"/>
                <a:cs typeface="Arial"/>
              </a:rPr>
              <a:t>Un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aislante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eléctrico</a:t>
            </a:r>
            <a:r>
              <a:rPr sz="1400" dirty="0">
                <a:latin typeface="Arial"/>
                <a:cs typeface="Arial"/>
              </a:rPr>
              <a:t> o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dieléctrico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es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aquel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material</a:t>
            </a:r>
            <a:r>
              <a:rPr sz="1400" dirty="0">
                <a:latin typeface="Arial"/>
                <a:cs typeface="Arial"/>
              </a:rPr>
              <a:t> que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tiene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una 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conductividad eléctrica </a:t>
            </a:r>
            <a:r>
              <a:rPr sz="1400" dirty="0">
                <a:latin typeface="Arial"/>
                <a:cs typeface="Arial"/>
              </a:rPr>
              <a:t>tan baja </a:t>
            </a:r>
            <a:r>
              <a:rPr sz="1400" spc="-5" dirty="0">
                <a:latin typeface="Arial"/>
                <a:cs typeface="Arial"/>
              </a:rPr>
              <a:t>que se puede despreciar </a:t>
            </a:r>
            <a:r>
              <a:rPr sz="1400" dirty="0">
                <a:latin typeface="Arial"/>
                <a:cs typeface="Arial"/>
              </a:rPr>
              <a:t>la corriente que 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pasa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por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él.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Esta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pequeñísima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corriente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que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pasa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través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un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aislante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se </a:t>
            </a:r>
            <a:r>
              <a:rPr sz="1400" spc="-38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denomina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corriente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fuga.</a:t>
            </a:r>
            <a:endParaRPr sz="1400">
              <a:latin typeface="Arial"/>
              <a:cs typeface="Arial"/>
            </a:endParaRPr>
          </a:p>
          <a:p>
            <a:pPr marL="12700" marR="5080" algn="just">
              <a:lnSpc>
                <a:spcPct val="143700"/>
              </a:lnSpc>
              <a:spcBef>
                <a:spcPts val="810"/>
              </a:spcBef>
            </a:pPr>
            <a:r>
              <a:rPr sz="1400" spc="-5" dirty="0">
                <a:latin typeface="Arial"/>
                <a:cs typeface="Arial"/>
              </a:rPr>
              <a:t>Todo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conductor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eléctrico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una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instalación,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ya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sea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en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un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motor,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generador, </a:t>
            </a:r>
            <a:r>
              <a:rPr sz="1400" spc="-38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cable, interruptor, transformador </a:t>
            </a:r>
            <a:r>
              <a:rPr sz="1400" dirty="0">
                <a:latin typeface="Arial"/>
                <a:cs typeface="Arial"/>
              </a:rPr>
              <a:t>o cualquier </a:t>
            </a:r>
            <a:r>
              <a:rPr sz="1400" spc="-5" dirty="0">
                <a:latin typeface="Arial"/>
                <a:cs typeface="Arial"/>
              </a:rPr>
              <a:t>otra cosa, </a:t>
            </a:r>
            <a:r>
              <a:rPr sz="1400" dirty="0">
                <a:latin typeface="Arial"/>
                <a:cs typeface="Arial"/>
              </a:rPr>
              <a:t>está </a:t>
            </a:r>
            <a:r>
              <a:rPr sz="1400" spc="-5" dirty="0">
                <a:latin typeface="Arial"/>
                <a:cs typeface="Arial"/>
              </a:rPr>
              <a:t>cubierto </a:t>
            </a:r>
            <a:r>
              <a:rPr sz="1400" dirty="0">
                <a:latin typeface="Arial"/>
                <a:cs typeface="Arial"/>
              </a:rPr>
              <a:t>con 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algún</a:t>
            </a:r>
            <a:r>
              <a:rPr sz="1400" spc="-6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tipo</a:t>
            </a:r>
            <a:r>
              <a:rPr sz="1400" spc="-7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6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aislamiento</a:t>
            </a:r>
            <a:r>
              <a:rPr sz="1400" spc="-6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eléctrico.</a:t>
            </a:r>
            <a:r>
              <a:rPr sz="1400" spc="-5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Mientras</a:t>
            </a:r>
            <a:r>
              <a:rPr sz="1400" spc="-5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que</a:t>
            </a:r>
            <a:r>
              <a:rPr sz="1400" spc="-6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el</a:t>
            </a:r>
            <a:r>
              <a:rPr sz="1400" spc="-7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conductor</a:t>
            </a:r>
            <a:r>
              <a:rPr sz="1400" spc="-6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es</a:t>
            </a:r>
            <a:r>
              <a:rPr sz="1400" spc="-5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en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sí</a:t>
            </a:r>
            <a:r>
              <a:rPr sz="1400" spc="-5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mismo </a:t>
            </a:r>
            <a:r>
              <a:rPr sz="1400" spc="-37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un buen </a:t>
            </a:r>
            <a:r>
              <a:rPr sz="1400" spc="-5" dirty="0">
                <a:latin typeface="Arial"/>
                <a:cs typeface="Arial"/>
              </a:rPr>
              <a:t>conductor </a:t>
            </a:r>
            <a:r>
              <a:rPr sz="1400" dirty="0">
                <a:latin typeface="Arial"/>
                <a:cs typeface="Arial"/>
              </a:rPr>
              <a:t>(en </a:t>
            </a:r>
            <a:r>
              <a:rPr sz="1400" spc="-5" dirty="0">
                <a:latin typeface="Arial"/>
                <a:cs typeface="Arial"/>
              </a:rPr>
              <a:t>general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cobre </a:t>
            </a:r>
            <a:r>
              <a:rPr sz="1400" dirty="0">
                <a:latin typeface="Arial"/>
                <a:cs typeface="Arial"/>
              </a:rPr>
              <a:t>o aluminio) de la corriente </a:t>
            </a:r>
            <a:r>
              <a:rPr sz="1400" spc="-5" dirty="0">
                <a:latin typeface="Arial"/>
                <a:cs typeface="Arial"/>
              </a:rPr>
              <a:t>eléctrica </a:t>
            </a:r>
            <a:r>
              <a:rPr sz="1400" spc="-37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que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alimenta</a:t>
            </a:r>
            <a:r>
              <a:rPr sz="1400" dirty="0">
                <a:latin typeface="Arial"/>
                <a:cs typeface="Arial"/>
              </a:rPr>
              <a:t> a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los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equipos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eléctricos,</a:t>
            </a:r>
            <a:r>
              <a:rPr sz="1400" dirty="0">
                <a:latin typeface="Arial"/>
                <a:cs typeface="Arial"/>
              </a:rPr>
              <a:t> el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aislamiento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deber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resistir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la </a:t>
            </a:r>
            <a:r>
              <a:rPr sz="1400" spc="-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corriente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y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mantenerla</a:t>
            </a:r>
            <a:r>
              <a:rPr sz="1400" dirty="0">
                <a:latin typeface="Arial"/>
                <a:cs typeface="Arial"/>
              </a:rPr>
              <a:t> en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su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camino</a:t>
            </a:r>
            <a:r>
              <a:rPr sz="1400" dirty="0">
                <a:latin typeface="Arial"/>
                <a:cs typeface="Arial"/>
              </a:rPr>
              <a:t> a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lo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largo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del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conductor.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La </a:t>
            </a:r>
            <a:r>
              <a:rPr sz="1400" spc="-5" dirty="0">
                <a:latin typeface="Arial"/>
                <a:cs typeface="Arial"/>
              </a:rPr>
              <a:t> comprensión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-10" dirty="0">
                <a:latin typeface="Arial"/>
                <a:cs typeface="Arial"/>
              </a:rPr>
              <a:t>la </a:t>
            </a:r>
            <a:r>
              <a:rPr sz="1400" dirty="0">
                <a:latin typeface="Arial"/>
                <a:cs typeface="Arial"/>
              </a:rPr>
              <a:t>Ley de </a:t>
            </a:r>
            <a:r>
              <a:rPr sz="1400" spc="-5" dirty="0">
                <a:latin typeface="Arial"/>
                <a:cs typeface="Arial"/>
              </a:rPr>
              <a:t>Ohm, expresada </a:t>
            </a:r>
            <a:r>
              <a:rPr sz="1400" dirty="0">
                <a:latin typeface="Arial"/>
                <a:cs typeface="Arial"/>
              </a:rPr>
              <a:t>en </a:t>
            </a:r>
            <a:r>
              <a:rPr sz="1400" spc="-10" dirty="0">
                <a:latin typeface="Arial"/>
                <a:cs typeface="Arial"/>
              </a:rPr>
              <a:t>la </a:t>
            </a:r>
            <a:r>
              <a:rPr sz="1400" spc="-5" dirty="0">
                <a:latin typeface="Arial"/>
                <a:cs typeface="Arial"/>
              </a:rPr>
              <a:t>siguiente ecuación, </a:t>
            </a:r>
            <a:r>
              <a:rPr sz="1400" spc="-10" dirty="0">
                <a:latin typeface="Arial"/>
                <a:cs typeface="Arial"/>
              </a:rPr>
              <a:t>es </a:t>
            </a:r>
            <a:r>
              <a:rPr sz="1400" dirty="0">
                <a:latin typeface="Arial"/>
                <a:cs typeface="Arial"/>
              </a:rPr>
              <a:t>la 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clave</a:t>
            </a:r>
            <a:r>
              <a:rPr sz="1400" dirty="0">
                <a:latin typeface="Arial"/>
                <a:cs typeface="Arial"/>
              </a:rPr>
              <a:t> para </a:t>
            </a:r>
            <a:r>
              <a:rPr sz="1400" spc="-5" dirty="0">
                <a:latin typeface="Arial"/>
                <a:cs typeface="Arial"/>
              </a:rPr>
              <a:t>entender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las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pruebas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aislamiento: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40"/>
              </a:spcBef>
            </a:pPr>
            <a:endParaRPr sz="1300">
              <a:latin typeface="Arial"/>
              <a:cs typeface="Arial"/>
            </a:endParaRPr>
          </a:p>
          <a:p>
            <a:pPr marL="12700" algn="just">
              <a:spcBef>
                <a:spcPts val="5"/>
              </a:spcBef>
            </a:pPr>
            <a:r>
              <a:rPr sz="1400" dirty="0">
                <a:latin typeface="Arial"/>
                <a:cs typeface="Arial"/>
              </a:rPr>
              <a:t>E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=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I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x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R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40"/>
              </a:spcBef>
            </a:pPr>
            <a:endParaRPr sz="1300">
              <a:latin typeface="Arial"/>
              <a:cs typeface="Arial"/>
            </a:endParaRPr>
          </a:p>
          <a:p>
            <a:pPr marL="12700" algn="just"/>
            <a:r>
              <a:rPr sz="1400" dirty="0">
                <a:latin typeface="Arial"/>
                <a:cs typeface="Arial"/>
              </a:rPr>
              <a:t>E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=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voltaje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en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voltios</a:t>
            </a:r>
            <a:endParaRPr sz="1400">
              <a:latin typeface="Arial"/>
              <a:cs typeface="Arial"/>
            </a:endParaRPr>
          </a:p>
          <a:p>
            <a:pPr marL="12700" marR="3925570" algn="just">
              <a:lnSpc>
                <a:spcPct val="191400"/>
              </a:lnSpc>
            </a:pPr>
            <a:r>
              <a:rPr sz="1400" dirty="0">
                <a:latin typeface="Arial"/>
                <a:cs typeface="Arial"/>
              </a:rPr>
              <a:t>I = </a:t>
            </a:r>
            <a:r>
              <a:rPr sz="1400" spc="-5" dirty="0">
                <a:latin typeface="Arial"/>
                <a:cs typeface="Arial"/>
              </a:rPr>
              <a:t>corriente </a:t>
            </a:r>
            <a:r>
              <a:rPr sz="1400" dirty="0">
                <a:latin typeface="Arial"/>
                <a:cs typeface="Arial"/>
              </a:rPr>
              <a:t>en </a:t>
            </a:r>
            <a:r>
              <a:rPr sz="1400" spc="-5" dirty="0">
                <a:latin typeface="Arial"/>
                <a:cs typeface="Arial"/>
              </a:rPr>
              <a:t>amperios </a:t>
            </a:r>
            <a:r>
              <a:rPr sz="1400" dirty="0">
                <a:latin typeface="Arial"/>
                <a:cs typeface="Arial"/>
              </a:rPr>
              <a:t> R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=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resistencia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en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ohmios</a:t>
            </a:r>
            <a:endParaRPr sz="1400">
              <a:latin typeface="Arial"/>
              <a:cs typeface="Arial"/>
            </a:endParaRPr>
          </a:p>
          <a:p>
            <a:pPr marL="12700" marR="5715" algn="just">
              <a:lnSpc>
                <a:spcPct val="143600"/>
              </a:lnSpc>
              <a:spcBef>
                <a:spcPts val="805"/>
              </a:spcBef>
            </a:pPr>
            <a:r>
              <a:rPr sz="1400" dirty="0">
                <a:latin typeface="Arial"/>
                <a:cs typeface="Arial"/>
              </a:rPr>
              <a:t>Para </a:t>
            </a:r>
            <a:r>
              <a:rPr sz="1400" spc="-5" dirty="0">
                <a:latin typeface="Arial"/>
                <a:cs typeface="Arial"/>
              </a:rPr>
              <a:t>una resistencia dada, </a:t>
            </a:r>
            <a:r>
              <a:rPr sz="1400" dirty="0">
                <a:latin typeface="Arial"/>
                <a:cs typeface="Arial"/>
              </a:rPr>
              <a:t>a </a:t>
            </a:r>
            <a:r>
              <a:rPr sz="1400" spc="-5" dirty="0">
                <a:latin typeface="Arial"/>
                <a:cs typeface="Arial"/>
              </a:rPr>
              <a:t>mayor voltaje, mayor </a:t>
            </a:r>
            <a:r>
              <a:rPr sz="1400" dirty="0">
                <a:latin typeface="Arial"/>
                <a:cs typeface="Arial"/>
              </a:rPr>
              <a:t>corriente. </a:t>
            </a:r>
            <a:r>
              <a:rPr sz="1400" spc="-5" dirty="0">
                <a:latin typeface="Arial"/>
                <a:cs typeface="Arial"/>
              </a:rPr>
              <a:t>De </a:t>
            </a:r>
            <a:r>
              <a:rPr sz="1400" dirty="0">
                <a:latin typeface="Arial"/>
                <a:cs typeface="Arial"/>
              </a:rPr>
              <a:t>manera 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inversa, cuanto menor </a:t>
            </a:r>
            <a:r>
              <a:rPr sz="1400" spc="-10" dirty="0">
                <a:latin typeface="Arial"/>
                <a:cs typeface="Arial"/>
              </a:rPr>
              <a:t>es </a:t>
            </a:r>
            <a:r>
              <a:rPr sz="1400" dirty="0">
                <a:latin typeface="Arial"/>
                <a:cs typeface="Arial"/>
              </a:rPr>
              <a:t>la </a:t>
            </a:r>
            <a:r>
              <a:rPr sz="1400" spc="-5" dirty="0">
                <a:latin typeface="Arial"/>
                <a:cs typeface="Arial"/>
              </a:rPr>
              <a:t>resistencia </a:t>
            </a:r>
            <a:r>
              <a:rPr sz="1400" dirty="0">
                <a:latin typeface="Arial"/>
                <a:cs typeface="Arial"/>
              </a:rPr>
              <a:t>del </a:t>
            </a:r>
            <a:r>
              <a:rPr sz="1400" spc="-5" dirty="0">
                <a:latin typeface="Arial"/>
                <a:cs typeface="Arial"/>
              </a:rPr>
              <a:t>conductor, mayor </a:t>
            </a:r>
            <a:r>
              <a:rPr sz="1400" dirty="0">
                <a:latin typeface="Arial"/>
                <a:cs typeface="Arial"/>
              </a:rPr>
              <a:t>es la corriente </a:t>
            </a:r>
            <a:r>
              <a:rPr sz="1400" spc="-37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que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circula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con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el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mismo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voltaje.</a:t>
            </a:r>
            <a:endParaRPr sz="14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115100" y="9390381"/>
            <a:ext cx="5678170" cy="5073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1150"/>
              </a:lnSpc>
            </a:pPr>
            <a:r>
              <a:rPr sz="1100" dirty="0">
                <a:latin typeface="Calibri"/>
                <a:cs typeface="Calibri"/>
              </a:rPr>
              <a:t>PH </a:t>
            </a:r>
            <a:r>
              <a:rPr sz="1100" spc="-5" dirty="0">
                <a:latin typeface="Calibri"/>
                <a:cs typeface="Calibri"/>
              </a:rPr>
              <a:t>Financial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Park Tower,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Piso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35,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Boulevard </a:t>
            </a:r>
            <a:r>
              <a:rPr sz="1100" spc="-5" dirty="0">
                <a:latin typeface="Calibri"/>
                <a:cs typeface="Calibri"/>
              </a:rPr>
              <a:t>Costa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Este.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Corregimiento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Juan Díaz,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Costa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del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Este.</a:t>
            </a:r>
            <a:endParaRPr sz="1100">
              <a:latin typeface="Calibri"/>
              <a:cs typeface="Calibri"/>
            </a:endParaRPr>
          </a:p>
          <a:p>
            <a:pPr marL="2030730" marR="2022475" algn="ctr">
              <a:lnSpc>
                <a:spcPct val="101800"/>
              </a:lnSpc>
            </a:pPr>
            <a:r>
              <a:rPr sz="1100" spc="-5" dirty="0">
                <a:latin typeface="Calibri"/>
                <a:cs typeface="Calibri"/>
              </a:rPr>
              <a:t>Ciudad de Panamá. Panamá. </a:t>
            </a:r>
            <a:r>
              <a:rPr sz="1100" spc="-235" dirty="0">
                <a:latin typeface="Calibri"/>
                <a:cs typeface="Calibri"/>
              </a:rPr>
              <a:t> </a:t>
            </a:r>
            <a:r>
              <a:rPr sz="1100" u="sng" spc="-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3"/>
              </a:rPr>
              <a:t>www.kaizengrp.com</a:t>
            </a:r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998260" y="9359202"/>
            <a:ext cx="5910580" cy="0"/>
          </a:xfrm>
          <a:custGeom>
            <a:avLst/>
            <a:gdLst/>
            <a:ahLst/>
            <a:cxnLst/>
            <a:rect l="l" t="t" r="r" b="b"/>
            <a:pathLst>
              <a:path w="5910580">
                <a:moveTo>
                  <a:pt x="0" y="0"/>
                </a:moveTo>
                <a:lnTo>
                  <a:pt x="1598938" y="0"/>
                </a:lnTo>
              </a:path>
              <a:path w="5910580">
                <a:moveTo>
                  <a:pt x="1600530" y="0"/>
                </a:moveTo>
                <a:lnTo>
                  <a:pt x="5910390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991962" y="355137"/>
            <a:ext cx="1001125" cy="431186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5956605" y="782828"/>
            <a:ext cx="5997575" cy="26892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715" algn="r">
              <a:spcBef>
                <a:spcPts val="100"/>
              </a:spcBef>
            </a:pPr>
            <a:r>
              <a:rPr sz="1100" spc="-5" dirty="0">
                <a:latin typeface="Calibri"/>
                <a:cs typeface="Calibri"/>
              </a:rPr>
              <a:t>Ficha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Técnica: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K-001</a:t>
            </a:r>
            <a:endParaRPr sz="1100">
              <a:latin typeface="Calibri"/>
              <a:cs typeface="Calibri"/>
            </a:endParaRPr>
          </a:p>
          <a:p>
            <a:pPr marL="5507355" marR="5080" indent="118745" algn="r">
              <a:lnSpc>
                <a:spcPct val="101800"/>
              </a:lnSpc>
              <a:spcBef>
                <a:spcPts val="5"/>
              </a:spcBef>
            </a:pPr>
            <a:r>
              <a:rPr sz="1100" dirty="0">
                <a:latin typeface="Calibri"/>
                <a:cs typeface="Calibri"/>
              </a:rPr>
              <a:t>Re</a:t>
            </a:r>
            <a:r>
              <a:rPr sz="1100" spc="5" dirty="0">
                <a:latin typeface="Calibri"/>
                <a:cs typeface="Calibri"/>
              </a:rPr>
              <a:t>v</a:t>
            </a:r>
            <a:r>
              <a:rPr sz="1100" dirty="0">
                <a:latin typeface="Calibri"/>
                <a:cs typeface="Calibri"/>
              </a:rPr>
              <a:t>.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  </a:t>
            </a:r>
            <a:r>
              <a:rPr sz="1100" spc="-5" dirty="0">
                <a:latin typeface="Calibri"/>
                <a:cs typeface="Calibri"/>
              </a:rPr>
              <a:t>Jul-</a:t>
            </a:r>
            <a:r>
              <a:rPr sz="1100" dirty="0">
                <a:latin typeface="Calibri"/>
                <a:cs typeface="Calibri"/>
              </a:rPr>
              <a:t>20</a:t>
            </a:r>
            <a:r>
              <a:rPr sz="1100" spc="-10" dirty="0">
                <a:latin typeface="Calibri"/>
                <a:cs typeface="Calibri"/>
              </a:rPr>
              <a:t>1</a:t>
            </a:r>
            <a:r>
              <a:rPr sz="1100" dirty="0">
                <a:latin typeface="Calibri"/>
                <a:cs typeface="Calibri"/>
              </a:rPr>
              <a:t>8</a:t>
            </a:r>
            <a:endParaRPr sz="1100">
              <a:latin typeface="Calibri"/>
              <a:cs typeface="Calibri"/>
            </a:endParaRPr>
          </a:p>
          <a:p>
            <a:pPr marL="12700" algn="just">
              <a:lnSpc>
                <a:spcPts val="1670"/>
              </a:lnSpc>
            </a:pPr>
            <a:r>
              <a:rPr sz="1400" dirty="0">
                <a:latin typeface="Arial"/>
                <a:cs typeface="Arial"/>
              </a:rPr>
              <a:t>El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comportamiento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5" dirty="0">
                <a:latin typeface="Arial"/>
                <a:cs typeface="Arial"/>
              </a:rPr>
              <a:t> los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aislantes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se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debe</a:t>
            </a:r>
            <a:r>
              <a:rPr sz="1400" spc="-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la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barrera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de</a:t>
            </a:r>
            <a:r>
              <a:rPr sz="1400" spc="-5" dirty="0">
                <a:latin typeface="Arial"/>
                <a:cs typeface="Arial"/>
              </a:rPr>
              <a:t> potencial que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se</a:t>
            </a:r>
            <a:endParaRPr sz="1400">
              <a:latin typeface="Arial"/>
              <a:cs typeface="Arial"/>
            </a:endParaRPr>
          </a:p>
          <a:p>
            <a:pPr marL="12700" algn="just">
              <a:spcBef>
                <a:spcPts val="730"/>
              </a:spcBef>
            </a:pPr>
            <a:r>
              <a:rPr sz="1400" spc="-5" dirty="0">
                <a:latin typeface="Arial"/>
                <a:cs typeface="Arial"/>
              </a:rPr>
              <a:t>establece</a:t>
            </a:r>
            <a:r>
              <a:rPr sz="1400" spc="50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entre</a:t>
            </a:r>
            <a:r>
              <a:rPr sz="1400" spc="49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las</a:t>
            </a:r>
            <a:r>
              <a:rPr sz="1400" spc="5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bandas</a:t>
            </a:r>
            <a:r>
              <a:rPr sz="1400" spc="50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50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valencia</a:t>
            </a:r>
            <a:r>
              <a:rPr sz="1400" spc="49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y</a:t>
            </a:r>
            <a:r>
              <a:rPr sz="1400" spc="484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conducción</a:t>
            </a:r>
            <a:r>
              <a:rPr sz="1400" spc="495" dirty="0">
                <a:latin typeface="Arial"/>
                <a:cs typeface="Arial"/>
              </a:rPr>
              <a:t> </a:t>
            </a:r>
            <a:r>
              <a:rPr sz="1400" spc="10" dirty="0">
                <a:latin typeface="Arial"/>
                <a:cs typeface="Arial"/>
              </a:rPr>
              <a:t>que </a:t>
            </a:r>
            <a:r>
              <a:rPr sz="1400" spc="9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dificulta</a:t>
            </a:r>
            <a:r>
              <a:rPr sz="1400" spc="49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la</a:t>
            </a:r>
            <a:endParaRPr sz="1400">
              <a:latin typeface="Arial"/>
              <a:cs typeface="Arial"/>
            </a:endParaRPr>
          </a:p>
          <a:p>
            <a:pPr marL="12700" marR="6350" algn="just">
              <a:lnSpc>
                <a:spcPct val="143200"/>
              </a:lnSpc>
              <a:spcBef>
                <a:spcPts val="20"/>
              </a:spcBef>
            </a:pPr>
            <a:r>
              <a:rPr sz="1400" spc="-5" dirty="0">
                <a:latin typeface="Arial"/>
                <a:cs typeface="Arial"/>
              </a:rPr>
              <a:t>existencia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electrones libres capaces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conducir </a:t>
            </a:r>
            <a:r>
              <a:rPr sz="1400" dirty="0">
                <a:latin typeface="Arial"/>
                <a:cs typeface="Arial"/>
              </a:rPr>
              <a:t>la electricidad a </a:t>
            </a:r>
            <a:r>
              <a:rPr sz="1400" spc="-5" dirty="0">
                <a:latin typeface="Arial"/>
                <a:cs typeface="Arial"/>
              </a:rPr>
              <a:t>través </a:t>
            </a:r>
            <a:r>
              <a:rPr sz="1400" dirty="0">
                <a:latin typeface="Arial"/>
                <a:cs typeface="Arial"/>
              </a:rPr>
              <a:t> del </a:t>
            </a:r>
            <a:r>
              <a:rPr sz="1400" spc="-5" dirty="0">
                <a:latin typeface="Arial"/>
                <a:cs typeface="Arial"/>
              </a:rPr>
              <a:t>material. </a:t>
            </a:r>
            <a:r>
              <a:rPr sz="1400" dirty="0">
                <a:latin typeface="Arial"/>
                <a:cs typeface="Arial"/>
              </a:rPr>
              <a:t>La </a:t>
            </a:r>
            <a:r>
              <a:rPr sz="1400" spc="-5" dirty="0">
                <a:latin typeface="Arial"/>
                <a:cs typeface="Arial"/>
              </a:rPr>
              <a:t>clasificación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los materiales eléctricos </a:t>
            </a:r>
            <a:r>
              <a:rPr sz="1400" dirty="0">
                <a:latin typeface="Arial"/>
                <a:cs typeface="Arial"/>
              </a:rPr>
              <a:t>será según </a:t>
            </a:r>
            <a:r>
              <a:rPr sz="1400" spc="-5" dirty="0">
                <a:latin typeface="Arial"/>
                <a:cs typeface="Arial"/>
              </a:rPr>
              <a:t>su 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conjunto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propiedades:</a:t>
            </a:r>
            <a:endParaRPr sz="1400">
              <a:latin typeface="Arial"/>
              <a:cs typeface="Arial"/>
            </a:endParaRPr>
          </a:p>
          <a:p>
            <a:pPr marL="469265" marR="393065" algn="just">
              <a:lnSpc>
                <a:spcPct val="143800"/>
              </a:lnSpc>
              <a:spcBef>
                <a:spcPts val="810"/>
              </a:spcBef>
            </a:pPr>
            <a:r>
              <a:rPr sz="1400" b="1" spc="-5" dirty="0">
                <a:latin typeface="Arial"/>
                <a:cs typeface="Arial"/>
              </a:rPr>
              <a:t>Según </a:t>
            </a:r>
            <a:r>
              <a:rPr sz="1400" b="1" dirty="0">
                <a:latin typeface="Arial"/>
                <a:cs typeface="Arial"/>
              </a:rPr>
              <a:t>su </a:t>
            </a:r>
            <a:r>
              <a:rPr sz="1400" b="1" spc="-5" dirty="0">
                <a:latin typeface="Arial"/>
                <a:cs typeface="Arial"/>
              </a:rPr>
              <a:t>composición Química: De acuerdo </a:t>
            </a:r>
            <a:r>
              <a:rPr sz="1400" b="1" dirty="0">
                <a:latin typeface="Arial"/>
                <a:cs typeface="Arial"/>
              </a:rPr>
              <a:t>al </a:t>
            </a:r>
            <a:r>
              <a:rPr sz="1400" b="1" spc="-5" dirty="0">
                <a:latin typeface="Arial"/>
                <a:cs typeface="Arial"/>
              </a:rPr>
              <a:t>contenido de </a:t>
            </a:r>
            <a:r>
              <a:rPr sz="1400" b="1" spc="-37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carbono.</a:t>
            </a:r>
            <a:endParaRPr sz="14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115100" y="9390381"/>
            <a:ext cx="5678170" cy="5073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1150"/>
              </a:lnSpc>
            </a:pPr>
            <a:r>
              <a:rPr sz="1100" dirty="0">
                <a:latin typeface="Calibri"/>
                <a:cs typeface="Calibri"/>
              </a:rPr>
              <a:t>PH </a:t>
            </a:r>
            <a:r>
              <a:rPr sz="1100" spc="-5" dirty="0">
                <a:latin typeface="Calibri"/>
                <a:cs typeface="Calibri"/>
              </a:rPr>
              <a:t>Financial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Park Tower,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Piso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35,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Boulevard </a:t>
            </a:r>
            <a:r>
              <a:rPr sz="1100" spc="-5" dirty="0">
                <a:latin typeface="Calibri"/>
                <a:cs typeface="Calibri"/>
              </a:rPr>
              <a:t>Costa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Este.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Corregimiento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Juan Díaz,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Costa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del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Este.</a:t>
            </a:r>
            <a:endParaRPr sz="1100">
              <a:latin typeface="Calibri"/>
              <a:cs typeface="Calibri"/>
            </a:endParaRPr>
          </a:p>
          <a:p>
            <a:pPr marL="2030730" marR="2022475" algn="ctr">
              <a:lnSpc>
                <a:spcPct val="101800"/>
              </a:lnSpc>
            </a:pPr>
            <a:r>
              <a:rPr sz="1100" spc="-5" dirty="0">
                <a:latin typeface="Calibri"/>
                <a:cs typeface="Calibri"/>
              </a:rPr>
              <a:t>Ciudad de Panamá. Panamá. </a:t>
            </a:r>
            <a:r>
              <a:rPr sz="1100" spc="-235" dirty="0">
                <a:latin typeface="Calibri"/>
                <a:cs typeface="Calibri"/>
              </a:rPr>
              <a:t> </a:t>
            </a:r>
            <a:r>
              <a:rPr sz="1100" u="sng" spc="-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3"/>
              </a:rPr>
              <a:t>www.kaizengrp.com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413753" y="3898520"/>
            <a:ext cx="83820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spc="-5" dirty="0">
                <a:latin typeface="Symbol"/>
                <a:cs typeface="Symbol"/>
              </a:rPr>
              <a:t></a:t>
            </a:r>
            <a:endParaRPr sz="1000">
              <a:latin typeface="Symbol"/>
              <a:cs typeface="Symbo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413753" y="3444976"/>
            <a:ext cx="1402080" cy="64135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469900" marR="5080" indent="-457200">
              <a:lnSpc>
                <a:spcPct val="144300"/>
              </a:lnSpc>
              <a:spcBef>
                <a:spcPts val="95"/>
              </a:spcBef>
              <a:buSzPct val="71428"/>
              <a:buFont typeface="Symbol"/>
              <a:buChar char=""/>
              <a:tabLst>
                <a:tab pos="469265" algn="l"/>
                <a:tab pos="469900" algn="l"/>
              </a:tabLst>
            </a:pPr>
            <a:r>
              <a:rPr sz="1400" dirty="0">
                <a:latin typeface="Arial"/>
                <a:cs typeface="Arial"/>
              </a:rPr>
              <a:t>Orgánicos 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Inorgán</a:t>
            </a:r>
            <a:r>
              <a:rPr sz="1400" spc="-15" dirty="0">
                <a:latin typeface="Arial"/>
                <a:cs typeface="Arial"/>
              </a:rPr>
              <a:t>i</a:t>
            </a:r>
            <a:r>
              <a:rPr sz="1400" dirty="0">
                <a:latin typeface="Arial"/>
                <a:cs typeface="Arial"/>
              </a:rPr>
              <a:t>c</a:t>
            </a:r>
            <a:r>
              <a:rPr sz="1400" spc="-15" dirty="0">
                <a:latin typeface="Arial"/>
                <a:cs typeface="Arial"/>
              </a:rPr>
              <a:t>o</a:t>
            </a:r>
            <a:r>
              <a:rPr sz="1400" dirty="0">
                <a:latin typeface="Arial"/>
                <a:cs typeface="Arial"/>
              </a:rPr>
              <a:t>s</a:t>
            </a:r>
            <a:endParaRPr sz="14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413754" y="4459352"/>
            <a:ext cx="2605405" cy="22890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b="1" spc="-5" dirty="0">
                <a:latin typeface="Arial"/>
                <a:cs typeface="Arial"/>
              </a:rPr>
              <a:t>Según</a:t>
            </a:r>
            <a:r>
              <a:rPr sz="1400" b="1" spc="-1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su</a:t>
            </a:r>
            <a:r>
              <a:rPr sz="1400" b="1" spc="-1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modo</a:t>
            </a:r>
            <a:r>
              <a:rPr sz="1400" b="1" spc="-1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de Obtención:</a:t>
            </a:r>
            <a:endParaRPr sz="14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413753" y="5125593"/>
            <a:ext cx="83820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spc="-5" dirty="0">
                <a:latin typeface="Symbol"/>
                <a:cs typeface="Symbol"/>
              </a:rPr>
              <a:t></a:t>
            </a:r>
            <a:endParaRPr sz="1000">
              <a:latin typeface="Symbol"/>
              <a:cs typeface="Symbo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413754" y="4671544"/>
            <a:ext cx="1254125" cy="6419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69900" marR="5080" indent="-457200">
              <a:lnSpc>
                <a:spcPct val="144400"/>
              </a:lnSpc>
              <a:spcBef>
                <a:spcPts val="100"/>
              </a:spcBef>
              <a:buSzPct val="71428"/>
              <a:buFont typeface="Symbol"/>
              <a:buChar char=""/>
              <a:tabLst>
                <a:tab pos="469265" algn="l"/>
                <a:tab pos="469900" algn="l"/>
              </a:tabLst>
            </a:pPr>
            <a:r>
              <a:rPr sz="1400" spc="-5" dirty="0">
                <a:latin typeface="Arial"/>
                <a:cs typeface="Arial"/>
              </a:rPr>
              <a:t>Naturales </a:t>
            </a:r>
            <a:r>
              <a:rPr sz="1400" spc="-37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Sint</a:t>
            </a:r>
            <a:r>
              <a:rPr sz="1400" spc="-15" dirty="0">
                <a:latin typeface="Arial"/>
                <a:cs typeface="Arial"/>
              </a:rPr>
              <a:t>é</a:t>
            </a:r>
            <a:r>
              <a:rPr sz="1400" dirty="0">
                <a:latin typeface="Arial"/>
                <a:cs typeface="Arial"/>
              </a:rPr>
              <a:t>tic</a:t>
            </a:r>
            <a:r>
              <a:rPr sz="1400" spc="-15" dirty="0">
                <a:latin typeface="Arial"/>
                <a:cs typeface="Arial"/>
              </a:rPr>
              <a:t>o</a:t>
            </a:r>
            <a:r>
              <a:rPr sz="1400" dirty="0">
                <a:latin typeface="Arial"/>
                <a:cs typeface="Arial"/>
              </a:rPr>
              <a:t>s</a:t>
            </a:r>
            <a:endParaRPr sz="14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403087" y="5594071"/>
            <a:ext cx="2705735" cy="1659255"/>
          </a:xfrm>
          <a:prstGeom prst="rect">
            <a:avLst/>
          </a:prstGeom>
        </p:spPr>
        <p:txBody>
          <a:bodyPr vert="horz" wrap="square" lIns="0" tIns="105410" rIns="0" bIns="0" rtlCol="0">
            <a:spAutoFit/>
          </a:bodyPr>
          <a:lstStyle/>
          <a:p>
            <a:pPr marL="22860">
              <a:spcBef>
                <a:spcPts val="830"/>
              </a:spcBef>
            </a:pPr>
            <a:r>
              <a:rPr sz="1400" b="1" spc="-5" dirty="0">
                <a:latin typeface="Arial"/>
                <a:cs typeface="Arial"/>
              </a:rPr>
              <a:t>Según </a:t>
            </a:r>
            <a:r>
              <a:rPr sz="1400" b="1" dirty="0">
                <a:latin typeface="Arial"/>
                <a:cs typeface="Arial"/>
              </a:rPr>
              <a:t>su</a:t>
            </a:r>
            <a:r>
              <a:rPr sz="1400" b="1" spc="-5" dirty="0">
                <a:latin typeface="Arial"/>
                <a:cs typeface="Arial"/>
              </a:rPr>
              <a:t> estructura</a:t>
            </a:r>
            <a:r>
              <a:rPr sz="1400" b="1" spc="-1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molecular:</a:t>
            </a:r>
            <a:endParaRPr sz="1400">
              <a:latin typeface="Arial"/>
              <a:cs typeface="Arial"/>
            </a:endParaRPr>
          </a:p>
          <a:p>
            <a:pPr marL="243840" indent="-229235">
              <a:spcBef>
                <a:spcPts val="730"/>
              </a:spcBef>
              <a:buSzPct val="71428"/>
              <a:buFont typeface="Symbol"/>
              <a:buChar char=""/>
              <a:tabLst>
                <a:tab pos="243840" algn="l"/>
                <a:tab pos="244475" algn="l"/>
              </a:tabLst>
            </a:pPr>
            <a:r>
              <a:rPr sz="1400" dirty="0">
                <a:latin typeface="Arial"/>
                <a:cs typeface="Arial"/>
              </a:rPr>
              <a:t>Polares</a:t>
            </a:r>
            <a:endParaRPr sz="1400">
              <a:latin typeface="Arial"/>
              <a:cs typeface="Arial"/>
            </a:endParaRPr>
          </a:p>
          <a:p>
            <a:pPr marL="243840" indent="-229235">
              <a:spcBef>
                <a:spcPts val="735"/>
              </a:spcBef>
              <a:buSzPct val="71428"/>
              <a:buFont typeface="Symbol"/>
              <a:buChar char=""/>
              <a:tabLst>
                <a:tab pos="243840" algn="l"/>
                <a:tab pos="244475" algn="l"/>
              </a:tabLst>
            </a:pPr>
            <a:r>
              <a:rPr sz="1400" spc="-5" dirty="0">
                <a:latin typeface="Arial"/>
                <a:cs typeface="Arial"/>
              </a:rPr>
              <a:t>No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Polares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500">
              <a:latin typeface="Arial"/>
              <a:cs typeface="Arial"/>
            </a:endParaRPr>
          </a:p>
          <a:p>
            <a:pPr>
              <a:spcBef>
                <a:spcPts val="35"/>
              </a:spcBef>
            </a:pPr>
            <a:endParaRPr sz="1900">
              <a:latin typeface="Arial"/>
              <a:cs typeface="Arial"/>
            </a:endParaRPr>
          </a:p>
          <a:p>
            <a:pPr marL="12700"/>
            <a:r>
              <a:rPr sz="1400" b="1" spc="-5" dirty="0">
                <a:latin typeface="Arial"/>
                <a:cs typeface="Arial"/>
              </a:rPr>
              <a:t>Según</a:t>
            </a:r>
            <a:r>
              <a:rPr sz="1400" b="1" spc="-2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su</a:t>
            </a:r>
            <a:r>
              <a:rPr sz="1400" b="1" spc="-2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Estado</a:t>
            </a:r>
            <a:r>
              <a:rPr sz="1400" b="1" spc="-2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Físico</a:t>
            </a:r>
            <a:endParaRPr sz="14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413753" y="7782307"/>
            <a:ext cx="83820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spc="-5" dirty="0">
                <a:latin typeface="Symbol"/>
                <a:cs typeface="Symbol"/>
              </a:rPr>
              <a:t></a:t>
            </a:r>
            <a:endParaRPr sz="1000">
              <a:latin typeface="Symbol"/>
              <a:cs typeface="Symbo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413753" y="8087107"/>
            <a:ext cx="83820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spc="-5" dirty="0">
                <a:latin typeface="Symbol"/>
                <a:cs typeface="Symbol"/>
              </a:rPr>
              <a:t></a:t>
            </a:r>
            <a:endParaRPr sz="1000">
              <a:latin typeface="Symbol"/>
              <a:cs typeface="Symbo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413753" y="7328763"/>
            <a:ext cx="1333500" cy="94615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469900" marR="5080" indent="-457200">
              <a:lnSpc>
                <a:spcPct val="143600"/>
              </a:lnSpc>
              <a:spcBef>
                <a:spcPts val="110"/>
              </a:spcBef>
              <a:buSzPct val="71428"/>
              <a:buFont typeface="Symbol"/>
              <a:buChar char=""/>
              <a:tabLst>
                <a:tab pos="469265" algn="l"/>
                <a:tab pos="469900" algn="l"/>
              </a:tabLst>
            </a:pPr>
            <a:r>
              <a:rPr sz="1400" dirty="0">
                <a:latin typeface="Arial"/>
                <a:cs typeface="Arial"/>
              </a:rPr>
              <a:t>Sólidos 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Líquidos </a:t>
            </a:r>
            <a:r>
              <a:rPr sz="1400" dirty="0">
                <a:latin typeface="Arial"/>
                <a:cs typeface="Arial"/>
              </a:rPr>
              <a:t> Gase</a:t>
            </a:r>
            <a:r>
              <a:rPr sz="1400" spc="-15" dirty="0">
                <a:latin typeface="Arial"/>
                <a:cs typeface="Arial"/>
              </a:rPr>
              <a:t>o</a:t>
            </a:r>
            <a:r>
              <a:rPr sz="1400" dirty="0">
                <a:latin typeface="Arial"/>
                <a:cs typeface="Arial"/>
              </a:rPr>
              <a:t>s</a:t>
            </a:r>
            <a:r>
              <a:rPr sz="1400" spc="-15" dirty="0">
                <a:latin typeface="Arial"/>
                <a:cs typeface="Arial"/>
              </a:rPr>
              <a:t>o</a:t>
            </a:r>
            <a:r>
              <a:rPr sz="1400" dirty="0">
                <a:latin typeface="Arial"/>
                <a:cs typeface="Arial"/>
              </a:rPr>
              <a:t>s.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998260" y="9359202"/>
            <a:ext cx="5910580" cy="0"/>
          </a:xfrm>
          <a:custGeom>
            <a:avLst/>
            <a:gdLst/>
            <a:ahLst/>
            <a:cxnLst/>
            <a:rect l="l" t="t" r="r" b="b"/>
            <a:pathLst>
              <a:path w="5910580">
                <a:moveTo>
                  <a:pt x="0" y="0"/>
                </a:moveTo>
                <a:lnTo>
                  <a:pt x="1598938" y="0"/>
                </a:lnTo>
              </a:path>
              <a:path w="5910580">
                <a:moveTo>
                  <a:pt x="1600530" y="0"/>
                </a:moveTo>
                <a:lnTo>
                  <a:pt x="5910390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991962" y="355137"/>
            <a:ext cx="1001125" cy="431186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5956605" y="782828"/>
            <a:ext cx="5997575" cy="7310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715" algn="r">
              <a:spcBef>
                <a:spcPts val="100"/>
              </a:spcBef>
            </a:pPr>
            <a:r>
              <a:rPr sz="1100" spc="-5" dirty="0">
                <a:latin typeface="Calibri"/>
                <a:cs typeface="Calibri"/>
              </a:rPr>
              <a:t>Ficha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Técnica: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K-001</a:t>
            </a:r>
            <a:endParaRPr sz="1100">
              <a:latin typeface="Calibri"/>
              <a:cs typeface="Calibri"/>
            </a:endParaRPr>
          </a:p>
          <a:p>
            <a:pPr marL="5507355" marR="5080" indent="118745" algn="r">
              <a:lnSpc>
                <a:spcPct val="101800"/>
              </a:lnSpc>
              <a:spcBef>
                <a:spcPts val="5"/>
              </a:spcBef>
            </a:pPr>
            <a:r>
              <a:rPr sz="1100" dirty="0">
                <a:latin typeface="Calibri"/>
                <a:cs typeface="Calibri"/>
              </a:rPr>
              <a:t>Re</a:t>
            </a:r>
            <a:r>
              <a:rPr sz="1100" spc="5" dirty="0">
                <a:latin typeface="Calibri"/>
                <a:cs typeface="Calibri"/>
              </a:rPr>
              <a:t>v</a:t>
            </a:r>
            <a:r>
              <a:rPr sz="1100" dirty="0">
                <a:latin typeface="Calibri"/>
                <a:cs typeface="Calibri"/>
              </a:rPr>
              <a:t>.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  </a:t>
            </a:r>
            <a:r>
              <a:rPr sz="1100" spc="-5" dirty="0">
                <a:latin typeface="Calibri"/>
                <a:cs typeface="Calibri"/>
              </a:rPr>
              <a:t>Jul-</a:t>
            </a:r>
            <a:r>
              <a:rPr sz="1100" dirty="0">
                <a:latin typeface="Calibri"/>
                <a:cs typeface="Calibri"/>
              </a:rPr>
              <a:t>20</a:t>
            </a:r>
            <a:r>
              <a:rPr sz="1100" spc="-10" dirty="0">
                <a:latin typeface="Calibri"/>
                <a:cs typeface="Calibri"/>
              </a:rPr>
              <a:t>1</a:t>
            </a:r>
            <a:r>
              <a:rPr sz="1100" dirty="0">
                <a:latin typeface="Calibri"/>
                <a:cs typeface="Calibri"/>
              </a:rPr>
              <a:t>8</a:t>
            </a:r>
            <a:endParaRPr sz="1100">
              <a:latin typeface="Calibri"/>
              <a:cs typeface="Calibri"/>
            </a:endParaRPr>
          </a:p>
          <a:p>
            <a:pPr marL="12700" algn="just">
              <a:lnSpc>
                <a:spcPts val="1670"/>
              </a:lnSpc>
            </a:pPr>
            <a:r>
              <a:rPr sz="1400" dirty="0">
                <a:latin typeface="Arial"/>
                <a:cs typeface="Arial"/>
              </a:rPr>
              <a:t>El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vacío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es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el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único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aislante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perfecto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ya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que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tiene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conductancia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nula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y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por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él</a:t>
            </a:r>
            <a:endParaRPr sz="1400">
              <a:latin typeface="Arial"/>
              <a:cs typeface="Arial"/>
            </a:endParaRPr>
          </a:p>
          <a:p>
            <a:pPr marL="12700" marR="8890" algn="just">
              <a:lnSpc>
                <a:spcPct val="143600"/>
              </a:lnSpc>
            </a:pPr>
            <a:r>
              <a:rPr sz="1400" dirty="0">
                <a:latin typeface="Arial"/>
                <a:cs typeface="Arial"/>
              </a:rPr>
              <a:t>no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circulan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corrientes</a:t>
            </a:r>
            <a:r>
              <a:rPr sz="1400" dirty="0">
                <a:latin typeface="Arial"/>
                <a:cs typeface="Arial"/>
              </a:rPr>
              <a:t> de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fuga.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Los</a:t>
            </a:r>
            <a:r>
              <a:rPr sz="1400" spc="-5" dirty="0">
                <a:latin typeface="Arial"/>
                <a:cs typeface="Arial"/>
              </a:rPr>
              <a:t> demás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materiales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aislantes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son 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imperfectos, </a:t>
            </a:r>
            <a:r>
              <a:rPr sz="1400" dirty="0">
                <a:latin typeface="Arial"/>
                <a:cs typeface="Arial"/>
              </a:rPr>
              <a:t>con </a:t>
            </a:r>
            <a:r>
              <a:rPr sz="1400" spc="-5" dirty="0">
                <a:latin typeface="Arial"/>
                <a:cs typeface="Arial"/>
              </a:rPr>
              <a:t>conductancia </a:t>
            </a:r>
            <a:r>
              <a:rPr sz="1400" dirty="0">
                <a:latin typeface="Arial"/>
                <a:cs typeface="Arial"/>
              </a:rPr>
              <a:t>no nula pero </a:t>
            </a:r>
            <a:r>
              <a:rPr sz="1400" spc="-5" dirty="0">
                <a:latin typeface="Arial"/>
                <a:cs typeface="Arial"/>
              </a:rPr>
              <a:t>tan pequeña que sus corrientes </a:t>
            </a:r>
            <a:r>
              <a:rPr sz="1400" spc="-37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5" dirty="0">
                <a:latin typeface="Arial"/>
                <a:cs typeface="Arial"/>
              </a:rPr>
              <a:t> fuga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son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despreciables.</a:t>
            </a:r>
            <a:endParaRPr sz="1400">
              <a:latin typeface="Arial"/>
              <a:cs typeface="Arial"/>
            </a:endParaRPr>
          </a:p>
          <a:p>
            <a:pPr marL="12700" marR="5715" algn="just">
              <a:lnSpc>
                <a:spcPct val="143300"/>
              </a:lnSpc>
              <a:spcBef>
                <a:spcPts val="819"/>
              </a:spcBef>
            </a:pPr>
            <a:r>
              <a:rPr sz="1400" dirty="0">
                <a:latin typeface="Arial"/>
                <a:cs typeface="Arial"/>
              </a:rPr>
              <a:t>Los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aislantes</a:t>
            </a:r>
            <a:r>
              <a:rPr sz="1400" dirty="0">
                <a:latin typeface="Arial"/>
                <a:cs typeface="Arial"/>
              </a:rPr>
              <a:t> se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utilizan</a:t>
            </a:r>
            <a:r>
              <a:rPr sz="1400" dirty="0">
                <a:latin typeface="Arial"/>
                <a:cs typeface="Arial"/>
              </a:rPr>
              <a:t> en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las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máquinas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eléctricas</a:t>
            </a:r>
            <a:r>
              <a:rPr sz="1400" dirty="0">
                <a:latin typeface="Arial"/>
                <a:cs typeface="Arial"/>
              </a:rPr>
              <a:t> para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asegurar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el </a:t>
            </a:r>
            <a:r>
              <a:rPr sz="1400" spc="-5" dirty="0">
                <a:latin typeface="Arial"/>
                <a:cs typeface="Arial"/>
              </a:rPr>
              <a:t> aislamiento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eléctrico</a:t>
            </a:r>
            <a:r>
              <a:rPr sz="1400" dirty="0">
                <a:latin typeface="Arial"/>
                <a:cs typeface="Arial"/>
              </a:rPr>
              <a:t> entre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los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conductores</a:t>
            </a:r>
            <a:r>
              <a:rPr sz="1400" dirty="0">
                <a:latin typeface="Arial"/>
                <a:cs typeface="Arial"/>
              </a:rPr>
              <a:t> y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entre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éstos</a:t>
            </a:r>
            <a:r>
              <a:rPr sz="1400" dirty="0">
                <a:latin typeface="Arial"/>
                <a:cs typeface="Arial"/>
              </a:rPr>
              <a:t> y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las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piezas 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metálicas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y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la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carcasa.</a:t>
            </a:r>
            <a:endParaRPr sz="1400">
              <a:latin typeface="Arial"/>
              <a:cs typeface="Arial"/>
            </a:endParaRPr>
          </a:p>
          <a:p>
            <a:pPr marL="12700" marR="6985" algn="just">
              <a:lnSpc>
                <a:spcPct val="143600"/>
              </a:lnSpc>
              <a:spcBef>
                <a:spcPts val="815"/>
              </a:spcBef>
            </a:pPr>
            <a:r>
              <a:rPr sz="1400" dirty="0">
                <a:latin typeface="Arial"/>
                <a:cs typeface="Arial"/>
              </a:rPr>
              <a:t>El</a:t>
            </a:r>
            <a:r>
              <a:rPr sz="1400" spc="-5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aislamiento</a:t>
            </a:r>
            <a:r>
              <a:rPr sz="1400" spc="-7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eléctrico</a:t>
            </a:r>
            <a:r>
              <a:rPr sz="1400" spc="-7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depende</a:t>
            </a:r>
            <a:r>
              <a:rPr sz="1400" spc="-7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7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las</a:t>
            </a:r>
            <a:r>
              <a:rPr sz="1400" spc="-7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características</a:t>
            </a:r>
            <a:r>
              <a:rPr sz="1400" spc="-6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del</a:t>
            </a:r>
            <a:r>
              <a:rPr sz="1400" spc="-8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material,</a:t>
            </a:r>
            <a:r>
              <a:rPr sz="1400" spc="-6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así</a:t>
            </a:r>
            <a:r>
              <a:rPr sz="1400" spc="-7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como </a:t>
            </a:r>
            <a:r>
              <a:rPr sz="1400" spc="-37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las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condiciones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las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cuales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se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ven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sometidos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dichos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materiales.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De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esta </a:t>
            </a:r>
            <a:r>
              <a:rPr sz="1400" spc="-38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forma, para </a:t>
            </a:r>
            <a:r>
              <a:rPr sz="1400" spc="-5" dirty="0">
                <a:latin typeface="Arial"/>
                <a:cs typeface="Arial"/>
              </a:rPr>
              <a:t>determinar </a:t>
            </a:r>
            <a:r>
              <a:rPr sz="1400" dirty="0">
                <a:latin typeface="Arial"/>
                <a:cs typeface="Arial"/>
              </a:rPr>
              <a:t>un </a:t>
            </a:r>
            <a:r>
              <a:rPr sz="1400" spc="-5" dirty="0">
                <a:latin typeface="Arial"/>
                <a:cs typeface="Arial"/>
              </a:rPr>
              <a:t>nivel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aislamiento debemos </a:t>
            </a:r>
            <a:r>
              <a:rPr sz="1400" dirty="0">
                <a:latin typeface="Arial"/>
                <a:cs typeface="Arial"/>
              </a:rPr>
              <a:t>conocer la </a:t>
            </a:r>
            <a:r>
              <a:rPr sz="1400" spc="-5" dirty="0">
                <a:latin typeface="Arial"/>
                <a:cs typeface="Arial"/>
              </a:rPr>
              <a:t>tensión </a:t>
            </a:r>
            <a:r>
              <a:rPr sz="1400" spc="-37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 operación </a:t>
            </a:r>
            <a:r>
              <a:rPr sz="1400" spc="-5" dirty="0">
                <a:latin typeface="Arial"/>
                <a:cs typeface="Arial"/>
              </a:rPr>
              <a:t>conjuntamente </a:t>
            </a:r>
            <a:r>
              <a:rPr sz="1400" dirty="0">
                <a:latin typeface="Arial"/>
                <a:cs typeface="Arial"/>
              </a:rPr>
              <a:t>con </a:t>
            </a:r>
            <a:r>
              <a:rPr sz="1400" spc="-5" dirty="0">
                <a:latin typeface="Arial"/>
                <a:cs typeface="Arial"/>
              </a:rPr>
              <a:t>las condiciones ambientales, humedad, 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temperaturas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y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condiciones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mecánicas</a:t>
            </a:r>
            <a:r>
              <a:rPr sz="1400" dirty="0">
                <a:latin typeface="Arial"/>
                <a:cs typeface="Arial"/>
              </a:rPr>
              <a:t> a</a:t>
            </a:r>
            <a:r>
              <a:rPr sz="1400" spc="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las</a:t>
            </a:r>
            <a:r>
              <a:rPr sz="1400" dirty="0">
                <a:latin typeface="Arial"/>
                <a:cs typeface="Arial"/>
              </a:rPr>
              <a:t> que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se</a:t>
            </a:r>
            <a:r>
              <a:rPr sz="1400" spc="-5" dirty="0">
                <a:latin typeface="Arial"/>
                <a:cs typeface="Arial"/>
              </a:rPr>
              <a:t> expone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el</a:t>
            </a:r>
            <a:r>
              <a:rPr sz="1400" spc="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material.</a:t>
            </a:r>
            <a:endParaRPr sz="1400">
              <a:latin typeface="Arial"/>
              <a:cs typeface="Arial"/>
            </a:endParaRPr>
          </a:p>
          <a:p>
            <a:pPr marL="12700" marR="5080" algn="just">
              <a:lnSpc>
                <a:spcPct val="143200"/>
              </a:lnSpc>
              <a:spcBef>
                <a:spcPts val="825"/>
              </a:spcBef>
            </a:pPr>
            <a:r>
              <a:rPr sz="1400" dirty="0">
                <a:latin typeface="Arial"/>
                <a:cs typeface="Arial"/>
              </a:rPr>
              <a:t>En</a:t>
            </a:r>
            <a:r>
              <a:rPr sz="1400" spc="-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la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selección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del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material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aislante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más </a:t>
            </a:r>
            <a:r>
              <a:rPr sz="1400" dirty="0">
                <a:latin typeface="Arial"/>
                <a:cs typeface="Arial"/>
              </a:rPr>
              <a:t>apropiado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es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necesario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considerar </a:t>
            </a:r>
            <a:r>
              <a:rPr sz="1400" spc="-37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que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el</a:t>
            </a:r>
            <a:r>
              <a:rPr sz="1400" spc="-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medio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dieléctrico,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además</a:t>
            </a:r>
            <a:r>
              <a:rPr sz="1400" dirty="0">
                <a:latin typeface="Arial"/>
                <a:cs typeface="Arial"/>
              </a:rPr>
              <a:t> de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aislar,</a:t>
            </a:r>
            <a:r>
              <a:rPr sz="1400" dirty="0">
                <a:latin typeface="Arial"/>
                <a:cs typeface="Arial"/>
              </a:rPr>
              <a:t> cumple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otras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funciones 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importantes,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tales como:</a:t>
            </a:r>
            <a:endParaRPr sz="1400">
              <a:latin typeface="Arial"/>
              <a:cs typeface="Arial"/>
            </a:endParaRPr>
          </a:p>
          <a:p>
            <a:pPr marL="972185" marR="6350" indent="-228600" algn="just">
              <a:lnSpc>
                <a:spcPct val="143900"/>
              </a:lnSpc>
              <a:spcBef>
                <a:spcPts val="905"/>
              </a:spcBef>
              <a:buFont typeface="Symbol"/>
              <a:buChar char=""/>
              <a:tabLst>
                <a:tab pos="972819" algn="l"/>
              </a:tabLst>
            </a:pPr>
            <a:r>
              <a:rPr sz="1400" spc="-5" dirty="0">
                <a:latin typeface="Arial"/>
                <a:cs typeface="Arial"/>
              </a:rPr>
              <a:t>Aislantes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sólidos: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Generalmente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cumple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con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una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función 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mecánica, como por </a:t>
            </a:r>
            <a:r>
              <a:rPr sz="1400" dirty="0">
                <a:latin typeface="Arial"/>
                <a:cs typeface="Arial"/>
              </a:rPr>
              <a:t>ejemplo, la </a:t>
            </a:r>
            <a:r>
              <a:rPr sz="1400" spc="-5" dirty="0">
                <a:latin typeface="Arial"/>
                <a:cs typeface="Arial"/>
              </a:rPr>
              <a:t>suspensión </a:t>
            </a:r>
            <a:r>
              <a:rPr sz="1400" dirty="0">
                <a:latin typeface="Arial"/>
                <a:cs typeface="Arial"/>
              </a:rPr>
              <a:t>de un </a:t>
            </a:r>
            <a:r>
              <a:rPr sz="1400" spc="-5" dirty="0">
                <a:latin typeface="Arial"/>
                <a:cs typeface="Arial"/>
              </a:rPr>
              <a:t>conductor </a:t>
            </a:r>
            <a:r>
              <a:rPr sz="1400" dirty="0">
                <a:latin typeface="Arial"/>
                <a:cs typeface="Arial"/>
              </a:rPr>
              <a:t> (cadena</a:t>
            </a:r>
            <a:r>
              <a:rPr sz="1400" spc="-6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6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aisladores),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apoyo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6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una</a:t>
            </a:r>
            <a:r>
              <a:rPr sz="1400" spc="-6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barra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(aisladores</a:t>
            </a:r>
            <a:r>
              <a:rPr sz="1400" spc="-6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soporte) </a:t>
            </a:r>
            <a:r>
              <a:rPr sz="1400" spc="-37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o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sujeción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y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amarre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piezas</a:t>
            </a:r>
            <a:r>
              <a:rPr sz="1400" spc="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en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equipos eléctricos.</a:t>
            </a:r>
            <a:endParaRPr sz="1400">
              <a:latin typeface="Arial"/>
              <a:cs typeface="Arial"/>
            </a:endParaRPr>
          </a:p>
          <a:p>
            <a:pPr marL="972185" marR="5715" indent="-228600" algn="just">
              <a:lnSpc>
                <a:spcPct val="142900"/>
              </a:lnSpc>
              <a:spcBef>
                <a:spcPts val="110"/>
              </a:spcBef>
              <a:buFont typeface="Symbol"/>
              <a:buChar char=""/>
              <a:tabLst>
                <a:tab pos="972819" algn="l"/>
              </a:tabLst>
            </a:pPr>
            <a:r>
              <a:rPr sz="1400" spc="-5" dirty="0">
                <a:latin typeface="Arial"/>
                <a:cs typeface="Arial"/>
              </a:rPr>
              <a:t>Aislantes líquidos: </a:t>
            </a:r>
            <a:r>
              <a:rPr sz="1400" dirty="0">
                <a:latin typeface="Arial"/>
                <a:cs typeface="Arial"/>
              </a:rPr>
              <a:t>generalmente </a:t>
            </a:r>
            <a:r>
              <a:rPr sz="1400" spc="-5" dirty="0">
                <a:latin typeface="Arial"/>
                <a:cs typeface="Arial"/>
              </a:rPr>
              <a:t>cumplen </a:t>
            </a:r>
            <a:r>
              <a:rPr sz="1400" dirty="0">
                <a:latin typeface="Arial"/>
                <a:cs typeface="Arial"/>
              </a:rPr>
              <a:t>una </a:t>
            </a:r>
            <a:r>
              <a:rPr sz="1400" spc="-5" dirty="0">
                <a:latin typeface="Arial"/>
                <a:cs typeface="Arial"/>
              </a:rPr>
              <a:t>función térmica, </a:t>
            </a:r>
            <a:r>
              <a:rPr sz="1400" dirty="0">
                <a:latin typeface="Arial"/>
                <a:cs typeface="Arial"/>
              </a:rPr>
              <a:t> actuando </a:t>
            </a:r>
            <a:r>
              <a:rPr sz="1400" spc="-5" dirty="0">
                <a:latin typeface="Arial"/>
                <a:cs typeface="Arial"/>
              </a:rPr>
              <a:t>como refrigerante</a:t>
            </a:r>
            <a:r>
              <a:rPr sz="1400" dirty="0">
                <a:latin typeface="Arial"/>
                <a:cs typeface="Arial"/>
              </a:rPr>
              <a:t> o</a:t>
            </a:r>
            <a:r>
              <a:rPr sz="1400" spc="-5" dirty="0">
                <a:latin typeface="Arial"/>
                <a:cs typeface="Arial"/>
              </a:rPr>
              <a:t> medios</a:t>
            </a:r>
            <a:r>
              <a:rPr sz="1400" dirty="0">
                <a:latin typeface="Arial"/>
                <a:cs typeface="Arial"/>
              </a:rPr>
              <a:t> de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convección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calor.</a:t>
            </a:r>
            <a:endParaRPr sz="14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115100" y="9390381"/>
            <a:ext cx="5678170" cy="5073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1150"/>
              </a:lnSpc>
            </a:pPr>
            <a:r>
              <a:rPr sz="1100" dirty="0">
                <a:latin typeface="Calibri"/>
                <a:cs typeface="Calibri"/>
              </a:rPr>
              <a:t>PH </a:t>
            </a:r>
            <a:r>
              <a:rPr sz="1100" spc="-5" dirty="0">
                <a:latin typeface="Calibri"/>
                <a:cs typeface="Calibri"/>
              </a:rPr>
              <a:t>Financial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Park Tower,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Piso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35,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Boulevard </a:t>
            </a:r>
            <a:r>
              <a:rPr sz="1100" spc="-5" dirty="0">
                <a:latin typeface="Calibri"/>
                <a:cs typeface="Calibri"/>
              </a:rPr>
              <a:t>Costa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Este.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Corregimiento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Juan Díaz,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Costa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del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Este.</a:t>
            </a:r>
            <a:endParaRPr sz="1100">
              <a:latin typeface="Calibri"/>
              <a:cs typeface="Calibri"/>
            </a:endParaRPr>
          </a:p>
          <a:p>
            <a:pPr marL="2030730" marR="2022475" algn="ctr">
              <a:lnSpc>
                <a:spcPct val="101800"/>
              </a:lnSpc>
            </a:pPr>
            <a:r>
              <a:rPr sz="1100" spc="-5" dirty="0">
                <a:latin typeface="Calibri"/>
                <a:cs typeface="Calibri"/>
              </a:rPr>
              <a:t>Ciudad de Panamá. Panamá. </a:t>
            </a:r>
            <a:r>
              <a:rPr sz="1100" spc="-235" dirty="0">
                <a:latin typeface="Calibri"/>
                <a:cs typeface="Calibri"/>
              </a:rPr>
              <a:t> </a:t>
            </a:r>
            <a:r>
              <a:rPr sz="1100" u="sng" spc="-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3"/>
              </a:rPr>
              <a:t>www.kaizengrp.com</a:t>
            </a:r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998260" y="9359202"/>
            <a:ext cx="5910580" cy="0"/>
          </a:xfrm>
          <a:custGeom>
            <a:avLst/>
            <a:gdLst/>
            <a:ahLst/>
            <a:cxnLst/>
            <a:rect l="l" t="t" r="r" b="b"/>
            <a:pathLst>
              <a:path w="5910580">
                <a:moveTo>
                  <a:pt x="0" y="0"/>
                </a:moveTo>
                <a:lnTo>
                  <a:pt x="1598938" y="0"/>
                </a:lnTo>
              </a:path>
              <a:path w="5910580">
                <a:moveTo>
                  <a:pt x="1600530" y="0"/>
                </a:moveTo>
                <a:lnTo>
                  <a:pt x="5910390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991962" y="355137"/>
            <a:ext cx="1001125" cy="431186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5956605" y="782827"/>
            <a:ext cx="5997575" cy="80030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715" algn="r">
              <a:spcBef>
                <a:spcPts val="100"/>
              </a:spcBef>
            </a:pPr>
            <a:r>
              <a:rPr sz="1100" spc="-5" dirty="0">
                <a:latin typeface="Calibri"/>
                <a:cs typeface="Calibri"/>
              </a:rPr>
              <a:t>Ficha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Técnica: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K-001</a:t>
            </a:r>
            <a:endParaRPr sz="1100">
              <a:latin typeface="Calibri"/>
              <a:cs typeface="Calibri"/>
            </a:endParaRPr>
          </a:p>
          <a:p>
            <a:pPr marL="5507355" marR="5080" indent="118745" algn="r">
              <a:lnSpc>
                <a:spcPct val="101800"/>
              </a:lnSpc>
              <a:spcBef>
                <a:spcPts val="5"/>
              </a:spcBef>
            </a:pPr>
            <a:r>
              <a:rPr sz="1100" dirty="0">
                <a:latin typeface="Calibri"/>
                <a:cs typeface="Calibri"/>
              </a:rPr>
              <a:t>Re</a:t>
            </a:r>
            <a:r>
              <a:rPr sz="1100" spc="5" dirty="0">
                <a:latin typeface="Calibri"/>
                <a:cs typeface="Calibri"/>
              </a:rPr>
              <a:t>v</a:t>
            </a:r>
            <a:r>
              <a:rPr sz="1100" dirty="0">
                <a:latin typeface="Calibri"/>
                <a:cs typeface="Calibri"/>
              </a:rPr>
              <a:t>.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  </a:t>
            </a:r>
            <a:r>
              <a:rPr sz="1100" spc="-5" dirty="0">
                <a:latin typeface="Calibri"/>
                <a:cs typeface="Calibri"/>
              </a:rPr>
              <a:t>Jul-</a:t>
            </a:r>
            <a:r>
              <a:rPr sz="1100" dirty="0">
                <a:latin typeface="Calibri"/>
                <a:cs typeface="Calibri"/>
              </a:rPr>
              <a:t>20</a:t>
            </a:r>
            <a:r>
              <a:rPr sz="1100" spc="-10" dirty="0">
                <a:latin typeface="Calibri"/>
                <a:cs typeface="Calibri"/>
              </a:rPr>
              <a:t>1</a:t>
            </a:r>
            <a:r>
              <a:rPr sz="1100" dirty="0">
                <a:latin typeface="Calibri"/>
                <a:cs typeface="Calibri"/>
              </a:rPr>
              <a:t>8</a:t>
            </a:r>
            <a:endParaRPr sz="11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100">
              <a:latin typeface="Calibri"/>
              <a:cs typeface="Calibri"/>
            </a:endParaRPr>
          </a:p>
          <a:p>
            <a:pPr>
              <a:spcBef>
                <a:spcPts val="30"/>
              </a:spcBef>
            </a:pPr>
            <a:endParaRPr sz="900">
              <a:latin typeface="Calibri"/>
              <a:cs typeface="Calibri"/>
            </a:endParaRPr>
          </a:p>
          <a:p>
            <a:pPr marL="12700" marR="6350" algn="just">
              <a:lnSpc>
                <a:spcPct val="143600"/>
              </a:lnSpc>
            </a:pPr>
            <a:r>
              <a:rPr sz="1400" dirty="0">
                <a:latin typeface="Arial"/>
                <a:cs typeface="Arial"/>
              </a:rPr>
              <a:t>En </a:t>
            </a:r>
            <a:r>
              <a:rPr sz="1400" spc="-5" dirty="0">
                <a:latin typeface="Arial"/>
                <a:cs typeface="Arial"/>
              </a:rPr>
              <a:t>relación </a:t>
            </a:r>
            <a:r>
              <a:rPr sz="1400" dirty="0">
                <a:latin typeface="Arial"/>
                <a:cs typeface="Arial"/>
              </a:rPr>
              <a:t>con </a:t>
            </a:r>
            <a:r>
              <a:rPr sz="1400" spc="-5" dirty="0">
                <a:latin typeface="Arial"/>
                <a:cs typeface="Arial"/>
              </a:rPr>
              <a:t>las líneas </a:t>
            </a:r>
            <a:r>
              <a:rPr sz="1400" spc="5" dirty="0">
                <a:latin typeface="Arial"/>
                <a:cs typeface="Arial"/>
              </a:rPr>
              <a:t>de </a:t>
            </a:r>
            <a:r>
              <a:rPr sz="1400" dirty="0">
                <a:latin typeface="Arial"/>
                <a:cs typeface="Arial"/>
              </a:rPr>
              <a:t>alta </a:t>
            </a:r>
            <a:r>
              <a:rPr sz="1400" spc="-5" dirty="0">
                <a:latin typeface="Arial"/>
                <a:cs typeface="Arial"/>
              </a:rPr>
              <a:t>tensión, debido </a:t>
            </a:r>
            <a:r>
              <a:rPr sz="1400" dirty="0">
                <a:latin typeface="Arial"/>
                <a:cs typeface="Arial"/>
              </a:rPr>
              <a:t>a </a:t>
            </a:r>
            <a:r>
              <a:rPr sz="1400" spc="-10" dirty="0">
                <a:latin typeface="Arial"/>
                <a:cs typeface="Arial"/>
              </a:rPr>
              <a:t>la </a:t>
            </a:r>
            <a:r>
              <a:rPr sz="1400" dirty="0">
                <a:latin typeface="Arial"/>
                <a:cs typeface="Arial"/>
              </a:rPr>
              <a:t>gran </a:t>
            </a:r>
            <a:r>
              <a:rPr sz="1400" spc="-5" dirty="0">
                <a:latin typeface="Arial"/>
                <a:cs typeface="Arial"/>
              </a:rPr>
              <a:t>diferencia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potencias</a:t>
            </a:r>
            <a:r>
              <a:rPr sz="1400" spc="-8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que</a:t>
            </a:r>
            <a:r>
              <a:rPr sz="1400" spc="-9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existe</a:t>
            </a:r>
            <a:r>
              <a:rPr sz="1400" spc="-8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en</a:t>
            </a:r>
            <a:r>
              <a:rPr sz="1400" spc="-8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diversos</a:t>
            </a:r>
            <a:r>
              <a:rPr sz="1400" spc="-9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puntos</a:t>
            </a:r>
            <a:r>
              <a:rPr sz="1400" spc="-8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8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la</a:t>
            </a:r>
            <a:r>
              <a:rPr sz="1400" spc="-10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red,</a:t>
            </a:r>
            <a:r>
              <a:rPr sz="1400" spc="-7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el</a:t>
            </a:r>
            <a:r>
              <a:rPr sz="1400" spc="-1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concepto</a:t>
            </a:r>
            <a:r>
              <a:rPr sz="1400" spc="-8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1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aislamiento </a:t>
            </a:r>
            <a:r>
              <a:rPr sz="1400" spc="-37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eléctrico </a:t>
            </a:r>
            <a:r>
              <a:rPr sz="1400" dirty="0">
                <a:latin typeface="Arial"/>
                <a:cs typeface="Arial"/>
              </a:rPr>
              <a:t>y su medición son de </a:t>
            </a:r>
            <a:r>
              <a:rPr sz="1400" spc="-5" dirty="0">
                <a:latin typeface="Arial"/>
                <a:cs typeface="Arial"/>
              </a:rPr>
              <a:t>suma importancia </a:t>
            </a:r>
            <a:r>
              <a:rPr sz="1400" dirty="0">
                <a:latin typeface="Arial"/>
                <a:cs typeface="Arial"/>
              </a:rPr>
              <a:t>para </a:t>
            </a:r>
            <a:r>
              <a:rPr sz="1400" spc="-10" dirty="0">
                <a:latin typeface="Arial"/>
                <a:cs typeface="Arial"/>
              </a:rPr>
              <a:t>un </a:t>
            </a:r>
            <a:r>
              <a:rPr sz="1400" spc="-5" dirty="0">
                <a:latin typeface="Arial"/>
                <a:cs typeface="Arial"/>
              </a:rPr>
              <a:t>mantenimiento 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correcto.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45"/>
              </a:spcBef>
            </a:pPr>
            <a:endParaRPr sz="1300">
              <a:latin typeface="Arial"/>
              <a:cs typeface="Arial"/>
            </a:endParaRPr>
          </a:p>
          <a:p>
            <a:pPr marL="469265" indent="-228600" algn="just">
              <a:buAutoNum type="arabicPeriod" startAt="2"/>
              <a:tabLst>
                <a:tab pos="469900" algn="l"/>
              </a:tabLst>
            </a:pPr>
            <a:r>
              <a:rPr sz="1400" b="1" spc="-5" dirty="0">
                <a:latin typeface="Arial"/>
                <a:cs typeface="Arial"/>
              </a:rPr>
              <a:t>Características</a:t>
            </a:r>
            <a:endParaRPr sz="1400">
              <a:latin typeface="Arial"/>
              <a:cs typeface="Arial"/>
            </a:endParaRPr>
          </a:p>
          <a:p>
            <a:pPr marL="12700" marR="5080" algn="just">
              <a:lnSpc>
                <a:spcPct val="143700"/>
              </a:lnSpc>
              <a:spcBef>
                <a:spcPts val="800"/>
              </a:spcBef>
            </a:pPr>
            <a:r>
              <a:rPr sz="1400" dirty="0">
                <a:latin typeface="Arial"/>
                <a:cs typeface="Arial"/>
              </a:rPr>
              <a:t>Entre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las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características</a:t>
            </a:r>
            <a:r>
              <a:rPr sz="1400" dirty="0">
                <a:latin typeface="Arial"/>
                <a:cs typeface="Arial"/>
              </a:rPr>
              <a:t> exigibles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del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aislamiento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eléctrico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podemos </a:t>
            </a:r>
            <a:r>
              <a:rPr sz="1400" dirty="0">
                <a:latin typeface="Arial"/>
                <a:cs typeface="Arial"/>
              </a:rPr>
              <a:t> conseguir que </a:t>
            </a:r>
            <a:r>
              <a:rPr sz="1400" spc="-5" dirty="0">
                <a:latin typeface="Arial"/>
                <a:cs typeface="Arial"/>
              </a:rPr>
              <a:t>los materiales </a:t>
            </a:r>
            <a:r>
              <a:rPr sz="1400" dirty="0">
                <a:latin typeface="Arial"/>
                <a:cs typeface="Arial"/>
              </a:rPr>
              <a:t>son </a:t>
            </a:r>
            <a:r>
              <a:rPr sz="1400" spc="-5" dirty="0">
                <a:latin typeface="Arial"/>
                <a:cs typeface="Arial"/>
              </a:rPr>
              <a:t>calificados desde diferentes criterios. </a:t>
            </a:r>
            <a:r>
              <a:rPr sz="1400" dirty="0">
                <a:latin typeface="Arial"/>
                <a:cs typeface="Arial"/>
              </a:rPr>
              <a:t>Sin 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embargo, </a:t>
            </a:r>
            <a:r>
              <a:rPr sz="1400" spc="-5" dirty="0">
                <a:latin typeface="Arial"/>
                <a:cs typeface="Arial"/>
              </a:rPr>
              <a:t>algunos </a:t>
            </a:r>
            <a:r>
              <a:rPr sz="1400" dirty="0">
                <a:latin typeface="Arial"/>
                <a:cs typeface="Arial"/>
              </a:rPr>
              <a:t>pueden </a:t>
            </a:r>
            <a:r>
              <a:rPr sz="1400" spc="-5" dirty="0">
                <a:latin typeface="Arial"/>
                <a:cs typeface="Arial"/>
              </a:rPr>
              <a:t>clasificarse </a:t>
            </a:r>
            <a:r>
              <a:rPr sz="1400" dirty="0">
                <a:latin typeface="Arial"/>
                <a:cs typeface="Arial"/>
              </a:rPr>
              <a:t>en </a:t>
            </a:r>
            <a:r>
              <a:rPr sz="1400" spc="-10" dirty="0">
                <a:latin typeface="Arial"/>
                <a:cs typeface="Arial"/>
              </a:rPr>
              <a:t>más </a:t>
            </a:r>
            <a:r>
              <a:rPr sz="1400" dirty="0">
                <a:latin typeface="Arial"/>
                <a:cs typeface="Arial"/>
              </a:rPr>
              <a:t>de un </a:t>
            </a:r>
            <a:r>
              <a:rPr sz="1400" spc="-5" dirty="0">
                <a:latin typeface="Arial"/>
                <a:cs typeface="Arial"/>
              </a:rPr>
              <a:t>grupo. </a:t>
            </a:r>
            <a:r>
              <a:rPr sz="1400" spc="-10" dirty="0">
                <a:latin typeface="Arial"/>
                <a:cs typeface="Arial"/>
              </a:rPr>
              <a:t>Así </a:t>
            </a:r>
            <a:r>
              <a:rPr sz="1400" spc="-5" dirty="0">
                <a:latin typeface="Arial"/>
                <a:cs typeface="Arial"/>
              </a:rPr>
              <a:t>mismo las 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características más importantes deben </a:t>
            </a:r>
            <a:r>
              <a:rPr sz="1400" dirty="0">
                <a:latin typeface="Arial"/>
                <a:cs typeface="Arial"/>
              </a:rPr>
              <a:t>tener una </a:t>
            </a:r>
            <a:r>
              <a:rPr sz="1400" spc="-5" dirty="0">
                <a:latin typeface="Arial"/>
                <a:cs typeface="Arial"/>
              </a:rPr>
              <a:t>resistencia alta </a:t>
            </a:r>
            <a:r>
              <a:rPr sz="1400" dirty="0">
                <a:latin typeface="Arial"/>
                <a:cs typeface="Arial"/>
              </a:rPr>
              <a:t>al </a:t>
            </a:r>
            <a:r>
              <a:rPr sz="1400" spc="5" dirty="0">
                <a:latin typeface="Arial"/>
                <a:cs typeface="Arial"/>
              </a:rPr>
              <a:t>paso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-37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la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electricidad,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requisito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del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que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pueden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deducirse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las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demás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características </a:t>
            </a:r>
            <a:r>
              <a:rPr sz="1400" spc="-37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necesarias como rigidez eléctrica distinta </a:t>
            </a:r>
            <a:r>
              <a:rPr sz="1400" dirty="0">
                <a:latin typeface="Arial"/>
                <a:cs typeface="Arial"/>
              </a:rPr>
              <a:t>a 0 y </a:t>
            </a:r>
            <a:r>
              <a:rPr sz="1400" spc="-5" dirty="0">
                <a:latin typeface="Arial"/>
                <a:cs typeface="Arial"/>
              </a:rPr>
              <a:t>resistencia </a:t>
            </a:r>
            <a:r>
              <a:rPr sz="1400" dirty="0">
                <a:latin typeface="Arial"/>
                <a:cs typeface="Arial"/>
              </a:rPr>
              <a:t>a </a:t>
            </a:r>
            <a:r>
              <a:rPr sz="1400" spc="-5" dirty="0">
                <a:latin typeface="Arial"/>
                <a:cs typeface="Arial"/>
              </a:rPr>
              <a:t>las variaciones </a:t>
            </a:r>
            <a:r>
              <a:rPr sz="1400" dirty="0">
                <a:latin typeface="Arial"/>
                <a:cs typeface="Arial"/>
              </a:rPr>
              <a:t> de</a:t>
            </a:r>
            <a:r>
              <a:rPr sz="1400" spc="-5" dirty="0">
                <a:latin typeface="Arial"/>
                <a:cs typeface="Arial"/>
              </a:rPr>
              <a:t> temperatura.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40"/>
              </a:spcBef>
            </a:pPr>
            <a:endParaRPr sz="1300">
              <a:latin typeface="Arial"/>
              <a:cs typeface="Arial"/>
            </a:endParaRPr>
          </a:p>
          <a:p>
            <a:pPr marL="469265" indent="-228600" algn="just">
              <a:buAutoNum type="arabicPeriod" startAt="3"/>
              <a:tabLst>
                <a:tab pos="469900" algn="l"/>
              </a:tabLst>
            </a:pPr>
            <a:r>
              <a:rPr sz="1400" b="1" spc="-5" dirty="0">
                <a:latin typeface="Arial"/>
                <a:cs typeface="Arial"/>
              </a:rPr>
              <a:t>Propiedades </a:t>
            </a:r>
            <a:r>
              <a:rPr sz="1400" b="1" spc="-10" dirty="0">
                <a:latin typeface="Arial"/>
                <a:cs typeface="Arial"/>
              </a:rPr>
              <a:t>del</a:t>
            </a:r>
            <a:r>
              <a:rPr sz="1400" b="1" spc="2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Aislamiento</a:t>
            </a:r>
            <a:r>
              <a:rPr sz="1400" b="1" spc="-1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Eléctrico</a:t>
            </a:r>
            <a:endParaRPr sz="1400">
              <a:latin typeface="Arial"/>
              <a:cs typeface="Arial"/>
            </a:endParaRPr>
          </a:p>
          <a:p>
            <a:pPr marL="12700" marR="6350" algn="just">
              <a:lnSpc>
                <a:spcPct val="142900"/>
              </a:lnSpc>
              <a:spcBef>
                <a:spcPts val="830"/>
              </a:spcBef>
            </a:pPr>
            <a:r>
              <a:rPr sz="1400" dirty="0">
                <a:latin typeface="Arial"/>
                <a:cs typeface="Arial"/>
              </a:rPr>
              <a:t>La posibilidad de </a:t>
            </a:r>
            <a:r>
              <a:rPr sz="1400" spc="-5" dirty="0">
                <a:latin typeface="Arial"/>
                <a:cs typeface="Arial"/>
              </a:rPr>
              <a:t>utilizar </a:t>
            </a:r>
            <a:r>
              <a:rPr sz="1400" dirty="0">
                <a:latin typeface="Arial"/>
                <a:cs typeface="Arial"/>
              </a:rPr>
              <a:t>un </a:t>
            </a:r>
            <a:r>
              <a:rPr sz="1400" spc="-5" dirty="0">
                <a:latin typeface="Arial"/>
                <a:cs typeface="Arial"/>
              </a:rPr>
              <a:t>material aislante </a:t>
            </a:r>
            <a:r>
              <a:rPr sz="1400" dirty="0">
                <a:latin typeface="Arial"/>
                <a:cs typeface="Arial"/>
              </a:rPr>
              <a:t>con </a:t>
            </a:r>
            <a:r>
              <a:rPr sz="1400" spc="-5" dirty="0">
                <a:latin typeface="Arial"/>
                <a:cs typeface="Arial"/>
              </a:rPr>
              <a:t>una finalidad determinada 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viene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dada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en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función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sus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propiedades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térmicas,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mecánicas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y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eléctricas.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50"/>
              </a:spcBef>
            </a:pPr>
            <a:endParaRPr sz="1300">
              <a:latin typeface="Arial"/>
              <a:cs typeface="Arial"/>
            </a:endParaRPr>
          </a:p>
          <a:p>
            <a:pPr marL="697865" lvl="1" indent="-457200" algn="just">
              <a:buAutoNum type="arabicPeriod"/>
              <a:tabLst>
                <a:tab pos="698500" algn="l"/>
              </a:tabLst>
            </a:pPr>
            <a:r>
              <a:rPr sz="1400" b="1" spc="-5" dirty="0">
                <a:latin typeface="Arial"/>
                <a:cs typeface="Arial"/>
              </a:rPr>
              <a:t>Propiedades</a:t>
            </a:r>
            <a:r>
              <a:rPr sz="1400" b="1" spc="-2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Térmicas:</a:t>
            </a:r>
            <a:endParaRPr sz="1400">
              <a:latin typeface="Arial"/>
              <a:cs typeface="Arial"/>
            </a:endParaRPr>
          </a:p>
          <a:p>
            <a:pPr lvl="1">
              <a:spcBef>
                <a:spcPts val="45"/>
              </a:spcBef>
              <a:buFont typeface="Arial"/>
              <a:buAutoNum type="arabicPeriod"/>
            </a:pPr>
            <a:endParaRPr sz="1300">
              <a:latin typeface="Arial"/>
              <a:cs typeface="Arial"/>
            </a:endParaRPr>
          </a:p>
          <a:p>
            <a:pPr marL="926465" lvl="2" indent="-457834">
              <a:buSzPct val="71428"/>
              <a:buFont typeface="Symbol"/>
              <a:buChar char=""/>
              <a:tabLst>
                <a:tab pos="926465" algn="l"/>
                <a:tab pos="927100" algn="l"/>
              </a:tabLst>
            </a:pPr>
            <a:r>
              <a:rPr sz="1400" spc="-5" dirty="0">
                <a:latin typeface="Arial"/>
                <a:cs typeface="Arial"/>
              </a:rPr>
              <a:t>Calor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especifico</a:t>
            </a:r>
            <a:endParaRPr sz="1400">
              <a:latin typeface="Arial"/>
              <a:cs typeface="Arial"/>
            </a:endParaRPr>
          </a:p>
          <a:p>
            <a:pPr lvl="2">
              <a:spcBef>
                <a:spcPts val="40"/>
              </a:spcBef>
              <a:buFont typeface="Symbol"/>
              <a:buChar char=""/>
            </a:pPr>
            <a:endParaRPr sz="1300">
              <a:latin typeface="Arial"/>
              <a:cs typeface="Arial"/>
            </a:endParaRPr>
          </a:p>
          <a:p>
            <a:pPr marL="926465" lvl="2" indent="-457834">
              <a:spcBef>
                <a:spcPts val="5"/>
              </a:spcBef>
              <a:buSzPct val="71428"/>
              <a:buFont typeface="Symbol"/>
              <a:buChar char=""/>
              <a:tabLst>
                <a:tab pos="926465" algn="l"/>
                <a:tab pos="927100" algn="l"/>
              </a:tabLst>
            </a:pPr>
            <a:r>
              <a:rPr sz="1400" spc="-5" dirty="0">
                <a:latin typeface="Arial"/>
                <a:cs typeface="Arial"/>
              </a:rPr>
              <a:t>Conductividad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térmica</a:t>
            </a:r>
            <a:endParaRPr sz="1400">
              <a:latin typeface="Arial"/>
              <a:cs typeface="Arial"/>
            </a:endParaRPr>
          </a:p>
          <a:p>
            <a:pPr lvl="2">
              <a:spcBef>
                <a:spcPts val="50"/>
              </a:spcBef>
              <a:buFont typeface="Symbol"/>
              <a:buChar char=""/>
            </a:pPr>
            <a:endParaRPr sz="1300">
              <a:latin typeface="Arial"/>
              <a:cs typeface="Arial"/>
            </a:endParaRPr>
          </a:p>
          <a:p>
            <a:pPr marL="926465" lvl="2" indent="-457834">
              <a:buSzPct val="71428"/>
              <a:buFont typeface="Symbol"/>
              <a:buChar char=""/>
              <a:tabLst>
                <a:tab pos="926465" algn="l"/>
                <a:tab pos="927100" algn="l"/>
              </a:tabLst>
            </a:pPr>
            <a:r>
              <a:rPr sz="1400" spc="-5" dirty="0">
                <a:latin typeface="Arial"/>
                <a:cs typeface="Arial"/>
              </a:rPr>
              <a:t>Inflamabilidad</a:t>
            </a:r>
            <a:endParaRPr sz="1400">
              <a:latin typeface="Arial"/>
              <a:cs typeface="Arial"/>
            </a:endParaRPr>
          </a:p>
          <a:p>
            <a:pPr lvl="2">
              <a:spcBef>
                <a:spcPts val="30"/>
              </a:spcBef>
              <a:buFont typeface="Symbol"/>
              <a:buChar char=""/>
            </a:pPr>
            <a:endParaRPr sz="1300">
              <a:latin typeface="Arial"/>
              <a:cs typeface="Arial"/>
            </a:endParaRPr>
          </a:p>
          <a:p>
            <a:pPr marL="926465" lvl="2" indent="-457834">
              <a:buSzPct val="71428"/>
              <a:buFont typeface="Symbol"/>
              <a:buChar char=""/>
              <a:tabLst>
                <a:tab pos="926465" algn="l"/>
                <a:tab pos="927100" algn="l"/>
              </a:tabLst>
            </a:pPr>
            <a:r>
              <a:rPr sz="1400" dirty="0">
                <a:latin typeface="Arial"/>
                <a:cs typeface="Arial"/>
              </a:rPr>
              <a:t>Temperatura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seguridad</a:t>
            </a:r>
            <a:endParaRPr sz="14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115100" y="9390381"/>
            <a:ext cx="5678170" cy="5073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1150"/>
              </a:lnSpc>
            </a:pPr>
            <a:r>
              <a:rPr sz="1100" dirty="0">
                <a:latin typeface="Calibri"/>
                <a:cs typeface="Calibri"/>
              </a:rPr>
              <a:t>PH </a:t>
            </a:r>
            <a:r>
              <a:rPr sz="1100" spc="-5" dirty="0">
                <a:latin typeface="Calibri"/>
                <a:cs typeface="Calibri"/>
              </a:rPr>
              <a:t>Financial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Park Tower,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Piso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35,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Boulevard </a:t>
            </a:r>
            <a:r>
              <a:rPr sz="1100" spc="-5" dirty="0">
                <a:latin typeface="Calibri"/>
                <a:cs typeface="Calibri"/>
              </a:rPr>
              <a:t>Costa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Este.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Corregimiento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Juan Díaz,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Costa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del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Este.</a:t>
            </a:r>
            <a:endParaRPr sz="1100">
              <a:latin typeface="Calibri"/>
              <a:cs typeface="Calibri"/>
            </a:endParaRPr>
          </a:p>
          <a:p>
            <a:pPr marL="2030730" marR="2022475" algn="ctr">
              <a:lnSpc>
                <a:spcPct val="101800"/>
              </a:lnSpc>
            </a:pPr>
            <a:r>
              <a:rPr sz="1100" spc="-5" dirty="0">
                <a:latin typeface="Calibri"/>
                <a:cs typeface="Calibri"/>
              </a:rPr>
              <a:t>Ciudad de Panamá. Panamá. </a:t>
            </a:r>
            <a:r>
              <a:rPr sz="1100" spc="-235" dirty="0">
                <a:latin typeface="Calibri"/>
                <a:cs typeface="Calibri"/>
              </a:rPr>
              <a:t> </a:t>
            </a:r>
            <a:r>
              <a:rPr sz="1100" u="sng" spc="-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3"/>
              </a:rPr>
              <a:t>www.kaizengrp.com</a:t>
            </a:r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774935" y="782828"/>
            <a:ext cx="1179195" cy="5353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00" spc="-5" dirty="0">
                <a:latin typeface="Calibri"/>
                <a:cs typeface="Calibri"/>
              </a:rPr>
              <a:t>Ficha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Técnica: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K-001</a:t>
            </a:r>
            <a:endParaRPr sz="1100">
              <a:latin typeface="Calibri"/>
              <a:cs typeface="Calibri"/>
            </a:endParaRPr>
          </a:p>
          <a:p>
            <a:pPr marL="688975" marR="5080" indent="118745">
              <a:lnSpc>
                <a:spcPct val="101800"/>
              </a:lnSpc>
              <a:spcBef>
                <a:spcPts val="5"/>
              </a:spcBef>
            </a:pPr>
            <a:r>
              <a:rPr sz="1100" dirty="0">
                <a:latin typeface="Calibri"/>
                <a:cs typeface="Calibri"/>
              </a:rPr>
              <a:t>Re</a:t>
            </a:r>
            <a:r>
              <a:rPr sz="1100" spc="5" dirty="0">
                <a:latin typeface="Calibri"/>
                <a:cs typeface="Calibri"/>
              </a:rPr>
              <a:t>v</a:t>
            </a:r>
            <a:r>
              <a:rPr sz="1100" dirty="0">
                <a:latin typeface="Calibri"/>
                <a:cs typeface="Calibri"/>
              </a:rPr>
              <a:t>.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  </a:t>
            </a:r>
            <a:r>
              <a:rPr sz="1100" spc="-5" dirty="0">
                <a:latin typeface="Calibri"/>
                <a:cs typeface="Calibri"/>
              </a:rPr>
              <a:t>Jul-</a:t>
            </a:r>
            <a:r>
              <a:rPr sz="1100" dirty="0">
                <a:latin typeface="Calibri"/>
                <a:cs typeface="Calibri"/>
              </a:rPr>
              <a:t>20</a:t>
            </a:r>
            <a:r>
              <a:rPr sz="1100" spc="-10" dirty="0">
                <a:latin typeface="Calibri"/>
                <a:cs typeface="Calibri"/>
              </a:rPr>
              <a:t>1</a:t>
            </a:r>
            <a:r>
              <a:rPr sz="1100" dirty="0">
                <a:latin typeface="Calibri"/>
                <a:cs typeface="Calibri"/>
              </a:rPr>
              <a:t>8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5998260" y="9359202"/>
            <a:ext cx="5910580" cy="0"/>
          </a:xfrm>
          <a:custGeom>
            <a:avLst/>
            <a:gdLst/>
            <a:ahLst/>
            <a:cxnLst/>
            <a:rect l="l" t="t" r="r" b="b"/>
            <a:pathLst>
              <a:path w="5910580">
                <a:moveTo>
                  <a:pt x="0" y="0"/>
                </a:moveTo>
                <a:lnTo>
                  <a:pt x="1598938" y="0"/>
                </a:lnTo>
              </a:path>
              <a:path w="5910580">
                <a:moveTo>
                  <a:pt x="1600530" y="0"/>
                </a:moveTo>
                <a:lnTo>
                  <a:pt x="5910390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991962" y="355137"/>
            <a:ext cx="1001125" cy="431186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6185205" y="1801114"/>
            <a:ext cx="3043555" cy="708399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469265" algn="l"/>
              </a:tabLst>
            </a:pPr>
            <a:r>
              <a:rPr sz="1400" b="1" dirty="0">
                <a:latin typeface="Arial"/>
                <a:cs typeface="Arial"/>
              </a:rPr>
              <a:t>3.2.	</a:t>
            </a:r>
            <a:r>
              <a:rPr sz="1400" b="1" spc="-5" dirty="0">
                <a:latin typeface="Arial"/>
                <a:cs typeface="Arial"/>
              </a:rPr>
              <a:t>Propiedades</a:t>
            </a:r>
            <a:r>
              <a:rPr sz="1400" b="1" spc="-4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Mecánicas: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25"/>
              </a:spcBef>
            </a:pPr>
            <a:endParaRPr sz="1400">
              <a:latin typeface="Arial"/>
              <a:cs typeface="Arial"/>
            </a:endParaRPr>
          </a:p>
          <a:p>
            <a:pPr marL="469265" indent="-457200">
              <a:buFont typeface="Symbol"/>
              <a:buChar char=""/>
              <a:tabLst>
                <a:tab pos="469265" algn="l"/>
                <a:tab pos="469900" algn="l"/>
              </a:tabLst>
            </a:pPr>
            <a:r>
              <a:rPr sz="1400" spc="-5" dirty="0">
                <a:latin typeface="Arial"/>
                <a:cs typeface="Arial"/>
              </a:rPr>
              <a:t>Resistencia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 la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tracción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35"/>
              </a:spcBef>
              <a:buFont typeface="Symbol"/>
              <a:buChar char=""/>
            </a:pPr>
            <a:endParaRPr sz="1400">
              <a:latin typeface="Arial"/>
              <a:cs typeface="Arial"/>
            </a:endParaRPr>
          </a:p>
          <a:p>
            <a:pPr marL="469265" indent="-457200">
              <a:buFont typeface="Symbol"/>
              <a:buChar char=""/>
              <a:tabLst>
                <a:tab pos="469265" algn="l"/>
                <a:tab pos="469900" algn="l"/>
              </a:tabLst>
            </a:pPr>
            <a:r>
              <a:rPr sz="1400" spc="-5" dirty="0">
                <a:latin typeface="Arial"/>
                <a:cs typeface="Arial"/>
              </a:rPr>
              <a:t>Resistencia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 la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compresión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25"/>
              </a:spcBef>
              <a:buFont typeface="Symbol"/>
              <a:buChar char=""/>
            </a:pPr>
            <a:endParaRPr sz="1400">
              <a:latin typeface="Arial"/>
              <a:cs typeface="Arial"/>
            </a:endParaRPr>
          </a:p>
          <a:p>
            <a:pPr marL="469265" indent="-457200">
              <a:buFont typeface="Symbol"/>
              <a:buChar char=""/>
              <a:tabLst>
                <a:tab pos="469265" algn="l"/>
                <a:tab pos="469900" algn="l"/>
              </a:tabLst>
            </a:pPr>
            <a:r>
              <a:rPr sz="1400" spc="-5" dirty="0">
                <a:latin typeface="Arial"/>
                <a:cs typeface="Arial"/>
              </a:rPr>
              <a:t>Resistencia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</a:t>
            </a:r>
            <a:r>
              <a:rPr sz="1400" spc="-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la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flexión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20"/>
              </a:spcBef>
              <a:buFont typeface="Symbol"/>
              <a:buChar char=""/>
            </a:pPr>
            <a:endParaRPr sz="1400">
              <a:latin typeface="Arial"/>
              <a:cs typeface="Arial"/>
            </a:endParaRPr>
          </a:p>
          <a:p>
            <a:pPr marL="469265" indent="-457200">
              <a:buFont typeface="Symbol"/>
              <a:buChar char=""/>
              <a:tabLst>
                <a:tab pos="469265" algn="l"/>
                <a:tab pos="469900" algn="l"/>
              </a:tabLst>
            </a:pPr>
            <a:r>
              <a:rPr sz="1400" spc="-5" dirty="0">
                <a:latin typeface="Arial"/>
                <a:cs typeface="Arial"/>
              </a:rPr>
              <a:t>Resistencia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la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cortadura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20"/>
              </a:spcBef>
              <a:buFont typeface="Symbol"/>
              <a:buChar char=""/>
            </a:pPr>
            <a:endParaRPr sz="1400">
              <a:latin typeface="Arial"/>
              <a:cs typeface="Arial"/>
            </a:endParaRPr>
          </a:p>
          <a:p>
            <a:pPr marL="469265" indent="-457200">
              <a:spcBef>
                <a:spcPts val="5"/>
              </a:spcBef>
              <a:buFont typeface="Symbol"/>
              <a:buChar char=""/>
              <a:tabLst>
                <a:tab pos="469265" algn="l"/>
                <a:tab pos="469900" algn="l"/>
              </a:tabLst>
            </a:pPr>
            <a:r>
              <a:rPr sz="1400" spc="-5" dirty="0">
                <a:latin typeface="Arial"/>
                <a:cs typeface="Arial"/>
              </a:rPr>
              <a:t>Resistencia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al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choque,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fragilidad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20"/>
              </a:spcBef>
              <a:buFont typeface="Symbol"/>
              <a:buChar char=""/>
            </a:pPr>
            <a:endParaRPr sz="1400">
              <a:latin typeface="Arial"/>
              <a:cs typeface="Arial"/>
            </a:endParaRPr>
          </a:p>
          <a:p>
            <a:pPr marL="469265" indent="-457200">
              <a:buFont typeface="Symbol"/>
              <a:buChar char=""/>
              <a:tabLst>
                <a:tab pos="469265" algn="l"/>
                <a:tab pos="469900" algn="l"/>
              </a:tabLst>
            </a:pPr>
            <a:r>
              <a:rPr sz="1400" dirty="0">
                <a:latin typeface="Arial"/>
                <a:cs typeface="Arial"/>
              </a:rPr>
              <a:t>Dureza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20"/>
              </a:spcBef>
              <a:buFont typeface="Symbol"/>
              <a:buChar char=""/>
            </a:pPr>
            <a:endParaRPr sz="1400">
              <a:latin typeface="Arial"/>
              <a:cs typeface="Arial"/>
            </a:endParaRPr>
          </a:p>
          <a:p>
            <a:pPr marL="469265" indent="-457200">
              <a:buFont typeface="Symbol"/>
              <a:buChar char=""/>
              <a:tabLst>
                <a:tab pos="469265" algn="l"/>
                <a:tab pos="469900" algn="l"/>
              </a:tabLst>
            </a:pPr>
            <a:r>
              <a:rPr sz="1400" dirty="0">
                <a:latin typeface="Arial"/>
                <a:cs typeface="Arial"/>
              </a:rPr>
              <a:t>Límite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elástico,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elasticidad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40"/>
              </a:spcBef>
              <a:buFont typeface="Symbol"/>
              <a:buChar char=""/>
            </a:pPr>
            <a:endParaRPr sz="1400">
              <a:latin typeface="Arial"/>
              <a:cs typeface="Arial"/>
            </a:endParaRPr>
          </a:p>
          <a:p>
            <a:pPr marL="469265" indent="-457200">
              <a:buFont typeface="Symbol"/>
              <a:buChar char=""/>
              <a:tabLst>
                <a:tab pos="469265" algn="l"/>
                <a:tab pos="469900" algn="l"/>
              </a:tabLst>
            </a:pPr>
            <a:r>
              <a:rPr sz="1400" spc="-5" dirty="0">
                <a:latin typeface="Arial"/>
                <a:cs typeface="Arial"/>
              </a:rPr>
              <a:t>Plasticidad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20"/>
              </a:spcBef>
              <a:buFont typeface="Symbol"/>
              <a:buChar char=""/>
            </a:pPr>
            <a:endParaRPr sz="1400">
              <a:latin typeface="Arial"/>
              <a:cs typeface="Arial"/>
            </a:endParaRPr>
          </a:p>
          <a:p>
            <a:pPr marL="469265" indent="-457200">
              <a:buFont typeface="Symbol"/>
              <a:buChar char=""/>
              <a:tabLst>
                <a:tab pos="469265" algn="l"/>
                <a:tab pos="469900" algn="l"/>
              </a:tabLst>
            </a:pPr>
            <a:r>
              <a:rPr sz="1400" dirty="0">
                <a:latin typeface="Arial"/>
                <a:cs typeface="Arial"/>
              </a:rPr>
              <a:t>Maleabilidad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20"/>
              </a:spcBef>
              <a:buFont typeface="Symbol"/>
              <a:buChar char=""/>
            </a:pPr>
            <a:endParaRPr sz="1400">
              <a:latin typeface="Arial"/>
              <a:cs typeface="Arial"/>
            </a:endParaRPr>
          </a:p>
          <a:p>
            <a:pPr marL="469265" indent="-457200">
              <a:spcBef>
                <a:spcPts val="5"/>
              </a:spcBef>
              <a:buFont typeface="Symbol"/>
              <a:buChar char=""/>
              <a:tabLst>
                <a:tab pos="469265" algn="l"/>
                <a:tab pos="469900" algn="l"/>
              </a:tabLst>
            </a:pPr>
            <a:r>
              <a:rPr sz="1400" spc="-5" dirty="0">
                <a:latin typeface="Arial"/>
                <a:cs typeface="Arial"/>
              </a:rPr>
              <a:t>Fácil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procesamiento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40"/>
              </a:spcBef>
            </a:pPr>
            <a:endParaRPr sz="1300">
              <a:latin typeface="Arial"/>
              <a:cs typeface="Arial"/>
            </a:endParaRPr>
          </a:p>
          <a:p>
            <a:pPr marL="469265" lvl="1" indent="-457200">
              <a:buAutoNum type="arabicPeriod" startAt="3"/>
              <a:tabLst>
                <a:tab pos="469265" algn="l"/>
                <a:tab pos="469900" algn="l"/>
              </a:tabLst>
            </a:pPr>
            <a:r>
              <a:rPr sz="1400" b="1" spc="-5" dirty="0">
                <a:latin typeface="Arial"/>
                <a:cs typeface="Arial"/>
              </a:rPr>
              <a:t>Propiedades</a:t>
            </a:r>
            <a:r>
              <a:rPr sz="1400" b="1" spc="-1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Eléctricas:</a:t>
            </a:r>
            <a:endParaRPr sz="1400">
              <a:latin typeface="Arial"/>
              <a:cs typeface="Arial"/>
            </a:endParaRPr>
          </a:p>
          <a:p>
            <a:pPr lvl="1">
              <a:spcBef>
                <a:spcPts val="20"/>
              </a:spcBef>
              <a:buFont typeface="Arial"/>
              <a:buAutoNum type="arabicPeriod" startAt="3"/>
            </a:pPr>
            <a:endParaRPr sz="1400">
              <a:latin typeface="Arial"/>
              <a:cs typeface="Arial"/>
            </a:endParaRPr>
          </a:p>
          <a:p>
            <a:pPr marL="697865" lvl="2" indent="-229235">
              <a:buFont typeface="Symbol"/>
              <a:buChar char=""/>
              <a:tabLst>
                <a:tab pos="697865" algn="l"/>
                <a:tab pos="698500" algn="l"/>
              </a:tabLst>
            </a:pPr>
            <a:r>
              <a:rPr sz="1400" spc="-5" dirty="0">
                <a:latin typeface="Arial"/>
                <a:cs typeface="Arial"/>
              </a:rPr>
              <a:t>Resistividad:</a:t>
            </a:r>
            <a:endParaRPr sz="1400">
              <a:latin typeface="Arial"/>
              <a:cs typeface="Arial"/>
            </a:endParaRPr>
          </a:p>
          <a:p>
            <a:pPr lvl="2">
              <a:lnSpc>
                <a:spcPct val="100000"/>
              </a:lnSpc>
              <a:buFont typeface="Symbol"/>
              <a:buChar char=""/>
            </a:pPr>
            <a:endParaRPr sz="1350">
              <a:latin typeface="Arial"/>
              <a:cs typeface="Arial"/>
            </a:endParaRPr>
          </a:p>
          <a:p>
            <a:pPr marL="1155065" lvl="3" indent="-229235">
              <a:buChar char="-"/>
              <a:tabLst>
                <a:tab pos="1155065" algn="l"/>
                <a:tab pos="1155700" algn="l"/>
              </a:tabLst>
            </a:pPr>
            <a:r>
              <a:rPr sz="1400" dirty="0">
                <a:latin typeface="Arial"/>
                <a:cs typeface="Arial"/>
              </a:rPr>
              <a:t>Superficial</a:t>
            </a:r>
            <a:r>
              <a:rPr sz="1400" spc="29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(Ps)</a:t>
            </a:r>
            <a:endParaRPr sz="1400">
              <a:latin typeface="Arial"/>
              <a:cs typeface="Arial"/>
            </a:endParaRPr>
          </a:p>
          <a:p>
            <a:pPr lvl="3">
              <a:spcBef>
                <a:spcPts val="40"/>
              </a:spcBef>
              <a:buFont typeface="Arial"/>
              <a:buChar char="-"/>
            </a:pPr>
            <a:endParaRPr sz="1300">
              <a:latin typeface="Arial"/>
              <a:cs typeface="Arial"/>
            </a:endParaRPr>
          </a:p>
          <a:p>
            <a:pPr marL="1155065" lvl="3" indent="-229235">
              <a:buChar char="-"/>
              <a:tabLst>
                <a:tab pos="1155065" algn="l"/>
                <a:tab pos="1155700" algn="l"/>
              </a:tabLst>
            </a:pPr>
            <a:r>
              <a:rPr sz="1400" spc="-5" dirty="0">
                <a:latin typeface="Arial"/>
                <a:cs typeface="Arial"/>
              </a:rPr>
              <a:t>Volumétrica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(Pv)</a:t>
            </a:r>
            <a:endParaRPr sz="1400">
              <a:latin typeface="Arial"/>
              <a:cs typeface="Arial"/>
            </a:endParaRPr>
          </a:p>
          <a:p>
            <a:pPr lvl="3">
              <a:spcBef>
                <a:spcPts val="20"/>
              </a:spcBef>
              <a:buFont typeface="Arial"/>
              <a:buChar char="-"/>
            </a:pPr>
            <a:endParaRPr sz="1400">
              <a:latin typeface="Arial"/>
              <a:cs typeface="Arial"/>
            </a:endParaRPr>
          </a:p>
          <a:p>
            <a:pPr marL="697865" lvl="2" indent="-229235">
              <a:spcBef>
                <a:spcPts val="5"/>
              </a:spcBef>
              <a:buFont typeface="Symbol"/>
              <a:buChar char=""/>
              <a:tabLst>
                <a:tab pos="697865" algn="l"/>
                <a:tab pos="698500" algn="l"/>
              </a:tabLst>
            </a:pPr>
            <a:r>
              <a:rPr sz="1400" spc="-5" dirty="0">
                <a:latin typeface="Arial"/>
                <a:cs typeface="Arial"/>
              </a:rPr>
              <a:t>Permitividad: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Ԑr</a:t>
            </a:r>
            <a:endParaRPr sz="1400">
              <a:latin typeface="Arial"/>
              <a:cs typeface="Arial"/>
            </a:endParaRPr>
          </a:p>
          <a:p>
            <a:pPr lvl="2">
              <a:spcBef>
                <a:spcPts val="20"/>
              </a:spcBef>
              <a:buFont typeface="Symbol"/>
              <a:buChar char=""/>
            </a:pPr>
            <a:endParaRPr sz="1400">
              <a:latin typeface="Arial"/>
              <a:cs typeface="Arial"/>
            </a:endParaRPr>
          </a:p>
          <a:p>
            <a:pPr marL="697865" lvl="2" indent="-229235">
              <a:buFont typeface="Symbol"/>
              <a:buChar char=""/>
              <a:tabLst>
                <a:tab pos="697865" algn="l"/>
                <a:tab pos="698500" algn="l"/>
              </a:tabLst>
            </a:pPr>
            <a:r>
              <a:rPr sz="1400" spc="-5" dirty="0">
                <a:latin typeface="Arial"/>
                <a:cs typeface="Arial"/>
              </a:rPr>
              <a:t>Factor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de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disipación: Tan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δ</a:t>
            </a:r>
            <a:endParaRPr sz="14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115100" y="9390381"/>
            <a:ext cx="5678170" cy="5073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1150"/>
              </a:lnSpc>
            </a:pPr>
            <a:r>
              <a:rPr sz="1100" dirty="0">
                <a:latin typeface="Calibri"/>
                <a:cs typeface="Calibri"/>
              </a:rPr>
              <a:t>PH </a:t>
            </a:r>
            <a:r>
              <a:rPr sz="1100" spc="-5" dirty="0">
                <a:latin typeface="Calibri"/>
                <a:cs typeface="Calibri"/>
              </a:rPr>
              <a:t>Financial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Park Tower,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Piso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35,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Boulevard </a:t>
            </a:r>
            <a:r>
              <a:rPr sz="1100" spc="-5" dirty="0">
                <a:latin typeface="Calibri"/>
                <a:cs typeface="Calibri"/>
              </a:rPr>
              <a:t>Costa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Este.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Corregimiento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Juan Díaz,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Costa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del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Este.</a:t>
            </a:r>
            <a:endParaRPr sz="1100">
              <a:latin typeface="Calibri"/>
              <a:cs typeface="Calibri"/>
            </a:endParaRPr>
          </a:p>
          <a:p>
            <a:pPr marL="2030730" marR="2022475" algn="ctr">
              <a:lnSpc>
                <a:spcPct val="101800"/>
              </a:lnSpc>
            </a:pPr>
            <a:r>
              <a:rPr sz="1100" spc="-5" dirty="0">
                <a:latin typeface="Calibri"/>
                <a:cs typeface="Calibri"/>
              </a:rPr>
              <a:t>Ciudad de Panamá. Panamá. </a:t>
            </a:r>
            <a:r>
              <a:rPr sz="1100" spc="-235" dirty="0">
                <a:latin typeface="Calibri"/>
                <a:cs typeface="Calibri"/>
              </a:rPr>
              <a:t> </a:t>
            </a:r>
            <a:r>
              <a:rPr sz="1100" u="sng" spc="-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3"/>
              </a:rPr>
              <a:t>www.kaizengrp.com</a:t>
            </a:r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998260" y="9359202"/>
            <a:ext cx="5910580" cy="0"/>
          </a:xfrm>
          <a:custGeom>
            <a:avLst/>
            <a:gdLst/>
            <a:ahLst/>
            <a:cxnLst/>
            <a:rect l="l" t="t" r="r" b="b"/>
            <a:pathLst>
              <a:path w="5910580">
                <a:moveTo>
                  <a:pt x="0" y="0"/>
                </a:moveTo>
                <a:lnTo>
                  <a:pt x="1598938" y="0"/>
                </a:lnTo>
              </a:path>
              <a:path w="5910580">
                <a:moveTo>
                  <a:pt x="1600530" y="0"/>
                </a:moveTo>
                <a:lnTo>
                  <a:pt x="5910390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991962" y="355137"/>
            <a:ext cx="1001125" cy="431186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6642354" y="782828"/>
            <a:ext cx="5311775" cy="15767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715" algn="r">
              <a:spcBef>
                <a:spcPts val="100"/>
              </a:spcBef>
            </a:pPr>
            <a:r>
              <a:rPr sz="1100" spc="-5" dirty="0">
                <a:latin typeface="Calibri"/>
                <a:cs typeface="Calibri"/>
              </a:rPr>
              <a:t>Ficha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Técnica: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K-001</a:t>
            </a:r>
            <a:endParaRPr sz="1100">
              <a:latin typeface="Calibri"/>
              <a:cs typeface="Calibri"/>
            </a:endParaRPr>
          </a:p>
          <a:p>
            <a:pPr marL="4821555" marR="5080" indent="118745" algn="r">
              <a:lnSpc>
                <a:spcPct val="101800"/>
              </a:lnSpc>
              <a:spcBef>
                <a:spcPts val="5"/>
              </a:spcBef>
            </a:pPr>
            <a:r>
              <a:rPr sz="1100" dirty="0">
                <a:latin typeface="Calibri"/>
                <a:cs typeface="Calibri"/>
              </a:rPr>
              <a:t>Re</a:t>
            </a:r>
            <a:r>
              <a:rPr sz="1100" spc="5" dirty="0">
                <a:latin typeface="Calibri"/>
                <a:cs typeface="Calibri"/>
              </a:rPr>
              <a:t>v</a:t>
            </a:r>
            <a:r>
              <a:rPr sz="1100" dirty="0">
                <a:latin typeface="Calibri"/>
                <a:cs typeface="Calibri"/>
              </a:rPr>
              <a:t>.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  </a:t>
            </a:r>
            <a:r>
              <a:rPr sz="1100" spc="-5" dirty="0">
                <a:latin typeface="Calibri"/>
                <a:cs typeface="Calibri"/>
              </a:rPr>
              <a:t>Jul-</a:t>
            </a:r>
            <a:r>
              <a:rPr sz="1100" dirty="0">
                <a:latin typeface="Calibri"/>
                <a:cs typeface="Calibri"/>
              </a:rPr>
              <a:t>20</a:t>
            </a:r>
            <a:r>
              <a:rPr sz="1100" spc="-10" dirty="0">
                <a:latin typeface="Calibri"/>
                <a:cs typeface="Calibri"/>
              </a:rPr>
              <a:t>1</a:t>
            </a:r>
            <a:r>
              <a:rPr sz="1100" dirty="0">
                <a:latin typeface="Calibri"/>
                <a:cs typeface="Calibri"/>
              </a:rPr>
              <a:t>8</a:t>
            </a:r>
            <a:endParaRPr sz="1100">
              <a:latin typeface="Calibri"/>
              <a:cs typeface="Calibri"/>
            </a:endParaRPr>
          </a:p>
          <a:p>
            <a:pPr marL="241300" indent="-228600">
              <a:spcBef>
                <a:spcPts val="85"/>
              </a:spcBef>
              <a:buFont typeface="Symbol"/>
              <a:buChar char=""/>
              <a:tabLst>
                <a:tab pos="240665" algn="l"/>
                <a:tab pos="241300" algn="l"/>
              </a:tabLst>
            </a:pPr>
            <a:r>
              <a:rPr sz="1400" dirty="0">
                <a:latin typeface="Arial"/>
                <a:cs typeface="Arial"/>
              </a:rPr>
              <a:t>Rigidez</a:t>
            </a:r>
            <a:r>
              <a:rPr sz="1400" spc="9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dieléctrica:</a:t>
            </a:r>
            <a:r>
              <a:rPr sz="1400" spc="1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Intensidad</a:t>
            </a:r>
            <a:r>
              <a:rPr sz="1400" spc="9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8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campo</a:t>
            </a:r>
            <a:r>
              <a:rPr sz="1400" spc="10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eléctrico</a:t>
            </a:r>
            <a:r>
              <a:rPr sz="1400" spc="1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que</a:t>
            </a:r>
            <a:r>
              <a:rPr sz="1400" spc="9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conduce</a:t>
            </a:r>
            <a:endParaRPr sz="1400">
              <a:latin typeface="Arial"/>
              <a:cs typeface="Arial"/>
            </a:endParaRPr>
          </a:p>
          <a:p>
            <a:pPr marL="241300" marR="8890">
              <a:lnSpc>
                <a:spcPct val="191400"/>
              </a:lnSpc>
            </a:pPr>
            <a:r>
              <a:rPr sz="1400" dirty="0">
                <a:latin typeface="Arial"/>
                <a:cs typeface="Arial"/>
              </a:rPr>
              <a:t>a</a:t>
            </a:r>
            <a:r>
              <a:rPr sz="1400" spc="9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una</a:t>
            </a:r>
            <a:r>
              <a:rPr sz="1400" spc="9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descarga,</a:t>
            </a:r>
            <a:r>
              <a:rPr sz="1400" spc="9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KV/mm,</a:t>
            </a:r>
            <a:r>
              <a:rPr sz="1400" spc="9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definido</a:t>
            </a:r>
            <a:r>
              <a:rPr sz="1400" spc="8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para</a:t>
            </a:r>
            <a:r>
              <a:rPr sz="1400" spc="9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un</a:t>
            </a:r>
            <a:r>
              <a:rPr sz="1400" spc="8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campo</a:t>
            </a:r>
            <a:r>
              <a:rPr sz="1400" spc="8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eléctrico </a:t>
            </a:r>
            <a:r>
              <a:rPr sz="1400" spc="-37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determinado.</a:t>
            </a:r>
            <a:endParaRPr sz="14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185205" y="3142614"/>
            <a:ext cx="3029585" cy="6464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400" b="1" dirty="0">
                <a:latin typeface="Arial"/>
                <a:cs typeface="Arial"/>
              </a:rPr>
              <a:t>3.3.1.Resistividad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30"/>
              </a:spcBef>
            </a:pPr>
            <a:endParaRPr sz="1300">
              <a:latin typeface="Arial"/>
              <a:cs typeface="Arial"/>
            </a:endParaRPr>
          </a:p>
          <a:p>
            <a:pPr marL="12700">
              <a:tabLst>
                <a:tab pos="240665" algn="l"/>
              </a:tabLst>
            </a:pPr>
            <a:r>
              <a:rPr sz="1400" dirty="0">
                <a:latin typeface="Arial"/>
                <a:cs typeface="Arial"/>
              </a:rPr>
              <a:t>-	</a:t>
            </a:r>
            <a:r>
              <a:rPr sz="1400" spc="-5" dirty="0">
                <a:latin typeface="Arial"/>
                <a:cs typeface="Arial"/>
              </a:rPr>
              <a:t>Resistividad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Superficial,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ps</a:t>
            </a:r>
            <a:r>
              <a:rPr sz="1400" spc="-5" dirty="0">
                <a:latin typeface="Arial"/>
                <a:cs typeface="Arial"/>
              </a:rPr>
              <a:t> </a:t>
            </a:r>
            <a:r>
              <a:rPr sz="1400" spc="5" dirty="0">
                <a:latin typeface="Arial"/>
                <a:cs typeface="Arial"/>
              </a:rPr>
              <a:t>(Ω</a:t>
            </a:r>
            <a:r>
              <a:rPr sz="1400" spc="-5" dirty="0">
                <a:latin typeface="Arial"/>
                <a:cs typeface="Arial"/>
              </a:rPr>
              <a:t> mm)</a:t>
            </a:r>
            <a:endParaRPr sz="14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956604" y="8038338"/>
            <a:ext cx="5990590" cy="558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latin typeface="Arial"/>
                <a:cs typeface="Arial"/>
              </a:rPr>
              <a:t>La</a:t>
            </a:r>
            <a:r>
              <a:rPr sz="1200" spc="35" dirty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resistencia</a:t>
            </a:r>
            <a:r>
              <a:rPr sz="1200" spc="35" dirty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superficial</a:t>
            </a:r>
            <a:r>
              <a:rPr sz="1200" spc="35" dirty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Rs</a:t>
            </a:r>
            <a:r>
              <a:rPr sz="1200" spc="30" dirty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dependerá</a:t>
            </a:r>
            <a:r>
              <a:rPr sz="1200" spc="40" dirty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de</a:t>
            </a:r>
            <a:r>
              <a:rPr sz="1200" spc="25" dirty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esta</a:t>
            </a:r>
            <a:r>
              <a:rPr sz="1200" spc="40" dirty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resistividad</a:t>
            </a:r>
            <a:r>
              <a:rPr sz="1200" spc="4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Ps</a:t>
            </a:r>
            <a:r>
              <a:rPr sz="1200" spc="3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y</a:t>
            </a:r>
            <a:r>
              <a:rPr sz="1200" spc="25" dirty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de</a:t>
            </a:r>
            <a:r>
              <a:rPr sz="1200" spc="35" dirty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la</a:t>
            </a:r>
            <a:r>
              <a:rPr sz="1200" spc="40" dirty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distancia</a:t>
            </a:r>
            <a:r>
              <a:rPr sz="1200" spc="25" dirty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de</a:t>
            </a:r>
            <a:r>
              <a:rPr sz="1200" spc="25" dirty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fuga</a:t>
            </a:r>
            <a:endParaRPr sz="1200">
              <a:latin typeface="Arial"/>
              <a:cs typeface="Arial"/>
            </a:endParaRPr>
          </a:p>
          <a:p>
            <a:pPr>
              <a:spcBef>
                <a:spcPts val="55"/>
              </a:spcBef>
            </a:pPr>
            <a:endParaRPr sz="1100">
              <a:latin typeface="Arial"/>
              <a:cs typeface="Arial"/>
            </a:endParaRPr>
          </a:p>
          <a:p>
            <a:pPr marL="12700"/>
            <a:r>
              <a:rPr sz="1200" dirty="0">
                <a:latin typeface="Arial"/>
                <a:cs typeface="Arial"/>
              </a:rPr>
              <a:t>d,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así</a:t>
            </a:r>
            <a:r>
              <a:rPr sz="1200" spc="-5" dirty="0">
                <a:latin typeface="Arial"/>
                <a:cs typeface="Arial"/>
              </a:rPr>
              <a:t> como de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las</a:t>
            </a:r>
            <a:r>
              <a:rPr sz="1200" spc="-10" dirty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condiciones ambientales.</a:t>
            </a:r>
            <a:endParaRPr sz="1200">
              <a:latin typeface="Arial"/>
              <a:cs typeface="Arial"/>
            </a:endParaRP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969000" y="4538471"/>
            <a:ext cx="5612892" cy="3246120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6115100" y="9390381"/>
            <a:ext cx="5678170" cy="5073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1150"/>
              </a:lnSpc>
            </a:pPr>
            <a:r>
              <a:rPr sz="1100" dirty="0">
                <a:latin typeface="Calibri"/>
                <a:cs typeface="Calibri"/>
              </a:rPr>
              <a:t>PH </a:t>
            </a:r>
            <a:r>
              <a:rPr sz="1100" spc="-5" dirty="0">
                <a:latin typeface="Calibri"/>
                <a:cs typeface="Calibri"/>
              </a:rPr>
              <a:t>Financial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Park Tower,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Piso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35,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Boulevard </a:t>
            </a:r>
            <a:r>
              <a:rPr sz="1100" spc="-5" dirty="0">
                <a:latin typeface="Calibri"/>
                <a:cs typeface="Calibri"/>
              </a:rPr>
              <a:t>Costa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Este.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Corregimiento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Juan Díaz,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Costa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del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Este.</a:t>
            </a:r>
            <a:endParaRPr sz="1100">
              <a:latin typeface="Calibri"/>
              <a:cs typeface="Calibri"/>
            </a:endParaRPr>
          </a:p>
          <a:p>
            <a:pPr marL="2030730" marR="2022475" algn="ctr">
              <a:lnSpc>
                <a:spcPct val="101800"/>
              </a:lnSpc>
            </a:pPr>
            <a:r>
              <a:rPr sz="1100" spc="-5" dirty="0">
                <a:latin typeface="Calibri"/>
                <a:cs typeface="Calibri"/>
              </a:rPr>
              <a:t>Ciudad de Panamá. Panamá. </a:t>
            </a:r>
            <a:r>
              <a:rPr sz="1100" spc="-235" dirty="0">
                <a:latin typeface="Calibri"/>
                <a:cs typeface="Calibri"/>
              </a:rPr>
              <a:t> </a:t>
            </a:r>
            <a:r>
              <a:rPr sz="1100" u="sng" spc="-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4"/>
              </a:rPr>
              <a:t>www.kaizengrp.com</a:t>
            </a:r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774935" y="782828"/>
            <a:ext cx="1179195" cy="5353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00" spc="-5" dirty="0">
                <a:latin typeface="Calibri"/>
                <a:cs typeface="Calibri"/>
              </a:rPr>
              <a:t>Ficha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Técnica: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K-001</a:t>
            </a:r>
            <a:endParaRPr sz="1100">
              <a:latin typeface="Calibri"/>
              <a:cs typeface="Calibri"/>
            </a:endParaRPr>
          </a:p>
          <a:p>
            <a:pPr marL="688975" marR="5080" indent="118745">
              <a:lnSpc>
                <a:spcPct val="101800"/>
              </a:lnSpc>
              <a:spcBef>
                <a:spcPts val="5"/>
              </a:spcBef>
            </a:pPr>
            <a:r>
              <a:rPr sz="1100" dirty="0">
                <a:latin typeface="Calibri"/>
                <a:cs typeface="Calibri"/>
              </a:rPr>
              <a:t>Re</a:t>
            </a:r>
            <a:r>
              <a:rPr sz="1100" spc="5" dirty="0">
                <a:latin typeface="Calibri"/>
                <a:cs typeface="Calibri"/>
              </a:rPr>
              <a:t>v</a:t>
            </a:r>
            <a:r>
              <a:rPr sz="1100" dirty="0">
                <a:latin typeface="Calibri"/>
                <a:cs typeface="Calibri"/>
              </a:rPr>
              <a:t>.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  </a:t>
            </a:r>
            <a:r>
              <a:rPr sz="1100" spc="-5" dirty="0">
                <a:latin typeface="Calibri"/>
                <a:cs typeface="Calibri"/>
              </a:rPr>
              <a:t>Jul-</a:t>
            </a:r>
            <a:r>
              <a:rPr sz="1100" dirty="0">
                <a:latin typeface="Calibri"/>
                <a:cs typeface="Calibri"/>
              </a:rPr>
              <a:t>20</a:t>
            </a:r>
            <a:r>
              <a:rPr sz="1100" spc="-10" dirty="0">
                <a:latin typeface="Calibri"/>
                <a:cs typeface="Calibri"/>
              </a:rPr>
              <a:t>1</a:t>
            </a:r>
            <a:r>
              <a:rPr sz="1100" dirty="0">
                <a:latin typeface="Calibri"/>
                <a:cs typeface="Calibri"/>
              </a:rPr>
              <a:t>8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5998260" y="9359202"/>
            <a:ext cx="5910580" cy="0"/>
          </a:xfrm>
          <a:custGeom>
            <a:avLst/>
            <a:gdLst/>
            <a:ahLst/>
            <a:cxnLst/>
            <a:rect l="l" t="t" r="r" b="b"/>
            <a:pathLst>
              <a:path w="5910580">
                <a:moveTo>
                  <a:pt x="0" y="0"/>
                </a:moveTo>
                <a:lnTo>
                  <a:pt x="1598938" y="0"/>
                </a:lnTo>
              </a:path>
              <a:path w="5910580">
                <a:moveTo>
                  <a:pt x="1600530" y="0"/>
                </a:moveTo>
                <a:lnTo>
                  <a:pt x="5910390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991962" y="355137"/>
            <a:ext cx="1001125" cy="431186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6185205" y="1741677"/>
            <a:ext cx="3185795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240665" algn="l"/>
              </a:tabLst>
            </a:pPr>
            <a:r>
              <a:rPr sz="1400" dirty="0">
                <a:latin typeface="Arial"/>
                <a:cs typeface="Arial"/>
              </a:rPr>
              <a:t>-	</a:t>
            </a:r>
            <a:r>
              <a:rPr sz="1400" spc="-5" dirty="0">
                <a:latin typeface="Arial"/>
                <a:cs typeface="Arial"/>
              </a:rPr>
              <a:t>Resistividad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Volumétrica,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pv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(Ω </a:t>
            </a:r>
            <a:r>
              <a:rPr sz="1400" spc="-10" dirty="0">
                <a:latin typeface="Arial"/>
                <a:cs typeface="Arial"/>
              </a:rPr>
              <a:t>mm).</a:t>
            </a:r>
            <a:endParaRPr sz="14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956604" y="6567296"/>
            <a:ext cx="5990590" cy="6464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dirty="0">
                <a:latin typeface="Arial"/>
                <a:cs typeface="Arial"/>
              </a:rPr>
              <a:t>La</a:t>
            </a:r>
            <a:r>
              <a:rPr sz="1400" spc="49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resistencia</a:t>
            </a:r>
            <a:r>
              <a:rPr sz="1400" spc="49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Volumétrica</a:t>
            </a:r>
            <a:r>
              <a:rPr sz="1400" spc="5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Rv</a:t>
            </a:r>
            <a:r>
              <a:rPr sz="1400" spc="47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depende</a:t>
            </a:r>
            <a:r>
              <a:rPr sz="1400" spc="49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49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la</a:t>
            </a:r>
            <a:r>
              <a:rPr sz="1400" spc="49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resistividad</a:t>
            </a:r>
            <a:r>
              <a:rPr sz="1400" spc="49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pv</a:t>
            </a:r>
            <a:r>
              <a:rPr sz="1400" spc="48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y</a:t>
            </a:r>
            <a:r>
              <a:rPr sz="1400" spc="47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50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la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25"/>
              </a:spcBef>
            </a:pPr>
            <a:endParaRPr sz="1300">
              <a:latin typeface="Arial"/>
              <a:cs typeface="Arial"/>
            </a:endParaRPr>
          </a:p>
          <a:p>
            <a:pPr marL="12700"/>
            <a:r>
              <a:rPr sz="1400" spc="-5" dirty="0">
                <a:latin typeface="Arial"/>
                <a:cs typeface="Arial"/>
              </a:rPr>
              <a:t>geometría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del material.</a:t>
            </a:r>
            <a:endParaRPr sz="1400">
              <a:latin typeface="Arial"/>
              <a:cs typeface="Arial"/>
            </a:endParaRP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969000" y="2731007"/>
            <a:ext cx="5612892" cy="3131820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6115100" y="9390381"/>
            <a:ext cx="5678170" cy="5073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1150"/>
              </a:lnSpc>
            </a:pPr>
            <a:r>
              <a:rPr sz="1100" dirty="0">
                <a:latin typeface="Calibri"/>
                <a:cs typeface="Calibri"/>
              </a:rPr>
              <a:t>PH </a:t>
            </a:r>
            <a:r>
              <a:rPr sz="1100" spc="-5" dirty="0">
                <a:latin typeface="Calibri"/>
                <a:cs typeface="Calibri"/>
              </a:rPr>
              <a:t>Financial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Park Tower,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Piso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35,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Boulevard </a:t>
            </a:r>
            <a:r>
              <a:rPr sz="1100" spc="-5" dirty="0">
                <a:latin typeface="Calibri"/>
                <a:cs typeface="Calibri"/>
              </a:rPr>
              <a:t>Costa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Este.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Corregimiento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Juan Díaz,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Costa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del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Este.</a:t>
            </a:r>
            <a:endParaRPr sz="1100">
              <a:latin typeface="Calibri"/>
              <a:cs typeface="Calibri"/>
            </a:endParaRPr>
          </a:p>
          <a:p>
            <a:pPr marL="2030730" marR="2022475" algn="ctr">
              <a:lnSpc>
                <a:spcPct val="101800"/>
              </a:lnSpc>
            </a:pPr>
            <a:r>
              <a:rPr sz="1100" spc="-5" dirty="0">
                <a:latin typeface="Calibri"/>
                <a:cs typeface="Calibri"/>
              </a:rPr>
              <a:t>Ciudad de Panamá. Panamá. </a:t>
            </a:r>
            <a:r>
              <a:rPr sz="1100" spc="-235" dirty="0">
                <a:latin typeface="Calibri"/>
                <a:cs typeface="Calibri"/>
              </a:rPr>
              <a:t> </a:t>
            </a:r>
            <a:r>
              <a:rPr sz="1100" u="sng" spc="-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4"/>
              </a:rPr>
              <a:t>www.kaizengrp.com</a:t>
            </a:r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774935" y="782828"/>
            <a:ext cx="1179195" cy="5353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00" spc="-5" dirty="0">
                <a:latin typeface="Calibri"/>
                <a:cs typeface="Calibri"/>
              </a:rPr>
              <a:t>Ficha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Técnica: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K-001</a:t>
            </a:r>
            <a:endParaRPr sz="1100">
              <a:latin typeface="Calibri"/>
              <a:cs typeface="Calibri"/>
            </a:endParaRPr>
          </a:p>
          <a:p>
            <a:pPr marL="688975" marR="5080" indent="118745">
              <a:lnSpc>
                <a:spcPct val="101800"/>
              </a:lnSpc>
              <a:spcBef>
                <a:spcPts val="5"/>
              </a:spcBef>
            </a:pPr>
            <a:r>
              <a:rPr sz="1100" dirty="0">
                <a:latin typeface="Calibri"/>
                <a:cs typeface="Calibri"/>
              </a:rPr>
              <a:t>Re</a:t>
            </a:r>
            <a:r>
              <a:rPr sz="1100" spc="5" dirty="0">
                <a:latin typeface="Calibri"/>
                <a:cs typeface="Calibri"/>
              </a:rPr>
              <a:t>v</a:t>
            </a:r>
            <a:r>
              <a:rPr sz="1100" dirty="0">
                <a:latin typeface="Calibri"/>
                <a:cs typeface="Calibri"/>
              </a:rPr>
              <a:t>.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  </a:t>
            </a:r>
            <a:r>
              <a:rPr sz="1100" spc="-5" dirty="0">
                <a:latin typeface="Calibri"/>
                <a:cs typeface="Calibri"/>
              </a:rPr>
              <a:t>Jul-</a:t>
            </a:r>
            <a:r>
              <a:rPr sz="1100" dirty="0">
                <a:latin typeface="Calibri"/>
                <a:cs typeface="Calibri"/>
              </a:rPr>
              <a:t>20</a:t>
            </a:r>
            <a:r>
              <a:rPr sz="1100" spc="-10" dirty="0">
                <a:latin typeface="Calibri"/>
                <a:cs typeface="Calibri"/>
              </a:rPr>
              <a:t>1</a:t>
            </a:r>
            <a:r>
              <a:rPr sz="1100" dirty="0">
                <a:latin typeface="Calibri"/>
                <a:cs typeface="Calibri"/>
              </a:rPr>
              <a:t>8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5998260" y="9359202"/>
            <a:ext cx="5910580" cy="0"/>
          </a:xfrm>
          <a:custGeom>
            <a:avLst/>
            <a:gdLst/>
            <a:ahLst/>
            <a:cxnLst/>
            <a:rect l="l" t="t" r="r" b="b"/>
            <a:pathLst>
              <a:path w="5910580">
                <a:moveTo>
                  <a:pt x="0" y="0"/>
                </a:moveTo>
                <a:lnTo>
                  <a:pt x="1598938" y="0"/>
                </a:lnTo>
              </a:path>
              <a:path w="5910580">
                <a:moveTo>
                  <a:pt x="1600530" y="0"/>
                </a:moveTo>
                <a:lnTo>
                  <a:pt x="5910390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991962" y="355137"/>
            <a:ext cx="1001125" cy="431186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5956604" y="1289049"/>
            <a:ext cx="5995670" cy="70700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48665" lvl="2" indent="-508000">
              <a:spcBef>
                <a:spcPts val="100"/>
              </a:spcBef>
              <a:buAutoNum type="arabicPeriod" startAt="2"/>
              <a:tabLst>
                <a:tab pos="749300" algn="l"/>
              </a:tabLst>
            </a:pPr>
            <a:r>
              <a:rPr sz="1400" b="1" spc="-5" dirty="0">
                <a:latin typeface="Arial"/>
                <a:cs typeface="Arial"/>
              </a:rPr>
              <a:t>Permitividad</a:t>
            </a:r>
            <a:r>
              <a:rPr sz="1400" b="1" spc="-2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Ԑr</a:t>
            </a:r>
            <a:endParaRPr sz="1400">
              <a:latin typeface="Arial"/>
              <a:cs typeface="Arial"/>
            </a:endParaRPr>
          </a:p>
          <a:p>
            <a:pPr lvl="2">
              <a:spcBef>
                <a:spcPts val="10"/>
              </a:spcBef>
              <a:buFont typeface="Arial"/>
              <a:buAutoNum type="arabicPeriod" startAt="2"/>
            </a:pPr>
            <a:endParaRPr sz="1400">
              <a:latin typeface="Arial"/>
              <a:cs typeface="Arial"/>
            </a:endParaRPr>
          </a:p>
          <a:p>
            <a:pPr marL="12700" marR="7620" algn="just">
              <a:lnSpc>
                <a:spcPct val="143600"/>
              </a:lnSpc>
            </a:pPr>
            <a:r>
              <a:rPr sz="1400" spc="-5" dirty="0">
                <a:latin typeface="Arial"/>
                <a:cs typeface="Arial"/>
              </a:rPr>
              <a:t>Dado </a:t>
            </a:r>
            <a:r>
              <a:rPr sz="1400" dirty="0">
                <a:latin typeface="Arial"/>
                <a:cs typeface="Arial"/>
              </a:rPr>
              <a:t>un </a:t>
            </a:r>
            <a:r>
              <a:rPr sz="1400" spc="-5" dirty="0">
                <a:latin typeface="Arial"/>
                <a:cs typeface="Arial"/>
              </a:rPr>
              <a:t>material dieléctrico sometido </a:t>
            </a:r>
            <a:r>
              <a:rPr sz="1400" dirty="0">
                <a:latin typeface="Arial"/>
                <a:cs typeface="Arial"/>
              </a:rPr>
              <a:t>a la </a:t>
            </a:r>
            <a:r>
              <a:rPr sz="1400" spc="-5" dirty="0">
                <a:latin typeface="Arial"/>
                <a:cs typeface="Arial"/>
              </a:rPr>
              <a:t>acción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-10" dirty="0">
                <a:latin typeface="Arial"/>
                <a:cs typeface="Arial"/>
              </a:rPr>
              <a:t>un </a:t>
            </a:r>
            <a:r>
              <a:rPr sz="1400" dirty="0">
                <a:latin typeface="Arial"/>
                <a:cs typeface="Arial"/>
              </a:rPr>
              <a:t>campo </a:t>
            </a:r>
            <a:r>
              <a:rPr sz="1400" spc="-5" dirty="0">
                <a:latin typeface="Arial"/>
                <a:cs typeface="Arial"/>
              </a:rPr>
              <a:t>eléctrico 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externo, </a:t>
            </a:r>
            <a:r>
              <a:rPr sz="1400" dirty="0">
                <a:latin typeface="Arial"/>
                <a:cs typeface="Arial"/>
              </a:rPr>
              <a:t>la </a:t>
            </a:r>
            <a:r>
              <a:rPr sz="1400" spc="-5" dirty="0">
                <a:latin typeface="Arial"/>
                <a:cs typeface="Arial"/>
              </a:rPr>
              <a:t>cantidad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partículas influenciadas por este campo, expresado 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como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carga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eléctrica, </a:t>
            </a:r>
            <a:r>
              <a:rPr sz="1400" dirty="0">
                <a:latin typeface="Arial"/>
                <a:cs typeface="Arial"/>
              </a:rPr>
              <a:t>tiene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dos componentes: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40"/>
              </a:spcBef>
            </a:pPr>
            <a:endParaRPr sz="1300">
              <a:latin typeface="Arial"/>
              <a:cs typeface="Arial"/>
            </a:endParaRPr>
          </a:p>
          <a:p>
            <a:pPr marL="780415" lvl="3" indent="-229235" algn="just">
              <a:spcBef>
                <a:spcPts val="5"/>
              </a:spcBef>
              <a:buChar char="-"/>
              <a:tabLst>
                <a:tab pos="781050" algn="l"/>
              </a:tabLst>
            </a:pPr>
            <a:r>
              <a:rPr sz="1400" spc="-5" dirty="0">
                <a:latin typeface="Arial"/>
                <a:cs typeface="Arial"/>
              </a:rPr>
              <a:t>Una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carga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que</a:t>
            </a:r>
            <a:r>
              <a:rPr sz="1400" spc="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existiría </a:t>
            </a:r>
            <a:r>
              <a:rPr sz="1400" dirty="0">
                <a:latin typeface="Arial"/>
                <a:cs typeface="Arial"/>
              </a:rPr>
              <a:t>si</a:t>
            </a:r>
            <a:r>
              <a:rPr sz="1400" spc="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los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electrodos</a:t>
            </a:r>
            <a:r>
              <a:rPr sz="1400" spc="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estuvieran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el</a:t>
            </a:r>
            <a:r>
              <a:rPr sz="1400" spc="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vacío:</a:t>
            </a:r>
            <a:r>
              <a:rPr sz="1400" dirty="0">
                <a:latin typeface="Arial"/>
                <a:cs typeface="Arial"/>
              </a:rPr>
              <a:t> Qo</a:t>
            </a:r>
            <a:endParaRPr sz="1400">
              <a:latin typeface="Arial"/>
              <a:cs typeface="Arial"/>
            </a:endParaRPr>
          </a:p>
          <a:p>
            <a:pPr marL="780415" lvl="3" indent="-229235" algn="just">
              <a:spcBef>
                <a:spcPts val="735"/>
              </a:spcBef>
              <a:buChar char="-"/>
              <a:tabLst>
                <a:tab pos="781050" algn="l"/>
              </a:tabLst>
            </a:pPr>
            <a:r>
              <a:rPr sz="1400" spc="-5" dirty="0">
                <a:latin typeface="Arial"/>
                <a:cs typeface="Arial"/>
              </a:rPr>
              <a:t>Una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carga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debido </a:t>
            </a:r>
            <a:r>
              <a:rPr sz="1400" dirty="0">
                <a:latin typeface="Arial"/>
                <a:cs typeface="Arial"/>
              </a:rPr>
              <a:t>a</a:t>
            </a:r>
            <a:r>
              <a:rPr sz="1400" spc="-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la</a:t>
            </a:r>
            <a:r>
              <a:rPr sz="1400" spc="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polarización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del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material</a:t>
            </a:r>
            <a:r>
              <a:rPr sz="1400" spc="-5" dirty="0">
                <a:latin typeface="Arial"/>
                <a:cs typeface="Arial"/>
              </a:rPr>
              <a:t> aislante: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Qd</a:t>
            </a:r>
            <a:endParaRPr sz="1400">
              <a:latin typeface="Arial"/>
              <a:cs typeface="Arial"/>
            </a:endParaRPr>
          </a:p>
          <a:p>
            <a:pPr lvl="3">
              <a:spcBef>
                <a:spcPts val="40"/>
              </a:spcBef>
              <a:buFont typeface="Arial"/>
              <a:buChar char="-"/>
            </a:pPr>
            <a:endParaRPr sz="1300">
              <a:latin typeface="Arial"/>
              <a:cs typeface="Arial"/>
            </a:endParaRPr>
          </a:p>
          <a:p>
            <a:pPr marL="469265" algn="just"/>
            <a:r>
              <a:rPr sz="1400" dirty="0">
                <a:latin typeface="Arial"/>
                <a:cs typeface="Arial"/>
              </a:rPr>
              <a:t>Q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=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Qo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+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Qd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30"/>
              </a:spcBef>
            </a:pPr>
            <a:endParaRPr sz="1300">
              <a:latin typeface="Arial"/>
              <a:cs typeface="Arial"/>
            </a:endParaRPr>
          </a:p>
          <a:p>
            <a:pPr marL="469265" algn="just"/>
            <a:r>
              <a:rPr sz="1400" dirty="0">
                <a:latin typeface="Arial"/>
                <a:cs typeface="Arial"/>
              </a:rPr>
              <a:t>Ԑr</a:t>
            </a:r>
            <a:r>
              <a:rPr sz="1400" spc="-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=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Q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/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Qo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=</a:t>
            </a:r>
            <a:r>
              <a:rPr sz="1400" spc="-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1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+</a:t>
            </a:r>
            <a:r>
              <a:rPr sz="1400" spc="-5" dirty="0">
                <a:latin typeface="Arial"/>
                <a:cs typeface="Arial"/>
              </a:rPr>
              <a:t> (Qd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/ </a:t>
            </a:r>
            <a:r>
              <a:rPr sz="1400" spc="-5" dirty="0">
                <a:latin typeface="Arial"/>
                <a:cs typeface="Arial"/>
              </a:rPr>
              <a:t>Qo)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40"/>
              </a:spcBef>
            </a:pPr>
            <a:endParaRPr sz="1300">
              <a:latin typeface="Arial"/>
              <a:cs typeface="Arial"/>
            </a:endParaRPr>
          </a:p>
          <a:p>
            <a:pPr marL="12700" algn="just"/>
            <a:r>
              <a:rPr sz="1400" dirty="0">
                <a:latin typeface="Arial"/>
                <a:cs typeface="Arial"/>
              </a:rPr>
              <a:t>La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magnitud</a:t>
            </a:r>
            <a:r>
              <a:rPr sz="1400" spc="-6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6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la</a:t>
            </a:r>
            <a:r>
              <a:rPr sz="1400" spc="-5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permitividad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expresa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el</a:t>
            </a:r>
            <a:r>
              <a:rPr sz="1400" spc="-6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grado</a:t>
            </a:r>
            <a:r>
              <a:rPr sz="1400" spc="-6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6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polarización</a:t>
            </a:r>
            <a:r>
              <a:rPr sz="1400" spc="-6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del</a:t>
            </a:r>
            <a:r>
              <a:rPr sz="1400" spc="-6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material.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40"/>
              </a:spcBef>
            </a:pPr>
            <a:endParaRPr sz="1300">
              <a:latin typeface="Arial"/>
              <a:cs typeface="Arial"/>
            </a:endParaRPr>
          </a:p>
          <a:p>
            <a:pPr marL="780415" lvl="3" indent="-229235" algn="just">
              <a:buChar char="-"/>
              <a:tabLst>
                <a:tab pos="781050" algn="l"/>
              </a:tabLst>
            </a:pPr>
            <a:r>
              <a:rPr sz="1400" dirty="0">
                <a:latin typeface="Arial"/>
                <a:cs typeface="Arial"/>
              </a:rPr>
              <a:t>Corriente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5" dirty="0">
                <a:latin typeface="Arial"/>
                <a:cs typeface="Arial"/>
              </a:rPr>
              <a:t> desplazamiento</a:t>
            </a:r>
            <a:r>
              <a:rPr sz="1400" spc="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o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corriente</a:t>
            </a:r>
            <a:r>
              <a:rPr sz="1400" spc="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reactiva:</a:t>
            </a:r>
            <a:endParaRPr sz="1400">
              <a:latin typeface="Arial"/>
              <a:cs typeface="Arial"/>
            </a:endParaRPr>
          </a:p>
          <a:p>
            <a:pPr marL="12700" marR="6985" algn="just">
              <a:lnSpc>
                <a:spcPct val="143600"/>
              </a:lnSpc>
              <a:spcBef>
                <a:spcPts val="820"/>
              </a:spcBef>
            </a:pPr>
            <a:r>
              <a:rPr sz="1400" spc="-5" dirty="0">
                <a:latin typeface="Arial"/>
                <a:cs typeface="Arial"/>
              </a:rPr>
              <a:t>La carga eléctrica </a:t>
            </a:r>
            <a:r>
              <a:rPr sz="1400" dirty="0">
                <a:latin typeface="Arial"/>
                <a:cs typeface="Arial"/>
              </a:rPr>
              <a:t>polarizada </a:t>
            </a:r>
            <a:r>
              <a:rPr sz="1400" spc="-5" dirty="0">
                <a:latin typeface="Arial"/>
                <a:cs typeface="Arial"/>
              </a:rPr>
              <a:t>dentro </a:t>
            </a:r>
            <a:r>
              <a:rPr sz="1400" dirty="0">
                <a:latin typeface="Arial"/>
                <a:cs typeface="Arial"/>
              </a:rPr>
              <a:t>del </a:t>
            </a:r>
            <a:r>
              <a:rPr sz="1400" spc="-5" dirty="0">
                <a:latin typeface="Arial"/>
                <a:cs typeface="Arial"/>
              </a:rPr>
              <a:t>material, </a:t>
            </a:r>
            <a:r>
              <a:rPr sz="1400" spc="-10" dirty="0">
                <a:latin typeface="Arial"/>
                <a:cs typeface="Arial"/>
              </a:rPr>
              <a:t>Q, es </a:t>
            </a:r>
            <a:r>
              <a:rPr sz="1400" dirty="0">
                <a:latin typeface="Arial"/>
                <a:cs typeface="Arial"/>
              </a:rPr>
              <a:t>proporcional a la 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tensión </a:t>
            </a:r>
            <a:r>
              <a:rPr sz="1400" spc="-5" dirty="0">
                <a:latin typeface="Arial"/>
                <a:cs typeface="Arial"/>
              </a:rPr>
              <a:t>aplicada </a:t>
            </a:r>
            <a:r>
              <a:rPr sz="1400" spc="-10" dirty="0">
                <a:latin typeface="Arial"/>
                <a:cs typeface="Arial"/>
              </a:rPr>
              <a:t>V, </a:t>
            </a:r>
            <a:r>
              <a:rPr sz="1400" spc="-5" dirty="0">
                <a:latin typeface="Arial"/>
                <a:cs typeface="Arial"/>
              </a:rPr>
              <a:t>expresada </a:t>
            </a:r>
            <a:r>
              <a:rPr sz="1400" dirty="0">
                <a:latin typeface="Arial"/>
                <a:cs typeface="Arial"/>
              </a:rPr>
              <a:t>a </a:t>
            </a:r>
            <a:r>
              <a:rPr sz="1400" spc="-5" dirty="0">
                <a:latin typeface="Arial"/>
                <a:cs typeface="Arial"/>
              </a:rPr>
              <a:t>través </a:t>
            </a:r>
            <a:r>
              <a:rPr sz="1400" dirty="0">
                <a:latin typeface="Arial"/>
                <a:cs typeface="Arial"/>
              </a:rPr>
              <a:t>de la </a:t>
            </a:r>
            <a:r>
              <a:rPr sz="1400" spc="-5" dirty="0">
                <a:latin typeface="Arial"/>
                <a:cs typeface="Arial"/>
              </a:rPr>
              <a:t>Capacitancia </a:t>
            </a:r>
            <a:r>
              <a:rPr sz="1400" dirty="0">
                <a:latin typeface="Arial"/>
                <a:cs typeface="Arial"/>
              </a:rPr>
              <a:t>del </a:t>
            </a:r>
            <a:r>
              <a:rPr sz="1400" spc="-5" dirty="0">
                <a:latin typeface="Arial"/>
                <a:cs typeface="Arial"/>
              </a:rPr>
              <a:t>material C, 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cumpliéndose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la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siguiente</a:t>
            </a:r>
            <a:r>
              <a:rPr sz="1400" spc="-5" dirty="0">
                <a:latin typeface="Arial"/>
                <a:cs typeface="Arial"/>
              </a:rPr>
              <a:t> relación: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40"/>
              </a:spcBef>
            </a:pPr>
            <a:endParaRPr sz="1300">
              <a:latin typeface="Arial"/>
              <a:cs typeface="Arial"/>
            </a:endParaRPr>
          </a:p>
          <a:p>
            <a:pPr marL="12700" algn="just"/>
            <a:r>
              <a:rPr sz="1400" dirty="0">
                <a:latin typeface="Arial"/>
                <a:cs typeface="Arial"/>
              </a:rPr>
              <a:t>Q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=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C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V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30"/>
              </a:spcBef>
            </a:pPr>
            <a:endParaRPr sz="1300">
              <a:latin typeface="Arial"/>
              <a:cs typeface="Arial"/>
            </a:endParaRPr>
          </a:p>
          <a:p>
            <a:pPr marL="12700" algn="just"/>
            <a:r>
              <a:rPr sz="1400" dirty="0">
                <a:latin typeface="Arial"/>
                <a:cs typeface="Arial"/>
              </a:rPr>
              <a:t>C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=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Ԑo</a:t>
            </a:r>
            <a:r>
              <a:rPr sz="1400" spc="34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Ԑr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k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40"/>
              </a:spcBef>
            </a:pPr>
            <a:endParaRPr sz="1300">
              <a:latin typeface="Arial"/>
              <a:cs typeface="Arial"/>
            </a:endParaRPr>
          </a:p>
          <a:p>
            <a:pPr marL="780415" lvl="3" indent="-229235" algn="just">
              <a:buChar char="-"/>
              <a:tabLst>
                <a:tab pos="781050" algn="l"/>
              </a:tabLst>
            </a:pPr>
            <a:r>
              <a:rPr sz="1400" dirty="0">
                <a:latin typeface="Arial"/>
                <a:cs typeface="Arial"/>
              </a:rPr>
              <a:t>Corriente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pérdidas</a:t>
            </a:r>
            <a:r>
              <a:rPr sz="1400" dirty="0">
                <a:latin typeface="Arial"/>
                <a:cs typeface="Arial"/>
              </a:rPr>
              <a:t> o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corriente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activa:</a:t>
            </a:r>
            <a:endParaRPr sz="1400">
              <a:latin typeface="Arial"/>
              <a:cs typeface="Arial"/>
            </a:endParaRPr>
          </a:p>
          <a:p>
            <a:pPr marL="12700" marR="7620" algn="just">
              <a:lnSpc>
                <a:spcPct val="143600"/>
              </a:lnSpc>
              <a:spcBef>
                <a:spcPts val="820"/>
              </a:spcBef>
            </a:pPr>
            <a:r>
              <a:rPr sz="1400" dirty="0">
                <a:latin typeface="Arial"/>
                <a:cs typeface="Arial"/>
              </a:rPr>
              <a:t>El </a:t>
            </a:r>
            <a:r>
              <a:rPr sz="1400" spc="-5" dirty="0">
                <a:latin typeface="Arial"/>
                <a:cs typeface="Arial"/>
              </a:rPr>
              <a:t>deplazamiento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cargas involucra </a:t>
            </a:r>
            <a:r>
              <a:rPr sz="1400" dirty="0">
                <a:latin typeface="Arial"/>
                <a:cs typeface="Arial"/>
              </a:rPr>
              <a:t>un </a:t>
            </a:r>
            <a:r>
              <a:rPr sz="1400" spc="-5" dirty="0">
                <a:latin typeface="Arial"/>
                <a:cs typeface="Arial"/>
              </a:rPr>
              <a:t>roce entre partículas, </a:t>
            </a:r>
            <a:r>
              <a:rPr sz="1400" dirty="0">
                <a:latin typeface="Arial"/>
                <a:cs typeface="Arial"/>
              </a:rPr>
              <a:t>lo que se 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traduce </a:t>
            </a:r>
            <a:r>
              <a:rPr sz="1400" dirty="0">
                <a:latin typeface="Arial"/>
                <a:cs typeface="Arial"/>
              </a:rPr>
              <a:t>en una </a:t>
            </a:r>
            <a:r>
              <a:rPr sz="1400" spc="-5" dirty="0">
                <a:latin typeface="Arial"/>
                <a:cs typeface="Arial"/>
              </a:rPr>
              <a:t>pérdida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energía. Estas pérdidas </a:t>
            </a:r>
            <a:r>
              <a:rPr sz="1400" dirty="0">
                <a:latin typeface="Arial"/>
                <a:cs typeface="Arial"/>
              </a:rPr>
              <a:t>se </a:t>
            </a:r>
            <a:r>
              <a:rPr sz="1400" spc="-5" dirty="0">
                <a:latin typeface="Arial"/>
                <a:cs typeface="Arial"/>
              </a:rPr>
              <a:t>modelan </a:t>
            </a:r>
            <a:r>
              <a:rPr sz="1400" dirty="0">
                <a:latin typeface="Arial"/>
                <a:cs typeface="Arial"/>
              </a:rPr>
              <a:t>a </a:t>
            </a:r>
            <a:r>
              <a:rPr sz="1400" spc="-5" dirty="0">
                <a:latin typeface="Arial"/>
                <a:cs typeface="Arial"/>
              </a:rPr>
              <a:t>través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una</a:t>
            </a:r>
            <a:r>
              <a:rPr sz="1400" spc="-5" dirty="0">
                <a:latin typeface="Arial"/>
                <a:cs typeface="Arial"/>
              </a:rPr>
              <a:t> resistencia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equivalente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Rp.</a:t>
            </a:r>
            <a:endParaRPr sz="14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115100" y="9390381"/>
            <a:ext cx="5678170" cy="5073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1150"/>
              </a:lnSpc>
            </a:pPr>
            <a:r>
              <a:rPr sz="1100" dirty="0">
                <a:latin typeface="Calibri"/>
                <a:cs typeface="Calibri"/>
              </a:rPr>
              <a:t>PH </a:t>
            </a:r>
            <a:r>
              <a:rPr sz="1100" spc="-5" dirty="0">
                <a:latin typeface="Calibri"/>
                <a:cs typeface="Calibri"/>
              </a:rPr>
              <a:t>Financial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Park Tower,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Piso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35,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Boulevard </a:t>
            </a:r>
            <a:r>
              <a:rPr sz="1100" spc="-5" dirty="0">
                <a:latin typeface="Calibri"/>
                <a:cs typeface="Calibri"/>
              </a:rPr>
              <a:t>Costa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Este.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Corregimiento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Juan Díaz,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Costa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del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Este.</a:t>
            </a:r>
            <a:endParaRPr sz="1100">
              <a:latin typeface="Calibri"/>
              <a:cs typeface="Calibri"/>
            </a:endParaRPr>
          </a:p>
          <a:p>
            <a:pPr marL="2030730" marR="2022475" algn="ctr">
              <a:lnSpc>
                <a:spcPct val="101800"/>
              </a:lnSpc>
            </a:pPr>
            <a:r>
              <a:rPr sz="1100" spc="-5" dirty="0">
                <a:latin typeface="Calibri"/>
                <a:cs typeface="Calibri"/>
              </a:rPr>
              <a:t>Ciudad de Panamá. Panamá. </a:t>
            </a:r>
            <a:r>
              <a:rPr sz="1100" spc="-235" dirty="0">
                <a:latin typeface="Calibri"/>
                <a:cs typeface="Calibri"/>
              </a:rPr>
              <a:t> </a:t>
            </a:r>
            <a:r>
              <a:rPr sz="1100" u="sng" spc="-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3"/>
              </a:rPr>
              <a:t>www.kaizengrp.com</a:t>
            </a:r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774935" y="782828"/>
            <a:ext cx="1179195" cy="5353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00" spc="-5" dirty="0">
                <a:latin typeface="Calibri"/>
                <a:cs typeface="Calibri"/>
              </a:rPr>
              <a:t>Ficha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Técnica: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K-001</a:t>
            </a:r>
            <a:endParaRPr sz="1100">
              <a:latin typeface="Calibri"/>
              <a:cs typeface="Calibri"/>
            </a:endParaRPr>
          </a:p>
          <a:p>
            <a:pPr marL="688975" marR="5080" indent="118745">
              <a:lnSpc>
                <a:spcPct val="101800"/>
              </a:lnSpc>
              <a:spcBef>
                <a:spcPts val="5"/>
              </a:spcBef>
            </a:pPr>
            <a:r>
              <a:rPr sz="1100" dirty="0">
                <a:latin typeface="Calibri"/>
                <a:cs typeface="Calibri"/>
              </a:rPr>
              <a:t>Re</a:t>
            </a:r>
            <a:r>
              <a:rPr sz="1100" spc="5" dirty="0">
                <a:latin typeface="Calibri"/>
                <a:cs typeface="Calibri"/>
              </a:rPr>
              <a:t>v</a:t>
            </a:r>
            <a:r>
              <a:rPr sz="1100" dirty="0">
                <a:latin typeface="Calibri"/>
                <a:cs typeface="Calibri"/>
              </a:rPr>
              <a:t>.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  </a:t>
            </a:r>
            <a:r>
              <a:rPr sz="1100" spc="-5" dirty="0">
                <a:latin typeface="Calibri"/>
                <a:cs typeface="Calibri"/>
              </a:rPr>
              <a:t>Jul-</a:t>
            </a:r>
            <a:r>
              <a:rPr sz="1100" dirty="0">
                <a:latin typeface="Calibri"/>
                <a:cs typeface="Calibri"/>
              </a:rPr>
              <a:t>20</a:t>
            </a:r>
            <a:r>
              <a:rPr sz="1100" spc="-10" dirty="0">
                <a:latin typeface="Calibri"/>
                <a:cs typeface="Calibri"/>
              </a:rPr>
              <a:t>1</a:t>
            </a:r>
            <a:r>
              <a:rPr sz="1100" dirty="0">
                <a:latin typeface="Calibri"/>
                <a:cs typeface="Calibri"/>
              </a:rPr>
              <a:t>8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5998260" y="9359202"/>
            <a:ext cx="5910580" cy="0"/>
          </a:xfrm>
          <a:custGeom>
            <a:avLst/>
            <a:gdLst/>
            <a:ahLst/>
            <a:cxnLst/>
            <a:rect l="l" t="t" r="r" b="b"/>
            <a:pathLst>
              <a:path w="5910580">
                <a:moveTo>
                  <a:pt x="0" y="0"/>
                </a:moveTo>
                <a:lnTo>
                  <a:pt x="1598938" y="0"/>
                </a:lnTo>
              </a:path>
              <a:path w="5910580">
                <a:moveTo>
                  <a:pt x="1600530" y="0"/>
                </a:moveTo>
                <a:lnTo>
                  <a:pt x="5910390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991962" y="355137"/>
            <a:ext cx="1001125" cy="431186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5956605" y="1799590"/>
            <a:ext cx="5995035" cy="15690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spcBef>
                <a:spcPts val="100"/>
              </a:spcBef>
            </a:pPr>
            <a:r>
              <a:rPr sz="1400" spc="-5" dirty="0">
                <a:latin typeface="Arial"/>
                <a:cs typeface="Arial"/>
              </a:rPr>
              <a:t>Comportamiento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real</a:t>
            </a:r>
            <a:r>
              <a:rPr sz="1400" spc="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un</a:t>
            </a:r>
            <a:r>
              <a:rPr sz="1400" spc="1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material aislante</a:t>
            </a:r>
            <a:endParaRPr sz="1400">
              <a:latin typeface="Arial"/>
              <a:cs typeface="Arial"/>
            </a:endParaRPr>
          </a:p>
          <a:p>
            <a:pPr marL="12700" marR="5080" algn="just">
              <a:lnSpc>
                <a:spcPct val="191500"/>
              </a:lnSpc>
              <a:spcBef>
                <a:spcPts val="815"/>
              </a:spcBef>
            </a:pPr>
            <a:r>
              <a:rPr sz="1400" dirty="0">
                <a:latin typeface="Arial"/>
                <a:cs typeface="Arial"/>
              </a:rPr>
              <a:t>Basado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en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el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modelo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del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material</a:t>
            </a:r>
            <a:r>
              <a:rPr sz="1400" dirty="0">
                <a:latin typeface="Arial"/>
                <a:cs typeface="Arial"/>
              </a:rPr>
              <a:t> aislante,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si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no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existieran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pérdidas </a:t>
            </a:r>
            <a:r>
              <a:rPr sz="1400" dirty="0">
                <a:latin typeface="Arial"/>
                <a:cs typeface="Arial"/>
              </a:rPr>
              <a:t> (expresadas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como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resistencias),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la</a:t>
            </a:r>
            <a:r>
              <a:rPr sz="1400" spc="-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única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corriente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circulante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sería 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capacitiva.</a:t>
            </a:r>
            <a:endParaRPr sz="1400">
              <a:latin typeface="Arial"/>
              <a:cs typeface="Arial"/>
            </a:endParaRPr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969000" y="4117848"/>
            <a:ext cx="5410200" cy="3078479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6115100" y="9390381"/>
            <a:ext cx="5678170" cy="5073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1150"/>
              </a:lnSpc>
            </a:pPr>
            <a:r>
              <a:rPr sz="1100" dirty="0">
                <a:latin typeface="Calibri"/>
                <a:cs typeface="Calibri"/>
              </a:rPr>
              <a:t>PH </a:t>
            </a:r>
            <a:r>
              <a:rPr sz="1100" spc="-5" dirty="0">
                <a:latin typeface="Calibri"/>
                <a:cs typeface="Calibri"/>
              </a:rPr>
              <a:t>Financial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Park Tower,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Piso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35,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Boulevard </a:t>
            </a:r>
            <a:r>
              <a:rPr sz="1100" spc="-5" dirty="0">
                <a:latin typeface="Calibri"/>
                <a:cs typeface="Calibri"/>
              </a:rPr>
              <a:t>Costa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Este.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Corregimiento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Juan Díaz,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Costa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del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Este.</a:t>
            </a:r>
            <a:endParaRPr sz="1100">
              <a:latin typeface="Calibri"/>
              <a:cs typeface="Calibri"/>
            </a:endParaRPr>
          </a:p>
          <a:p>
            <a:pPr marL="2030730" marR="2022475" algn="ctr">
              <a:lnSpc>
                <a:spcPct val="101800"/>
              </a:lnSpc>
            </a:pPr>
            <a:r>
              <a:rPr sz="1100" spc="-5" dirty="0">
                <a:latin typeface="Calibri"/>
                <a:cs typeface="Calibri"/>
              </a:rPr>
              <a:t>Ciudad de Panamá. Panamá. </a:t>
            </a:r>
            <a:r>
              <a:rPr sz="1100" spc="-235" dirty="0">
                <a:latin typeface="Calibri"/>
                <a:cs typeface="Calibri"/>
              </a:rPr>
              <a:t> </a:t>
            </a:r>
            <a:r>
              <a:rPr sz="1100" u="sng" spc="-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4"/>
              </a:rPr>
              <a:t>www.kaizengrp.com</a:t>
            </a:r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774935" y="782828"/>
            <a:ext cx="1179195" cy="5353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00" spc="-5" dirty="0">
                <a:latin typeface="Calibri"/>
                <a:cs typeface="Calibri"/>
              </a:rPr>
              <a:t>Ficha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Técnica: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K-001</a:t>
            </a:r>
            <a:endParaRPr sz="1100">
              <a:latin typeface="Calibri"/>
              <a:cs typeface="Calibri"/>
            </a:endParaRPr>
          </a:p>
          <a:p>
            <a:pPr marL="688975" marR="5080" indent="118745">
              <a:lnSpc>
                <a:spcPct val="101800"/>
              </a:lnSpc>
              <a:spcBef>
                <a:spcPts val="5"/>
              </a:spcBef>
            </a:pPr>
            <a:r>
              <a:rPr sz="1100" dirty="0">
                <a:latin typeface="Calibri"/>
                <a:cs typeface="Calibri"/>
              </a:rPr>
              <a:t>Re</a:t>
            </a:r>
            <a:r>
              <a:rPr sz="1100" spc="5" dirty="0">
                <a:latin typeface="Calibri"/>
                <a:cs typeface="Calibri"/>
              </a:rPr>
              <a:t>v</a:t>
            </a:r>
            <a:r>
              <a:rPr sz="1100" dirty="0">
                <a:latin typeface="Calibri"/>
                <a:cs typeface="Calibri"/>
              </a:rPr>
              <a:t>.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  </a:t>
            </a:r>
            <a:r>
              <a:rPr sz="1100" spc="-5" dirty="0">
                <a:latin typeface="Calibri"/>
                <a:cs typeface="Calibri"/>
              </a:rPr>
              <a:t>Jul-</a:t>
            </a:r>
            <a:r>
              <a:rPr sz="1100" dirty="0">
                <a:latin typeface="Calibri"/>
                <a:cs typeface="Calibri"/>
              </a:rPr>
              <a:t>20</a:t>
            </a:r>
            <a:r>
              <a:rPr sz="1100" spc="-10" dirty="0">
                <a:latin typeface="Calibri"/>
                <a:cs typeface="Calibri"/>
              </a:rPr>
              <a:t>1</a:t>
            </a:r>
            <a:r>
              <a:rPr sz="1100" dirty="0">
                <a:latin typeface="Calibri"/>
                <a:cs typeface="Calibri"/>
              </a:rPr>
              <a:t>8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5998260" y="9359202"/>
            <a:ext cx="5910580" cy="0"/>
          </a:xfrm>
          <a:custGeom>
            <a:avLst/>
            <a:gdLst/>
            <a:ahLst/>
            <a:cxnLst/>
            <a:rect l="l" t="t" r="r" b="b"/>
            <a:pathLst>
              <a:path w="5910580">
                <a:moveTo>
                  <a:pt x="0" y="0"/>
                </a:moveTo>
                <a:lnTo>
                  <a:pt x="1598938" y="0"/>
                </a:lnTo>
              </a:path>
              <a:path w="5910580">
                <a:moveTo>
                  <a:pt x="1600530" y="0"/>
                </a:moveTo>
                <a:lnTo>
                  <a:pt x="5910390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991962" y="355137"/>
            <a:ext cx="1001125" cy="431186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5956604" y="1743201"/>
            <a:ext cx="5993130" cy="6464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400" dirty="0">
                <a:latin typeface="Arial"/>
                <a:cs typeface="Arial"/>
              </a:rPr>
              <a:t>Debido</a:t>
            </a:r>
            <a:r>
              <a:rPr sz="1400" spc="4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</a:t>
            </a:r>
            <a:r>
              <a:rPr sz="1400" spc="4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la</a:t>
            </a:r>
            <a:r>
              <a:rPr sz="1400" spc="3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existencia</a:t>
            </a:r>
            <a:r>
              <a:rPr sz="1400" spc="5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3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una</a:t>
            </a:r>
            <a:r>
              <a:rPr sz="1400" spc="3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corriente</a:t>
            </a:r>
            <a:r>
              <a:rPr sz="1400" spc="5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resistiva,</a:t>
            </a:r>
            <a:r>
              <a:rPr sz="1400" spc="5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existirá</a:t>
            </a:r>
            <a:r>
              <a:rPr sz="1400" spc="3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un</a:t>
            </a:r>
            <a:r>
              <a:rPr sz="1400" spc="5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ángulo</a:t>
            </a:r>
            <a:r>
              <a:rPr sz="1400" spc="3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entre</a:t>
            </a:r>
            <a:r>
              <a:rPr sz="1400" spc="4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el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30"/>
              </a:spcBef>
            </a:pPr>
            <a:endParaRPr sz="1300">
              <a:latin typeface="Arial"/>
              <a:cs typeface="Arial"/>
            </a:endParaRPr>
          </a:p>
          <a:p>
            <a:pPr marL="12700"/>
            <a:r>
              <a:rPr sz="1400" spc="-5" dirty="0">
                <a:latin typeface="Arial"/>
                <a:cs typeface="Arial"/>
              </a:rPr>
              <a:t>voltaje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aplicado</a:t>
            </a:r>
            <a:r>
              <a:rPr sz="1400" spc="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y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la</a:t>
            </a:r>
            <a:r>
              <a:rPr sz="1400" spc="-5" dirty="0">
                <a:latin typeface="Arial"/>
                <a:cs typeface="Arial"/>
              </a:rPr>
              <a:t> corriente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circulante,</a:t>
            </a:r>
            <a:r>
              <a:rPr sz="1400" spc="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distinto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15" dirty="0">
                <a:latin typeface="Arial"/>
                <a:cs typeface="Arial"/>
              </a:rPr>
              <a:t>de</a:t>
            </a:r>
            <a:r>
              <a:rPr sz="1400" spc="-5" dirty="0">
                <a:latin typeface="Arial"/>
                <a:cs typeface="Arial"/>
              </a:rPr>
              <a:t> 90°.</a:t>
            </a:r>
            <a:endParaRPr sz="1400">
              <a:latin typeface="Arial"/>
              <a:cs typeface="Arial"/>
            </a:endParaRPr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969000" y="3140965"/>
            <a:ext cx="5612892" cy="2561843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6115100" y="9390381"/>
            <a:ext cx="5678170" cy="5073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1150"/>
              </a:lnSpc>
            </a:pPr>
            <a:r>
              <a:rPr sz="1100" dirty="0">
                <a:latin typeface="Calibri"/>
                <a:cs typeface="Calibri"/>
              </a:rPr>
              <a:t>PH </a:t>
            </a:r>
            <a:r>
              <a:rPr sz="1100" spc="-5" dirty="0">
                <a:latin typeface="Calibri"/>
                <a:cs typeface="Calibri"/>
              </a:rPr>
              <a:t>Financial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Park Tower,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Piso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35,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Boulevard </a:t>
            </a:r>
            <a:r>
              <a:rPr sz="1100" spc="-5" dirty="0">
                <a:latin typeface="Calibri"/>
                <a:cs typeface="Calibri"/>
              </a:rPr>
              <a:t>Costa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Este.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Corregimiento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Juan Díaz,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Costa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del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Este.</a:t>
            </a:r>
            <a:endParaRPr sz="1100">
              <a:latin typeface="Calibri"/>
              <a:cs typeface="Calibri"/>
            </a:endParaRPr>
          </a:p>
          <a:p>
            <a:pPr marL="2030730" marR="2022475" algn="ctr">
              <a:lnSpc>
                <a:spcPct val="101800"/>
              </a:lnSpc>
            </a:pPr>
            <a:r>
              <a:rPr sz="1100" spc="-5" dirty="0">
                <a:latin typeface="Calibri"/>
                <a:cs typeface="Calibri"/>
              </a:rPr>
              <a:t>Ciudad de Panamá. Panamá. </a:t>
            </a:r>
            <a:r>
              <a:rPr sz="1100" spc="-235" dirty="0">
                <a:latin typeface="Calibri"/>
                <a:cs typeface="Calibri"/>
              </a:rPr>
              <a:t> </a:t>
            </a:r>
            <a:r>
              <a:rPr sz="1100" u="sng" spc="-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4"/>
              </a:rPr>
              <a:t>www.kaizengrp.com</a:t>
            </a:r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774935" y="782828"/>
            <a:ext cx="1179195" cy="5353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00" spc="-5" dirty="0">
                <a:latin typeface="Calibri"/>
                <a:cs typeface="Calibri"/>
              </a:rPr>
              <a:t>Ficha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Técnica: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K-001</a:t>
            </a:r>
            <a:endParaRPr sz="1100">
              <a:latin typeface="Calibri"/>
              <a:cs typeface="Calibri"/>
            </a:endParaRPr>
          </a:p>
          <a:p>
            <a:pPr marL="688975" marR="5080" indent="118745">
              <a:lnSpc>
                <a:spcPct val="101800"/>
              </a:lnSpc>
              <a:spcBef>
                <a:spcPts val="5"/>
              </a:spcBef>
            </a:pPr>
            <a:r>
              <a:rPr sz="1100" dirty="0">
                <a:latin typeface="Calibri"/>
                <a:cs typeface="Calibri"/>
              </a:rPr>
              <a:t>Re</a:t>
            </a:r>
            <a:r>
              <a:rPr sz="1100" spc="5" dirty="0">
                <a:latin typeface="Calibri"/>
                <a:cs typeface="Calibri"/>
              </a:rPr>
              <a:t>v</a:t>
            </a:r>
            <a:r>
              <a:rPr sz="1100" dirty="0">
                <a:latin typeface="Calibri"/>
                <a:cs typeface="Calibri"/>
              </a:rPr>
              <a:t>.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  </a:t>
            </a:r>
            <a:r>
              <a:rPr sz="1100" spc="-5" dirty="0">
                <a:latin typeface="Calibri"/>
                <a:cs typeface="Calibri"/>
              </a:rPr>
              <a:t>Jul-</a:t>
            </a:r>
            <a:r>
              <a:rPr sz="1100" dirty="0">
                <a:latin typeface="Calibri"/>
                <a:cs typeface="Calibri"/>
              </a:rPr>
              <a:t>20</a:t>
            </a:r>
            <a:r>
              <a:rPr sz="1100" spc="-10" dirty="0">
                <a:latin typeface="Calibri"/>
                <a:cs typeface="Calibri"/>
              </a:rPr>
              <a:t>1</a:t>
            </a:r>
            <a:r>
              <a:rPr sz="1100" dirty="0">
                <a:latin typeface="Calibri"/>
                <a:cs typeface="Calibri"/>
              </a:rPr>
              <a:t>8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5998260" y="9359202"/>
            <a:ext cx="5910580" cy="0"/>
          </a:xfrm>
          <a:custGeom>
            <a:avLst/>
            <a:gdLst/>
            <a:ahLst/>
            <a:cxnLst/>
            <a:rect l="l" t="t" r="r" b="b"/>
            <a:pathLst>
              <a:path w="5910580">
                <a:moveTo>
                  <a:pt x="0" y="0"/>
                </a:moveTo>
                <a:lnTo>
                  <a:pt x="1598938" y="0"/>
                </a:lnTo>
              </a:path>
              <a:path w="5910580">
                <a:moveTo>
                  <a:pt x="1600530" y="0"/>
                </a:moveTo>
                <a:lnTo>
                  <a:pt x="5910390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991962" y="355137"/>
            <a:ext cx="1001125" cy="431186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5956604" y="1741678"/>
            <a:ext cx="5996940" cy="571451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1300" algn="just">
              <a:spcBef>
                <a:spcPts val="100"/>
              </a:spcBef>
            </a:pPr>
            <a:r>
              <a:rPr sz="1400" b="1" spc="-5" dirty="0">
                <a:latin typeface="Arial"/>
                <a:cs typeface="Arial"/>
              </a:rPr>
              <a:t>3.3.3.</a:t>
            </a:r>
            <a:r>
              <a:rPr sz="1400" b="1" spc="8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Factor</a:t>
            </a:r>
            <a:r>
              <a:rPr sz="1400" b="1" spc="-1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de disipación:</a:t>
            </a:r>
            <a:r>
              <a:rPr sz="1400" b="1" spc="-1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Tan</a:t>
            </a:r>
            <a:r>
              <a:rPr sz="1400" b="1" spc="-1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δ</a:t>
            </a:r>
            <a:endParaRPr sz="1400">
              <a:latin typeface="Arial"/>
              <a:cs typeface="Arial"/>
            </a:endParaRPr>
          </a:p>
          <a:p>
            <a:pPr marL="12700" marR="8890" algn="just">
              <a:lnSpc>
                <a:spcPct val="190700"/>
              </a:lnSpc>
              <a:spcBef>
                <a:spcPts val="830"/>
              </a:spcBef>
            </a:pPr>
            <a:r>
              <a:rPr sz="1400" dirty="0">
                <a:latin typeface="Arial"/>
                <a:cs typeface="Arial"/>
              </a:rPr>
              <a:t>El</a:t>
            </a:r>
            <a:r>
              <a:rPr sz="1400" spc="-6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ángulo</a:t>
            </a:r>
            <a:r>
              <a:rPr sz="1400" spc="-7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δ</a:t>
            </a:r>
            <a:r>
              <a:rPr sz="1400" spc="-6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es</a:t>
            </a:r>
            <a:r>
              <a:rPr sz="1400" spc="-6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el</a:t>
            </a:r>
            <a:r>
              <a:rPr sz="1400" spc="-7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ángulo</a:t>
            </a:r>
            <a:r>
              <a:rPr sz="1400" spc="-7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de</a:t>
            </a:r>
            <a:r>
              <a:rPr sz="1400" spc="-7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pérdidas</a:t>
            </a:r>
            <a:r>
              <a:rPr sz="1400" spc="-7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dieléctricas.</a:t>
            </a:r>
            <a:r>
              <a:rPr sz="1400" spc="-6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Este</a:t>
            </a:r>
            <a:r>
              <a:rPr sz="1400" spc="-8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ángulo</a:t>
            </a:r>
            <a:r>
              <a:rPr sz="1400" spc="-6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se</a:t>
            </a:r>
            <a:r>
              <a:rPr sz="1400" spc="-7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utiliza</a:t>
            </a:r>
            <a:r>
              <a:rPr sz="1400" spc="-7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como </a:t>
            </a:r>
            <a:r>
              <a:rPr sz="1400" spc="-38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factor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evaluativo</a:t>
            </a:r>
            <a:r>
              <a:rPr sz="1400" spc="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calidad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los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materiales</a:t>
            </a:r>
            <a:r>
              <a:rPr sz="1400" dirty="0">
                <a:latin typeface="Arial"/>
                <a:cs typeface="Arial"/>
              </a:rPr>
              <a:t> o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su</a:t>
            </a:r>
            <a:r>
              <a:rPr sz="1400" spc="-5" dirty="0">
                <a:latin typeface="Arial"/>
                <a:cs typeface="Arial"/>
              </a:rPr>
              <a:t> estado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en</a:t>
            </a:r>
            <a:r>
              <a:rPr sz="1400" spc="-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el</a:t>
            </a:r>
            <a:r>
              <a:rPr sz="1400" spc="-5" dirty="0">
                <a:latin typeface="Arial"/>
                <a:cs typeface="Arial"/>
              </a:rPr>
              <a:t> tiempo.</a:t>
            </a:r>
            <a:endParaRPr sz="1400">
              <a:latin typeface="Arial"/>
              <a:cs typeface="Arial"/>
            </a:endParaRPr>
          </a:p>
          <a:p>
            <a:pPr marL="12700" marR="5715" algn="just">
              <a:lnSpc>
                <a:spcPct val="191400"/>
              </a:lnSpc>
              <a:spcBef>
                <a:spcPts val="819"/>
              </a:spcBef>
            </a:pPr>
            <a:r>
              <a:rPr sz="1400" dirty="0">
                <a:latin typeface="Arial"/>
                <a:cs typeface="Arial"/>
              </a:rPr>
              <a:t>Por lo general </a:t>
            </a:r>
            <a:r>
              <a:rPr sz="1400" spc="-5" dirty="0">
                <a:latin typeface="Arial"/>
                <a:cs typeface="Arial"/>
              </a:rPr>
              <a:t>como índice </a:t>
            </a:r>
            <a:r>
              <a:rPr sz="1400" dirty="0">
                <a:latin typeface="Arial"/>
                <a:cs typeface="Arial"/>
              </a:rPr>
              <a:t>del </a:t>
            </a:r>
            <a:r>
              <a:rPr sz="1400" spc="-5" dirty="0">
                <a:latin typeface="Arial"/>
                <a:cs typeface="Arial"/>
              </a:rPr>
              <a:t>material aislante </a:t>
            </a:r>
            <a:r>
              <a:rPr sz="1400" dirty="0">
                <a:latin typeface="Arial"/>
                <a:cs typeface="Arial"/>
              </a:rPr>
              <a:t>se </a:t>
            </a:r>
            <a:r>
              <a:rPr sz="1400" spc="-5" dirty="0">
                <a:latin typeface="Arial"/>
                <a:cs typeface="Arial"/>
              </a:rPr>
              <a:t>utiliza </a:t>
            </a:r>
            <a:r>
              <a:rPr sz="1400" dirty="0">
                <a:latin typeface="Arial"/>
                <a:cs typeface="Arial"/>
              </a:rPr>
              <a:t>la </a:t>
            </a:r>
            <a:r>
              <a:rPr sz="1400" spc="-5" dirty="0">
                <a:latin typeface="Arial"/>
                <a:cs typeface="Arial"/>
              </a:rPr>
              <a:t>tangente del </a:t>
            </a:r>
            <a:r>
              <a:rPr sz="1400" dirty="0">
                <a:latin typeface="Arial"/>
                <a:cs typeface="Arial"/>
              </a:rPr>
              <a:t> ángulo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pérdidas.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Este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factor,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llamado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factor</a:t>
            </a:r>
            <a:r>
              <a:rPr sz="1400" dirty="0">
                <a:latin typeface="Arial"/>
                <a:cs typeface="Arial"/>
              </a:rPr>
              <a:t> de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disipación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indica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la </a:t>
            </a:r>
            <a:r>
              <a:rPr sz="1400" spc="-37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relación </a:t>
            </a:r>
            <a:r>
              <a:rPr sz="1400" spc="-5" dirty="0">
                <a:latin typeface="Arial"/>
                <a:cs typeface="Arial"/>
              </a:rPr>
              <a:t>entre </a:t>
            </a:r>
            <a:r>
              <a:rPr sz="1400" dirty="0">
                <a:latin typeface="Arial"/>
                <a:cs typeface="Arial"/>
              </a:rPr>
              <a:t>la </a:t>
            </a:r>
            <a:r>
              <a:rPr sz="1400" spc="-5" dirty="0">
                <a:latin typeface="Arial"/>
                <a:cs typeface="Arial"/>
              </a:rPr>
              <a:t>componente activa </a:t>
            </a:r>
            <a:r>
              <a:rPr sz="1400" dirty="0">
                <a:latin typeface="Arial"/>
                <a:cs typeface="Arial"/>
              </a:rPr>
              <a:t>y la </a:t>
            </a:r>
            <a:r>
              <a:rPr sz="1400" spc="-5" dirty="0">
                <a:latin typeface="Arial"/>
                <a:cs typeface="Arial"/>
              </a:rPr>
              <a:t>componente reactiva,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acuerdo </a:t>
            </a:r>
            <a:r>
              <a:rPr sz="1400" dirty="0">
                <a:latin typeface="Arial"/>
                <a:cs typeface="Arial"/>
              </a:rPr>
              <a:t>a </a:t>
            </a:r>
            <a:r>
              <a:rPr sz="1400" spc="-37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la </a:t>
            </a:r>
            <a:r>
              <a:rPr sz="1400" spc="-5" dirty="0">
                <a:latin typeface="Arial"/>
                <a:cs typeface="Arial"/>
              </a:rPr>
              <a:t>siguiente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expresión: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40"/>
              </a:spcBef>
            </a:pPr>
            <a:endParaRPr sz="2000">
              <a:latin typeface="Arial"/>
              <a:cs typeface="Arial"/>
            </a:endParaRPr>
          </a:p>
          <a:p>
            <a:pPr marL="1635760" algn="just"/>
            <a:r>
              <a:rPr sz="1400" spc="-5" dirty="0">
                <a:latin typeface="Arial"/>
                <a:cs typeface="Arial"/>
              </a:rPr>
              <a:t>Tan </a:t>
            </a:r>
            <a:r>
              <a:rPr sz="1400" dirty="0">
                <a:latin typeface="Arial"/>
                <a:cs typeface="Arial"/>
              </a:rPr>
              <a:t>δ</a:t>
            </a:r>
            <a:r>
              <a:rPr sz="1400" spc="-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=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(</a:t>
            </a:r>
            <a:r>
              <a:rPr sz="1400" spc="-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I</a:t>
            </a:r>
            <a:r>
              <a:rPr sz="1400" spc="-5" dirty="0">
                <a:latin typeface="Arial"/>
                <a:cs typeface="Arial"/>
              </a:rPr>
              <a:t> Resistiva</a:t>
            </a:r>
            <a:r>
              <a:rPr sz="1400" dirty="0">
                <a:latin typeface="Arial"/>
                <a:cs typeface="Arial"/>
              </a:rPr>
              <a:t> / I</a:t>
            </a:r>
            <a:r>
              <a:rPr sz="1400" spc="-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Capacitiva)</a:t>
            </a:r>
            <a:endParaRPr sz="1400">
              <a:latin typeface="Arial"/>
              <a:cs typeface="Arial"/>
            </a:endParaRPr>
          </a:p>
          <a:p>
            <a:pPr marL="12700" marR="5080" indent="50165" algn="just">
              <a:lnSpc>
                <a:spcPct val="191100"/>
              </a:lnSpc>
              <a:spcBef>
                <a:spcPts val="825"/>
              </a:spcBef>
            </a:pPr>
            <a:r>
              <a:rPr sz="1400" dirty="0">
                <a:latin typeface="Arial"/>
                <a:cs typeface="Arial"/>
              </a:rPr>
              <a:t>La </a:t>
            </a:r>
            <a:r>
              <a:rPr sz="1400" spc="-5" dirty="0">
                <a:latin typeface="Arial"/>
                <a:cs typeface="Arial"/>
              </a:rPr>
              <a:t>componente resistiva, representada </a:t>
            </a:r>
            <a:r>
              <a:rPr sz="1400" dirty="0">
                <a:latin typeface="Arial"/>
                <a:cs typeface="Arial"/>
              </a:rPr>
              <a:t>por una </a:t>
            </a:r>
            <a:r>
              <a:rPr sz="1400" spc="-5" dirty="0">
                <a:latin typeface="Arial"/>
                <a:cs typeface="Arial"/>
              </a:rPr>
              <a:t>resistencia equivalente </a:t>
            </a:r>
            <a:r>
              <a:rPr sz="1400" spc="-10" dirty="0">
                <a:latin typeface="Arial"/>
                <a:cs typeface="Arial"/>
              </a:rPr>
              <a:t>R, </a:t>
            </a:r>
            <a:r>
              <a:rPr sz="1400" spc="-5" dirty="0">
                <a:latin typeface="Arial"/>
                <a:cs typeface="Arial"/>
              </a:rPr>
              <a:t> resumiría las pérdidas totales </a:t>
            </a:r>
            <a:r>
              <a:rPr sz="1400" spc="-10" dirty="0">
                <a:latin typeface="Arial"/>
                <a:cs typeface="Arial"/>
              </a:rPr>
              <a:t>en </a:t>
            </a:r>
            <a:r>
              <a:rPr sz="1400" dirty="0">
                <a:latin typeface="Arial"/>
                <a:cs typeface="Arial"/>
              </a:rPr>
              <a:t>el </a:t>
            </a:r>
            <a:r>
              <a:rPr sz="1400" spc="-5" dirty="0">
                <a:latin typeface="Arial"/>
                <a:cs typeface="Arial"/>
              </a:rPr>
              <a:t>dieléctrico, las cuales están formadas </a:t>
            </a:r>
            <a:r>
              <a:rPr sz="1400" dirty="0">
                <a:latin typeface="Arial"/>
                <a:cs typeface="Arial"/>
              </a:rPr>
              <a:t> por</a:t>
            </a:r>
            <a:r>
              <a:rPr sz="1400" spc="-5" dirty="0">
                <a:latin typeface="Arial"/>
                <a:cs typeface="Arial"/>
              </a:rPr>
              <a:t> dos componentes: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50"/>
              </a:spcBef>
            </a:pPr>
            <a:endParaRPr sz="2000">
              <a:latin typeface="Arial"/>
              <a:cs typeface="Arial"/>
            </a:endParaRPr>
          </a:p>
          <a:p>
            <a:pPr marL="469265" indent="-228600">
              <a:buChar char="-"/>
              <a:tabLst>
                <a:tab pos="469265" algn="l"/>
                <a:tab pos="469900" algn="l"/>
              </a:tabLst>
            </a:pPr>
            <a:r>
              <a:rPr sz="1400" dirty="0">
                <a:latin typeface="Arial"/>
                <a:cs typeface="Arial"/>
              </a:rPr>
              <a:t>Pérdidas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por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conducción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40"/>
              </a:spcBef>
              <a:buFont typeface="Arial"/>
              <a:buChar char="-"/>
            </a:pPr>
            <a:endParaRPr sz="1300">
              <a:latin typeface="Arial"/>
              <a:cs typeface="Arial"/>
            </a:endParaRPr>
          </a:p>
          <a:p>
            <a:pPr marL="469265" indent="-228600">
              <a:buChar char="-"/>
              <a:tabLst>
                <a:tab pos="469265" algn="l"/>
                <a:tab pos="469900" algn="l"/>
              </a:tabLst>
            </a:pPr>
            <a:r>
              <a:rPr sz="1400" dirty="0">
                <a:latin typeface="Arial"/>
                <a:cs typeface="Arial"/>
              </a:rPr>
              <a:t>Pérdidas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por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polarización</a:t>
            </a:r>
            <a:endParaRPr sz="14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115100" y="9390381"/>
            <a:ext cx="5678170" cy="5073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1150"/>
              </a:lnSpc>
            </a:pPr>
            <a:r>
              <a:rPr sz="1100" dirty="0">
                <a:latin typeface="Calibri"/>
                <a:cs typeface="Calibri"/>
              </a:rPr>
              <a:t>PH </a:t>
            </a:r>
            <a:r>
              <a:rPr sz="1100" spc="-5" dirty="0">
                <a:latin typeface="Calibri"/>
                <a:cs typeface="Calibri"/>
              </a:rPr>
              <a:t>Financial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Park Tower,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Piso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35,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Boulevard </a:t>
            </a:r>
            <a:r>
              <a:rPr sz="1100" spc="-5" dirty="0">
                <a:latin typeface="Calibri"/>
                <a:cs typeface="Calibri"/>
              </a:rPr>
              <a:t>Costa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Este.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Corregimiento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Juan Díaz,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Costa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del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Este.</a:t>
            </a:r>
            <a:endParaRPr sz="1100">
              <a:latin typeface="Calibri"/>
              <a:cs typeface="Calibri"/>
            </a:endParaRPr>
          </a:p>
          <a:p>
            <a:pPr marL="2030730" marR="2022475" algn="ctr">
              <a:lnSpc>
                <a:spcPct val="101800"/>
              </a:lnSpc>
            </a:pPr>
            <a:r>
              <a:rPr sz="1100" spc="-5" dirty="0">
                <a:latin typeface="Calibri"/>
                <a:cs typeface="Calibri"/>
              </a:rPr>
              <a:t>Ciudad de Panamá. Panamá. </a:t>
            </a:r>
            <a:r>
              <a:rPr sz="1100" spc="-235" dirty="0">
                <a:latin typeface="Calibri"/>
                <a:cs typeface="Calibri"/>
              </a:rPr>
              <a:t> </a:t>
            </a:r>
            <a:r>
              <a:rPr sz="1100" u="sng" spc="-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3"/>
              </a:rPr>
              <a:t>www.kaizengrp.com</a:t>
            </a:r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774935" y="782828"/>
            <a:ext cx="1179195" cy="5353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00" spc="-5" dirty="0">
                <a:latin typeface="Calibri"/>
                <a:cs typeface="Calibri"/>
              </a:rPr>
              <a:t>Ficha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Técnica: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K-001</a:t>
            </a:r>
            <a:endParaRPr sz="1100">
              <a:latin typeface="Calibri"/>
              <a:cs typeface="Calibri"/>
            </a:endParaRPr>
          </a:p>
          <a:p>
            <a:pPr marL="688975" marR="5080" indent="118745">
              <a:lnSpc>
                <a:spcPct val="101800"/>
              </a:lnSpc>
              <a:spcBef>
                <a:spcPts val="5"/>
              </a:spcBef>
            </a:pPr>
            <a:r>
              <a:rPr sz="1100" dirty="0">
                <a:latin typeface="Calibri"/>
                <a:cs typeface="Calibri"/>
              </a:rPr>
              <a:t>Re</a:t>
            </a:r>
            <a:r>
              <a:rPr sz="1100" spc="5" dirty="0">
                <a:latin typeface="Calibri"/>
                <a:cs typeface="Calibri"/>
              </a:rPr>
              <a:t>v</a:t>
            </a:r>
            <a:r>
              <a:rPr sz="1100" dirty="0">
                <a:latin typeface="Calibri"/>
                <a:cs typeface="Calibri"/>
              </a:rPr>
              <a:t>.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  </a:t>
            </a:r>
            <a:r>
              <a:rPr sz="1100" spc="-5" dirty="0">
                <a:latin typeface="Calibri"/>
                <a:cs typeface="Calibri"/>
              </a:rPr>
              <a:t>Jul-</a:t>
            </a:r>
            <a:r>
              <a:rPr sz="1100" dirty="0">
                <a:latin typeface="Calibri"/>
                <a:cs typeface="Calibri"/>
              </a:rPr>
              <a:t>20</a:t>
            </a:r>
            <a:r>
              <a:rPr sz="1100" spc="-10" dirty="0">
                <a:latin typeface="Calibri"/>
                <a:cs typeface="Calibri"/>
              </a:rPr>
              <a:t>1</a:t>
            </a:r>
            <a:r>
              <a:rPr sz="1100" dirty="0">
                <a:latin typeface="Calibri"/>
                <a:cs typeface="Calibri"/>
              </a:rPr>
              <a:t>8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5998260" y="9359202"/>
            <a:ext cx="5910580" cy="0"/>
          </a:xfrm>
          <a:custGeom>
            <a:avLst/>
            <a:gdLst/>
            <a:ahLst/>
            <a:cxnLst/>
            <a:rect l="l" t="t" r="r" b="b"/>
            <a:pathLst>
              <a:path w="5910580">
                <a:moveTo>
                  <a:pt x="0" y="0"/>
                </a:moveTo>
                <a:lnTo>
                  <a:pt x="1598938" y="0"/>
                </a:lnTo>
              </a:path>
              <a:path w="5910580">
                <a:moveTo>
                  <a:pt x="1600530" y="0"/>
                </a:moveTo>
                <a:lnTo>
                  <a:pt x="5910390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991962" y="355137"/>
            <a:ext cx="1001125" cy="431186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5956605" y="1741677"/>
            <a:ext cx="4117975" cy="7643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400" spc="-5" dirty="0">
                <a:latin typeface="Arial"/>
                <a:cs typeface="Arial"/>
              </a:rPr>
              <a:t>Representación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Simplificada</a:t>
            </a:r>
            <a:r>
              <a:rPr sz="1400" spc="1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de</a:t>
            </a:r>
            <a:r>
              <a:rPr sz="1400" spc="2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un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material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aislante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55"/>
              </a:spcBef>
            </a:pPr>
            <a:endParaRPr sz="2000">
              <a:latin typeface="Arial"/>
              <a:cs typeface="Arial"/>
            </a:endParaRPr>
          </a:p>
          <a:p>
            <a:pPr marL="697865">
              <a:tabLst>
                <a:tab pos="926465" algn="l"/>
              </a:tabLst>
            </a:pPr>
            <a:r>
              <a:rPr sz="1400" dirty="0">
                <a:latin typeface="Arial"/>
                <a:cs typeface="Arial"/>
              </a:rPr>
              <a:t>-	</a:t>
            </a:r>
            <a:r>
              <a:rPr sz="1400" i="1" spc="-5" dirty="0">
                <a:latin typeface="Arial"/>
                <a:cs typeface="Arial"/>
              </a:rPr>
              <a:t>Modelo</a:t>
            </a:r>
            <a:r>
              <a:rPr sz="1400" i="1" spc="-30" dirty="0">
                <a:latin typeface="Arial"/>
                <a:cs typeface="Arial"/>
              </a:rPr>
              <a:t> </a:t>
            </a:r>
            <a:r>
              <a:rPr sz="1400" i="1" dirty="0">
                <a:latin typeface="Arial"/>
                <a:cs typeface="Arial"/>
              </a:rPr>
              <a:t>paralelo:</a:t>
            </a:r>
            <a:endParaRPr sz="14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956604" y="5297805"/>
            <a:ext cx="4072254" cy="1288173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dirty="0">
                <a:latin typeface="Arial"/>
                <a:cs typeface="Arial"/>
              </a:rPr>
              <a:t>Factor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Disipación:</a:t>
            </a:r>
            <a:r>
              <a:rPr sz="1400" spc="2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Tan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δ =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[</a:t>
            </a:r>
            <a:r>
              <a:rPr sz="1400" spc="-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1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/ (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ω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●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Cp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●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Rp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)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]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35"/>
              </a:spcBef>
            </a:pPr>
            <a:endParaRPr sz="2000">
              <a:latin typeface="Arial"/>
              <a:cs typeface="Arial"/>
            </a:endParaRPr>
          </a:p>
          <a:p>
            <a:pPr marL="12700">
              <a:spcBef>
                <a:spcPts val="5"/>
              </a:spcBef>
            </a:pPr>
            <a:r>
              <a:rPr sz="1400" dirty="0">
                <a:latin typeface="Arial"/>
                <a:cs typeface="Arial"/>
              </a:rPr>
              <a:t>Pérdidas </a:t>
            </a:r>
            <a:r>
              <a:rPr sz="1400" spc="-5" dirty="0">
                <a:latin typeface="Arial"/>
                <a:cs typeface="Arial"/>
              </a:rPr>
              <a:t>Dieléctricas: </a:t>
            </a:r>
            <a:r>
              <a:rPr sz="1400" dirty="0">
                <a:latin typeface="Arial"/>
                <a:cs typeface="Arial"/>
              </a:rPr>
              <a:t>P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=</a:t>
            </a:r>
            <a:r>
              <a:rPr sz="1400" spc="-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V²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●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ω</a:t>
            </a:r>
            <a:r>
              <a:rPr sz="1400" spc="36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●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Cp</a:t>
            </a:r>
            <a:r>
              <a:rPr sz="1400" spc="38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●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Tan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δ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50"/>
              </a:spcBef>
            </a:pPr>
            <a:endParaRPr sz="2000">
              <a:latin typeface="Arial"/>
              <a:cs typeface="Arial"/>
            </a:endParaRPr>
          </a:p>
          <a:p>
            <a:pPr marL="697865">
              <a:tabLst>
                <a:tab pos="926465" algn="l"/>
              </a:tabLst>
            </a:pPr>
            <a:r>
              <a:rPr sz="1400" dirty="0">
                <a:latin typeface="Arial"/>
                <a:cs typeface="Arial"/>
              </a:rPr>
              <a:t>-	</a:t>
            </a:r>
            <a:r>
              <a:rPr sz="1400" i="1" spc="-5" dirty="0">
                <a:latin typeface="Arial"/>
                <a:cs typeface="Arial"/>
              </a:rPr>
              <a:t>Modelo</a:t>
            </a:r>
            <a:r>
              <a:rPr sz="1400" i="1" spc="-30" dirty="0">
                <a:latin typeface="Arial"/>
                <a:cs typeface="Arial"/>
              </a:rPr>
              <a:t> </a:t>
            </a:r>
            <a:r>
              <a:rPr sz="1400" i="1" dirty="0">
                <a:latin typeface="Arial"/>
                <a:cs typeface="Arial"/>
              </a:rPr>
              <a:t>serie</a:t>
            </a:r>
            <a:endParaRPr sz="1400">
              <a:latin typeface="Arial"/>
              <a:cs typeface="Arial"/>
            </a:endParaRP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273800" y="6978395"/>
            <a:ext cx="3246120" cy="1851660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153404" y="2791967"/>
            <a:ext cx="3337559" cy="2080260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6115100" y="9390381"/>
            <a:ext cx="5678170" cy="5073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1150"/>
              </a:lnSpc>
            </a:pPr>
            <a:r>
              <a:rPr sz="1100" dirty="0">
                <a:latin typeface="Calibri"/>
                <a:cs typeface="Calibri"/>
              </a:rPr>
              <a:t>PH </a:t>
            </a:r>
            <a:r>
              <a:rPr sz="1100" spc="-5" dirty="0">
                <a:latin typeface="Calibri"/>
                <a:cs typeface="Calibri"/>
              </a:rPr>
              <a:t>Financial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Park Tower,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Piso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35,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Boulevard </a:t>
            </a:r>
            <a:r>
              <a:rPr sz="1100" spc="-5" dirty="0">
                <a:latin typeface="Calibri"/>
                <a:cs typeface="Calibri"/>
              </a:rPr>
              <a:t>Costa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Este.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Corregimiento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Juan Díaz,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Costa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del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Este.</a:t>
            </a:r>
            <a:endParaRPr sz="1100">
              <a:latin typeface="Calibri"/>
              <a:cs typeface="Calibri"/>
            </a:endParaRPr>
          </a:p>
          <a:p>
            <a:pPr marL="2030730" marR="2022475" algn="ctr">
              <a:lnSpc>
                <a:spcPct val="101800"/>
              </a:lnSpc>
            </a:pPr>
            <a:r>
              <a:rPr sz="1100" spc="-5" dirty="0">
                <a:latin typeface="Calibri"/>
                <a:cs typeface="Calibri"/>
              </a:rPr>
              <a:t>Ciudad de Panamá. Panamá. </a:t>
            </a:r>
            <a:r>
              <a:rPr sz="1100" spc="-235" dirty="0">
                <a:latin typeface="Calibri"/>
                <a:cs typeface="Calibri"/>
              </a:rPr>
              <a:t> </a:t>
            </a:r>
            <a:r>
              <a:rPr sz="1100" u="sng" spc="-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5"/>
              </a:rPr>
              <a:t>www.kaizengrp.com</a:t>
            </a:r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774935" y="782828"/>
            <a:ext cx="1179195" cy="5353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00" spc="-5" dirty="0">
                <a:latin typeface="Calibri"/>
                <a:cs typeface="Calibri"/>
              </a:rPr>
              <a:t>Ficha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Técnica: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K-001</a:t>
            </a:r>
            <a:endParaRPr sz="1100">
              <a:latin typeface="Calibri"/>
              <a:cs typeface="Calibri"/>
            </a:endParaRPr>
          </a:p>
          <a:p>
            <a:pPr marL="688975" marR="5080" indent="118745">
              <a:lnSpc>
                <a:spcPct val="101800"/>
              </a:lnSpc>
              <a:spcBef>
                <a:spcPts val="5"/>
              </a:spcBef>
            </a:pPr>
            <a:r>
              <a:rPr sz="1100" dirty="0">
                <a:latin typeface="Calibri"/>
                <a:cs typeface="Calibri"/>
              </a:rPr>
              <a:t>Re</a:t>
            </a:r>
            <a:r>
              <a:rPr sz="1100" spc="5" dirty="0">
                <a:latin typeface="Calibri"/>
                <a:cs typeface="Calibri"/>
              </a:rPr>
              <a:t>v</a:t>
            </a:r>
            <a:r>
              <a:rPr sz="1100" dirty="0">
                <a:latin typeface="Calibri"/>
                <a:cs typeface="Calibri"/>
              </a:rPr>
              <a:t>.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  </a:t>
            </a:r>
            <a:r>
              <a:rPr sz="1100" spc="-5" dirty="0">
                <a:latin typeface="Calibri"/>
                <a:cs typeface="Calibri"/>
              </a:rPr>
              <a:t>Jul-</a:t>
            </a:r>
            <a:r>
              <a:rPr sz="1100" dirty="0">
                <a:latin typeface="Calibri"/>
                <a:cs typeface="Calibri"/>
              </a:rPr>
              <a:t>20</a:t>
            </a:r>
            <a:r>
              <a:rPr sz="1100" spc="-10" dirty="0">
                <a:latin typeface="Calibri"/>
                <a:cs typeface="Calibri"/>
              </a:rPr>
              <a:t>1</a:t>
            </a:r>
            <a:r>
              <a:rPr sz="1100" dirty="0">
                <a:latin typeface="Calibri"/>
                <a:cs typeface="Calibri"/>
              </a:rPr>
              <a:t>8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5998260" y="9359202"/>
            <a:ext cx="5910580" cy="0"/>
          </a:xfrm>
          <a:custGeom>
            <a:avLst/>
            <a:gdLst/>
            <a:ahLst/>
            <a:cxnLst/>
            <a:rect l="l" t="t" r="r" b="b"/>
            <a:pathLst>
              <a:path w="5910580">
                <a:moveTo>
                  <a:pt x="0" y="0"/>
                </a:moveTo>
                <a:lnTo>
                  <a:pt x="1598938" y="0"/>
                </a:lnTo>
              </a:path>
              <a:path w="5910580">
                <a:moveTo>
                  <a:pt x="1600530" y="0"/>
                </a:moveTo>
                <a:lnTo>
                  <a:pt x="5910390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991962" y="355137"/>
            <a:ext cx="1001125" cy="431186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5956605" y="1292097"/>
            <a:ext cx="5997575" cy="324114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latin typeface="Arial"/>
                <a:cs typeface="Arial"/>
              </a:rPr>
              <a:t>Factor</a:t>
            </a:r>
            <a:r>
              <a:rPr sz="1200" spc="-5" dirty="0">
                <a:latin typeface="Arial"/>
                <a:cs typeface="Arial"/>
              </a:rPr>
              <a:t> </a:t>
            </a:r>
            <a:r>
              <a:rPr sz="1200" spc="-10" dirty="0">
                <a:latin typeface="Arial"/>
                <a:cs typeface="Arial"/>
              </a:rPr>
              <a:t>de</a:t>
            </a:r>
            <a:r>
              <a:rPr sz="1200" dirty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Disipación:</a:t>
            </a:r>
            <a:r>
              <a:rPr sz="1200" spc="-15" dirty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Tan</a:t>
            </a:r>
            <a:r>
              <a:rPr sz="1200" spc="1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δ =</a:t>
            </a:r>
            <a:r>
              <a:rPr sz="1200" spc="32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ω</a:t>
            </a:r>
            <a:r>
              <a:rPr sz="1200" spc="-1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●</a:t>
            </a:r>
            <a:r>
              <a:rPr sz="1200" spc="-5" dirty="0">
                <a:latin typeface="Arial"/>
                <a:cs typeface="Arial"/>
              </a:rPr>
              <a:t> Cs </a:t>
            </a:r>
            <a:r>
              <a:rPr sz="1200" dirty="0">
                <a:latin typeface="Arial"/>
                <a:cs typeface="Arial"/>
              </a:rPr>
              <a:t>●</a:t>
            </a:r>
            <a:r>
              <a:rPr sz="1200" spc="-10" dirty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Rs</a:t>
            </a:r>
            <a:endParaRPr sz="1200">
              <a:latin typeface="Arial"/>
              <a:cs typeface="Arial"/>
            </a:endParaRPr>
          </a:p>
          <a:p>
            <a:pPr>
              <a:spcBef>
                <a:spcPts val="50"/>
              </a:spcBef>
            </a:pPr>
            <a:endParaRPr>
              <a:latin typeface="Arial"/>
              <a:cs typeface="Arial"/>
            </a:endParaRPr>
          </a:p>
          <a:p>
            <a:pPr marL="12700">
              <a:spcBef>
                <a:spcPts val="5"/>
              </a:spcBef>
            </a:pPr>
            <a:r>
              <a:rPr sz="1200" dirty="0">
                <a:latin typeface="Arial"/>
                <a:cs typeface="Arial"/>
              </a:rPr>
              <a:t>Pérdidas</a:t>
            </a:r>
            <a:r>
              <a:rPr sz="1200" spc="-20" dirty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Dieléctricas:</a:t>
            </a:r>
            <a:r>
              <a:rPr sz="1200" spc="-1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P =</a:t>
            </a:r>
            <a:r>
              <a:rPr sz="1200" spc="-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V² ●</a:t>
            </a:r>
            <a:r>
              <a:rPr sz="1200" spc="-1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ω</a:t>
            </a:r>
            <a:r>
              <a:rPr sz="1200" spc="33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●</a:t>
            </a:r>
            <a:r>
              <a:rPr sz="1200" spc="-10" dirty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Cs</a:t>
            </a:r>
            <a:r>
              <a:rPr sz="1200" spc="33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●</a:t>
            </a:r>
            <a:r>
              <a:rPr sz="1200" spc="-5" dirty="0">
                <a:latin typeface="Arial"/>
                <a:cs typeface="Arial"/>
              </a:rPr>
              <a:t> Tan</a:t>
            </a:r>
            <a:r>
              <a:rPr sz="1200" spc="2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δ /</a:t>
            </a:r>
            <a:r>
              <a:rPr sz="1200" spc="-10" dirty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(1</a:t>
            </a:r>
            <a:r>
              <a:rPr sz="1200" dirty="0">
                <a:latin typeface="Arial"/>
                <a:cs typeface="Arial"/>
              </a:rPr>
              <a:t> +</a:t>
            </a:r>
            <a:r>
              <a:rPr sz="1200" spc="-1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Tan²</a:t>
            </a:r>
            <a:r>
              <a:rPr sz="1200" spc="-15" dirty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δ)]</a:t>
            </a:r>
            <a:endParaRPr sz="1200">
              <a:latin typeface="Arial"/>
              <a:cs typeface="Arial"/>
            </a:endParaRPr>
          </a:p>
          <a:p>
            <a:pPr>
              <a:spcBef>
                <a:spcPts val="20"/>
              </a:spcBef>
            </a:pPr>
            <a:endParaRPr>
              <a:latin typeface="Arial"/>
              <a:cs typeface="Arial"/>
            </a:endParaRPr>
          </a:p>
          <a:p>
            <a:pPr marL="241300"/>
            <a:r>
              <a:rPr sz="1400" b="1" spc="-5" dirty="0">
                <a:latin typeface="Arial"/>
                <a:cs typeface="Arial"/>
              </a:rPr>
              <a:t>3.3.4.</a:t>
            </a:r>
            <a:r>
              <a:rPr sz="1400" b="1" spc="7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Rigidez</a:t>
            </a:r>
            <a:r>
              <a:rPr sz="1400" b="1" spc="-1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dieléctrica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5"/>
              </a:spcBef>
            </a:pPr>
            <a:endParaRPr sz="1400">
              <a:latin typeface="Arial"/>
              <a:cs typeface="Arial"/>
            </a:endParaRPr>
          </a:p>
          <a:p>
            <a:pPr marL="12700" marR="5080" algn="just">
              <a:lnSpc>
                <a:spcPct val="143700"/>
              </a:lnSpc>
              <a:spcBef>
                <a:spcPts val="5"/>
              </a:spcBef>
            </a:pPr>
            <a:r>
              <a:rPr sz="1400" dirty="0">
                <a:latin typeface="Arial"/>
                <a:cs typeface="Arial"/>
              </a:rPr>
              <a:t>Valor de </a:t>
            </a:r>
            <a:r>
              <a:rPr sz="1400" spc="-5" dirty="0">
                <a:latin typeface="Arial"/>
                <a:cs typeface="Arial"/>
              </a:rPr>
              <a:t>intensidad </a:t>
            </a:r>
            <a:r>
              <a:rPr sz="1400" dirty="0">
                <a:latin typeface="Arial"/>
                <a:cs typeface="Arial"/>
              </a:rPr>
              <a:t>del campo </a:t>
            </a:r>
            <a:r>
              <a:rPr sz="1400" spc="-5" dirty="0">
                <a:latin typeface="Arial"/>
                <a:cs typeface="Arial"/>
              </a:rPr>
              <a:t>eléctrico </a:t>
            </a:r>
            <a:r>
              <a:rPr sz="1400" dirty="0">
                <a:latin typeface="Arial"/>
                <a:cs typeface="Arial"/>
              </a:rPr>
              <a:t>que </a:t>
            </a:r>
            <a:r>
              <a:rPr sz="1400" spc="-5" dirty="0">
                <a:latin typeface="Arial"/>
                <a:cs typeface="Arial"/>
              </a:rPr>
              <a:t>conduce </a:t>
            </a:r>
            <a:r>
              <a:rPr sz="1400" dirty="0">
                <a:latin typeface="Arial"/>
                <a:cs typeface="Arial"/>
              </a:rPr>
              <a:t>a una </a:t>
            </a:r>
            <a:r>
              <a:rPr sz="1400" spc="-5" dirty="0">
                <a:latin typeface="Arial"/>
                <a:cs typeface="Arial"/>
              </a:rPr>
              <a:t>descarga. </a:t>
            </a:r>
            <a:r>
              <a:rPr sz="1400" dirty="0">
                <a:latin typeface="Arial"/>
                <a:cs typeface="Arial"/>
              </a:rPr>
              <a:t>Se 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determina </a:t>
            </a:r>
            <a:r>
              <a:rPr sz="1400" spc="-5" dirty="0">
                <a:latin typeface="Arial"/>
                <a:cs typeface="Arial"/>
              </a:rPr>
              <a:t>como </a:t>
            </a:r>
            <a:r>
              <a:rPr sz="1400" dirty="0">
                <a:latin typeface="Arial"/>
                <a:cs typeface="Arial"/>
              </a:rPr>
              <a:t>la relación de la </a:t>
            </a:r>
            <a:r>
              <a:rPr sz="1400" spc="-5" dirty="0">
                <a:latin typeface="Arial"/>
                <a:cs typeface="Arial"/>
              </a:rPr>
              <a:t>tensión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ruptura entre </a:t>
            </a:r>
            <a:r>
              <a:rPr sz="1400" dirty="0">
                <a:latin typeface="Arial"/>
                <a:cs typeface="Arial"/>
              </a:rPr>
              <a:t>el </a:t>
            </a:r>
            <a:r>
              <a:rPr sz="1400" spc="-5" dirty="0">
                <a:latin typeface="Arial"/>
                <a:cs typeface="Arial"/>
              </a:rPr>
              <a:t>espesor </a:t>
            </a:r>
            <a:r>
              <a:rPr sz="1400" dirty="0">
                <a:latin typeface="Arial"/>
                <a:cs typeface="Arial"/>
              </a:rPr>
              <a:t>de la 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capa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material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aislante.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La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rigidez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se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expresa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como</a:t>
            </a:r>
            <a:r>
              <a:rPr sz="1400" spc="-10" dirty="0">
                <a:latin typeface="Arial"/>
                <a:cs typeface="Arial"/>
              </a:rPr>
              <a:t> V/m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o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kV/mm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para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un </a:t>
            </a:r>
            <a:r>
              <a:rPr sz="1400" spc="-38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tipo de </a:t>
            </a:r>
            <a:r>
              <a:rPr sz="1400" spc="-5" dirty="0">
                <a:latin typeface="Arial"/>
                <a:cs typeface="Arial"/>
              </a:rPr>
              <a:t>campo eléctrico </a:t>
            </a:r>
            <a:r>
              <a:rPr sz="1400" dirty="0">
                <a:latin typeface="Arial"/>
                <a:cs typeface="Arial"/>
              </a:rPr>
              <a:t>determinado (placa – </a:t>
            </a:r>
            <a:r>
              <a:rPr sz="1400" spc="-5" dirty="0">
                <a:latin typeface="Arial"/>
                <a:cs typeface="Arial"/>
              </a:rPr>
              <a:t>placa, punta–placa, punta– </a:t>
            </a:r>
            <a:r>
              <a:rPr sz="1400" dirty="0">
                <a:latin typeface="Arial"/>
                <a:cs typeface="Arial"/>
              </a:rPr>
              <a:t> punta),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para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una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forma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onda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determinada</a:t>
            </a:r>
            <a:r>
              <a:rPr sz="1400" dirty="0">
                <a:latin typeface="Arial"/>
                <a:cs typeface="Arial"/>
              </a:rPr>
              <a:t> y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para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determinadas 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condiciones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ambientales.</a:t>
            </a:r>
            <a:endParaRPr sz="1400">
              <a:latin typeface="Arial"/>
              <a:cs typeface="Arial"/>
            </a:endParaRPr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855967" y="4672585"/>
            <a:ext cx="4195572" cy="3718559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6115100" y="9390381"/>
            <a:ext cx="5678170" cy="5073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1150"/>
              </a:lnSpc>
            </a:pPr>
            <a:r>
              <a:rPr sz="1100" dirty="0">
                <a:latin typeface="Calibri"/>
                <a:cs typeface="Calibri"/>
              </a:rPr>
              <a:t>PH </a:t>
            </a:r>
            <a:r>
              <a:rPr sz="1100" spc="-5" dirty="0">
                <a:latin typeface="Calibri"/>
                <a:cs typeface="Calibri"/>
              </a:rPr>
              <a:t>Financial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Park Tower,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Piso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35,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Boulevard </a:t>
            </a:r>
            <a:r>
              <a:rPr sz="1100" spc="-5" dirty="0">
                <a:latin typeface="Calibri"/>
                <a:cs typeface="Calibri"/>
              </a:rPr>
              <a:t>Costa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Este.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Corregimiento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Juan Díaz,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Costa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del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Este.</a:t>
            </a:r>
            <a:endParaRPr sz="1100">
              <a:latin typeface="Calibri"/>
              <a:cs typeface="Calibri"/>
            </a:endParaRPr>
          </a:p>
          <a:p>
            <a:pPr marL="2030730" marR="2022475" algn="ctr">
              <a:lnSpc>
                <a:spcPct val="101800"/>
              </a:lnSpc>
            </a:pPr>
            <a:r>
              <a:rPr sz="1100" spc="-5" dirty="0">
                <a:latin typeface="Calibri"/>
                <a:cs typeface="Calibri"/>
              </a:rPr>
              <a:t>Ciudad de Panamá. Panamá. </a:t>
            </a:r>
            <a:r>
              <a:rPr sz="1100" spc="-235" dirty="0">
                <a:latin typeface="Calibri"/>
                <a:cs typeface="Calibri"/>
              </a:rPr>
              <a:t> </a:t>
            </a:r>
            <a:r>
              <a:rPr sz="1100" u="sng" spc="-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4"/>
              </a:rPr>
              <a:t>www.kaizengrp.com</a:t>
            </a:r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774935" y="782828"/>
            <a:ext cx="1179195" cy="5353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00" spc="-5" dirty="0">
                <a:latin typeface="Calibri"/>
                <a:cs typeface="Calibri"/>
              </a:rPr>
              <a:t>Ficha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Técnica: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K-001</a:t>
            </a:r>
            <a:endParaRPr sz="1100">
              <a:latin typeface="Calibri"/>
              <a:cs typeface="Calibri"/>
            </a:endParaRPr>
          </a:p>
          <a:p>
            <a:pPr marL="688975" marR="5080" indent="118745">
              <a:lnSpc>
                <a:spcPct val="101800"/>
              </a:lnSpc>
              <a:spcBef>
                <a:spcPts val="5"/>
              </a:spcBef>
            </a:pPr>
            <a:r>
              <a:rPr sz="1100" dirty="0">
                <a:latin typeface="Calibri"/>
                <a:cs typeface="Calibri"/>
              </a:rPr>
              <a:t>Re</a:t>
            </a:r>
            <a:r>
              <a:rPr sz="1100" spc="5" dirty="0">
                <a:latin typeface="Calibri"/>
                <a:cs typeface="Calibri"/>
              </a:rPr>
              <a:t>v</a:t>
            </a:r>
            <a:r>
              <a:rPr sz="1100" dirty="0">
                <a:latin typeface="Calibri"/>
                <a:cs typeface="Calibri"/>
              </a:rPr>
              <a:t>.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  </a:t>
            </a:r>
            <a:r>
              <a:rPr sz="1100" spc="-5" dirty="0">
                <a:latin typeface="Calibri"/>
                <a:cs typeface="Calibri"/>
              </a:rPr>
              <a:t>Jul-</a:t>
            </a:r>
            <a:r>
              <a:rPr sz="1100" dirty="0">
                <a:latin typeface="Calibri"/>
                <a:cs typeface="Calibri"/>
              </a:rPr>
              <a:t>20</a:t>
            </a:r>
            <a:r>
              <a:rPr sz="1100" spc="-10" dirty="0">
                <a:latin typeface="Calibri"/>
                <a:cs typeface="Calibri"/>
              </a:rPr>
              <a:t>1</a:t>
            </a:r>
            <a:r>
              <a:rPr sz="1100" dirty="0">
                <a:latin typeface="Calibri"/>
                <a:cs typeface="Calibri"/>
              </a:rPr>
              <a:t>8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5998260" y="9359202"/>
            <a:ext cx="5910580" cy="0"/>
          </a:xfrm>
          <a:custGeom>
            <a:avLst/>
            <a:gdLst/>
            <a:ahLst/>
            <a:cxnLst/>
            <a:rect l="l" t="t" r="r" b="b"/>
            <a:pathLst>
              <a:path w="5910580">
                <a:moveTo>
                  <a:pt x="0" y="0"/>
                </a:moveTo>
                <a:lnTo>
                  <a:pt x="1598938" y="0"/>
                </a:lnTo>
              </a:path>
              <a:path w="5910580">
                <a:moveTo>
                  <a:pt x="1600530" y="0"/>
                </a:moveTo>
                <a:lnTo>
                  <a:pt x="5910390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991962" y="355137"/>
            <a:ext cx="1001125" cy="431186"/>
          </a:xfrm>
          <a:prstGeom prst="rect">
            <a:avLst/>
          </a:prstGeom>
        </p:spPr>
      </p:pic>
      <p:graphicFrame>
        <p:nvGraphicFramePr>
          <p:cNvPr id="5" name="object 5"/>
          <p:cNvGraphicFramePr>
            <a:graphicFrameLocks noGrp="1"/>
          </p:cNvGraphicFramePr>
          <p:nvPr/>
        </p:nvGraphicFramePr>
        <p:xfrm>
          <a:off x="5969304" y="1769617"/>
          <a:ext cx="5615940" cy="49860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868805"/>
                <a:gridCol w="1868805"/>
                <a:gridCol w="1868805"/>
              </a:tblGrid>
              <a:tr h="531495">
                <a:tc gridSpan="3">
                  <a:txBody>
                    <a:bodyPr/>
                    <a:lstStyle/>
                    <a:p>
                      <a:pPr marL="2301240" marR="1273810" indent="-1024890">
                        <a:lnSpc>
                          <a:spcPts val="2060"/>
                        </a:lnSpc>
                      </a:pPr>
                      <a:r>
                        <a:rPr sz="1800" spc="-5" dirty="0">
                          <a:latin typeface="Arial"/>
                          <a:cs typeface="Arial"/>
                        </a:rPr>
                        <a:t>Constante</a:t>
                      </a:r>
                      <a:r>
                        <a:rPr sz="1800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dirty="0">
                          <a:latin typeface="Arial"/>
                          <a:cs typeface="Arial"/>
                        </a:rPr>
                        <a:t>dieléctrica</a:t>
                      </a:r>
                      <a:r>
                        <a:rPr sz="18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dirty="0">
                          <a:latin typeface="Arial"/>
                          <a:cs typeface="Arial"/>
                        </a:rPr>
                        <a:t>y</a:t>
                      </a:r>
                      <a:r>
                        <a:rPr sz="1800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dirty="0">
                          <a:latin typeface="Arial"/>
                          <a:cs typeface="Arial"/>
                        </a:rPr>
                        <a:t>rigidez </a:t>
                      </a:r>
                      <a:r>
                        <a:rPr sz="1800" spc="-484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5" dirty="0">
                          <a:latin typeface="Arial"/>
                          <a:cs typeface="Arial"/>
                        </a:rPr>
                        <a:t>Dieléctrica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BEBEBE"/>
                      </a:solidFill>
                      <a:prstDash val="solid"/>
                    </a:lnL>
                    <a:lnR w="6350">
                      <a:solidFill>
                        <a:srgbClr val="BEBEBE"/>
                      </a:solidFill>
                      <a:prstDash val="solid"/>
                    </a:lnR>
                    <a:lnT w="6350">
                      <a:solidFill>
                        <a:srgbClr val="BEBEBE"/>
                      </a:solidFill>
                      <a:prstDash val="solid"/>
                    </a:lnT>
                    <a:lnB w="6350">
                      <a:solidFill>
                        <a:srgbClr val="BEBEBE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53149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200" spc="-5" dirty="0">
                          <a:latin typeface="Arial"/>
                          <a:cs typeface="Arial"/>
                        </a:rPr>
                        <a:t>Material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5080" marB="0">
                    <a:lnL w="6350">
                      <a:solidFill>
                        <a:srgbClr val="BEBEBE"/>
                      </a:solidFill>
                      <a:prstDash val="solid"/>
                    </a:lnL>
                    <a:lnR w="6350">
                      <a:solidFill>
                        <a:srgbClr val="BEBEBE"/>
                      </a:solidFill>
                      <a:prstDash val="solid"/>
                    </a:lnR>
                    <a:lnT w="6350">
                      <a:solidFill>
                        <a:srgbClr val="BEBEBE"/>
                      </a:solidFill>
                      <a:prstDash val="solid"/>
                    </a:lnT>
                    <a:lnB w="6350">
                      <a:solidFill>
                        <a:srgbClr val="BEBEBE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200" spc="-5" dirty="0">
                          <a:latin typeface="Arial"/>
                          <a:cs typeface="Arial"/>
                        </a:rPr>
                        <a:t>Ԑr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5080" marB="0">
                    <a:lnL w="6350">
                      <a:solidFill>
                        <a:srgbClr val="BEBEBE"/>
                      </a:solidFill>
                      <a:prstDash val="solid"/>
                    </a:lnL>
                    <a:lnR w="6350">
                      <a:solidFill>
                        <a:srgbClr val="BEBEBE"/>
                      </a:solidFill>
                      <a:prstDash val="solid"/>
                    </a:lnR>
                    <a:lnT w="6350">
                      <a:solidFill>
                        <a:srgbClr val="BEBEBE"/>
                      </a:solidFill>
                      <a:prstDash val="solid"/>
                    </a:lnT>
                    <a:lnB w="6350">
                      <a:solidFill>
                        <a:srgbClr val="BEBEBE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1150">
                        <a:latin typeface="Times New Roman"/>
                        <a:cs typeface="Times New Roman"/>
                      </a:endParaRPr>
                    </a:p>
                    <a:p>
                      <a:pPr marL="591185" marR="168910" indent="-416559">
                        <a:lnSpc>
                          <a:spcPts val="1380"/>
                        </a:lnSpc>
                      </a:pPr>
                      <a:r>
                        <a:rPr sz="1200" dirty="0">
                          <a:latin typeface="Arial"/>
                          <a:cs typeface="Arial"/>
                        </a:rPr>
                        <a:t>Resistencia</a:t>
                      </a:r>
                      <a:r>
                        <a:rPr sz="1200" spc="-5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200" spc="-5" dirty="0">
                          <a:latin typeface="Arial"/>
                          <a:cs typeface="Arial"/>
                        </a:rPr>
                        <a:t>dieléctrica </a:t>
                      </a:r>
                      <a:r>
                        <a:rPr sz="1200" spc="-3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200" dirty="0">
                          <a:latin typeface="Arial"/>
                          <a:cs typeface="Arial"/>
                        </a:rPr>
                        <a:t>(KV</a:t>
                      </a:r>
                      <a:r>
                        <a:rPr sz="12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200" dirty="0">
                          <a:latin typeface="Arial"/>
                          <a:cs typeface="Arial"/>
                        </a:rPr>
                        <a:t>/</a:t>
                      </a:r>
                      <a:r>
                        <a:rPr sz="12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200" dirty="0">
                          <a:latin typeface="Arial"/>
                          <a:cs typeface="Arial"/>
                        </a:rPr>
                        <a:t>mm)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635" marB="0">
                    <a:lnL w="6350">
                      <a:solidFill>
                        <a:srgbClr val="BEBEBE"/>
                      </a:solidFill>
                      <a:prstDash val="solid"/>
                    </a:lnL>
                    <a:lnR w="6350">
                      <a:solidFill>
                        <a:srgbClr val="BEBEBE"/>
                      </a:solidFill>
                      <a:prstDash val="solid"/>
                    </a:lnR>
                    <a:lnT w="6350">
                      <a:solidFill>
                        <a:srgbClr val="BEBEBE"/>
                      </a:solidFill>
                      <a:prstDash val="solid"/>
                    </a:lnT>
                    <a:lnB w="6350">
                      <a:solidFill>
                        <a:srgbClr val="BEBEBE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</a:tr>
              <a:tr h="356870">
                <a:tc>
                  <a:txBody>
                    <a:bodyPr/>
                    <a:lstStyle/>
                    <a:p>
                      <a:pPr algn="ctr">
                        <a:lnSpc>
                          <a:spcPts val="1370"/>
                        </a:lnSpc>
                      </a:pPr>
                      <a:r>
                        <a:rPr sz="1200" spc="-5" dirty="0">
                          <a:latin typeface="Arial"/>
                          <a:cs typeface="Arial"/>
                        </a:rPr>
                        <a:t>Aceite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BEBEBE"/>
                      </a:solidFill>
                      <a:prstDash val="solid"/>
                    </a:lnL>
                    <a:lnR w="6350">
                      <a:solidFill>
                        <a:srgbClr val="BEBEBE"/>
                      </a:solidFill>
                      <a:prstDash val="solid"/>
                    </a:lnR>
                    <a:lnT w="6350">
                      <a:solidFill>
                        <a:srgbClr val="BEBEBE"/>
                      </a:solidFill>
                      <a:prstDash val="solid"/>
                    </a:lnT>
                    <a:lnB w="6350">
                      <a:solidFill>
                        <a:srgbClr val="BEBEB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70"/>
                        </a:lnSpc>
                      </a:pPr>
                      <a:r>
                        <a:rPr sz="1200" dirty="0">
                          <a:latin typeface="Arial"/>
                          <a:cs typeface="Arial"/>
                        </a:rPr>
                        <a:t>2,24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BEBEBE"/>
                      </a:solidFill>
                      <a:prstDash val="solid"/>
                    </a:lnL>
                    <a:lnR w="6350">
                      <a:solidFill>
                        <a:srgbClr val="BEBEBE"/>
                      </a:solidFill>
                      <a:prstDash val="solid"/>
                    </a:lnR>
                    <a:lnT w="6350">
                      <a:solidFill>
                        <a:srgbClr val="BEBEBE"/>
                      </a:solidFill>
                      <a:prstDash val="solid"/>
                    </a:lnT>
                    <a:lnB w="6350">
                      <a:solidFill>
                        <a:srgbClr val="BEBEB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48360">
                        <a:lnSpc>
                          <a:spcPts val="1370"/>
                        </a:lnSpc>
                      </a:pPr>
                      <a:r>
                        <a:rPr sz="1200" spc="-5" dirty="0">
                          <a:latin typeface="Arial"/>
                          <a:cs typeface="Arial"/>
                        </a:rPr>
                        <a:t>12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BEBEBE"/>
                      </a:solidFill>
                      <a:prstDash val="solid"/>
                    </a:lnL>
                    <a:lnR w="6350">
                      <a:solidFill>
                        <a:srgbClr val="BEBEBE"/>
                      </a:solidFill>
                      <a:prstDash val="solid"/>
                    </a:lnR>
                    <a:lnT w="6350">
                      <a:solidFill>
                        <a:srgbClr val="BEBEBE"/>
                      </a:solidFill>
                      <a:prstDash val="solid"/>
                    </a:lnT>
                    <a:lnB w="6350">
                      <a:solidFill>
                        <a:srgbClr val="BEBEBE"/>
                      </a:solidFill>
                      <a:prstDash val="solid"/>
                    </a:lnB>
                  </a:tcPr>
                </a:tc>
              </a:tr>
              <a:tr h="356235">
                <a:tc>
                  <a:txBody>
                    <a:bodyPr/>
                    <a:lstStyle/>
                    <a:p>
                      <a:pPr algn="ctr">
                        <a:lnSpc>
                          <a:spcPts val="1370"/>
                        </a:lnSpc>
                      </a:pPr>
                      <a:r>
                        <a:rPr sz="1200" spc="-5" dirty="0">
                          <a:latin typeface="Arial"/>
                          <a:cs typeface="Arial"/>
                        </a:rPr>
                        <a:t>Agua</a:t>
                      </a:r>
                      <a:r>
                        <a:rPr sz="12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2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12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200" spc="-5" dirty="0">
                          <a:latin typeface="Arial"/>
                          <a:cs typeface="Arial"/>
                        </a:rPr>
                        <a:t>20</a:t>
                      </a:r>
                      <a:r>
                        <a:rPr sz="12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200" dirty="0">
                          <a:latin typeface="Arial"/>
                          <a:cs typeface="Arial"/>
                        </a:rPr>
                        <a:t>°C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BEBEBE"/>
                      </a:solidFill>
                      <a:prstDash val="solid"/>
                    </a:lnL>
                    <a:lnR w="6350">
                      <a:solidFill>
                        <a:srgbClr val="BEBEBE"/>
                      </a:solidFill>
                      <a:prstDash val="solid"/>
                    </a:lnR>
                    <a:lnT w="6350">
                      <a:solidFill>
                        <a:srgbClr val="BEBEBE"/>
                      </a:solidFill>
                      <a:prstDash val="solid"/>
                    </a:lnT>
                    <a:lnB w="6350">
                      <a:solidFill>
                        <a:srgbClr val="BEBEBE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70"/>
                        </a:lnSpc>
                      </a:pPr>
                      <a:r>
                        <a:rPr sz="1200" spc="-5" dirty="0">
                          <a:latin typeface="Arial"/>
                          <a:cs typeface="Arial"/>
                        </a:rPr>
                        <a:t>80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BEBEBE"/>
                      </a:solidFill>
                      <a:prstDash val="solid"/>
                    </a:lnL>
                    <a:lnR w="6350">
                      <a:solidFill>
                        <a:srgbClr val="BEBEBE"/>
                      </a:solidFill>
                      <a:prstDash val="solid"/>
                    </a:lnR>
                    <a:lnT w="6350">
                      <a:solidFill>
                        <a:srgbClr val="BEBEBE"/>
                      </a:solidFill>
                      <a:prstDash val="solid"/>
                    </a:lnT>
                    <a:lnB w="6350">
                      <a:solidFill>
                        <a:srgbClr val="BEBEBE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BEBEBE"/>
                      </a:solidFill>
                      <a:prstDash val="solid"/>
                    </a:lnL>
                    <a:lnR w="6350">
                      <a:solidFill>
                        <a:srgbClr val="BEBEBE"/>
                      </a:solidFill>
                      <a:prstDash val="solid"/>
                    </a:lnR>
                    <a:lnT w="6350">
                      <a:solidFill>
                        <a:srgbClr val="BEBEBE"/>
                      </a:solidFill>
                      <a:prstDash val="solid"/>
                    </a:lnT>
                    <a:lnB w="6350">
                      <a:solidFill>
                        <a:srgbClr val="BEBEBE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</a:tr>
              <a:tr h="356235">
                <a:tc>
                  <a:txBody>
                    <a:bodyPr/>
                    <a:lstStyle/>
                    <a:p>
                      <a:pPr algn="ctr">
                        <a:lnSpc>
                          <a:spcPts val="1370"/>
                        </a:lnSpc>
                      </a:pPr>
                      <a:r>
                        <a:rPr sz="1200" spc="-5" dirty="0">
                          <a:latin typeface="Arial"/>
                          <a:cs typeface="Arial"/>
                        </a:rPr>
                        <a:t>Aire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BEBEBE"/>
                      </a:solidFill>
                      <a:prstDash val="solid"/>
                    </a:lnL>
                    <a:lnR w="6350">
                      <a:solidFill>
                        <a:srgbClr val="BEBEBE"/>
                      </a:solidFill>
                      <a:prstDash val="solid"/>
                    </a:lnR>
                    <a:lnT w="6350">
                      <a:solidFill>
                        <a:srgbClr val="BEBEBE"/>
                      </a:solidFill>
                      <a:prstDash val="solid"/>
                    </a:lnT>
                    <a:lnB w="6350">
                      <a:solidFill>
                        <a:srgbClr val="BEBEB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70"/>
                        </a:lnSpc>
                      </a:pPr>
                      <a:r>
                        <a:rPr sz="1200" spc="-5" dirty="0">
                          <a:latin typeface="Arial"/>
                          <a:cs typeface="Arial"/>
                        </a:rPr>
                        <a:t>1,006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BEBEBE"/>
                      </a:solidFill>
                      <a:prstDash val="solid"/>
                    </a:lnL>
                    <a:lnR w="6350">
                      <a:solidFill>
                        <a:srgbClr val="BEBEBE"/>
                      </a:solidFill>
                      <a:prstDash val="solid"/>
                    </a:lnR>
                    <a:lnT w="6350">
                      <a:solidFill>
                        <a:srgbClr val="BEBEBE"/>
                      </a:solidFill>
                      <a:prstDash val="solid"/>
                    </a:lnT>
                    <a:lnB w="6350">
                      <a:solidFill>
                        <a:srgbClr val="BEBEB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70"/>
                        </a:lnSpc>
                      </a:pPr>
                      <a:r>
                        <a:rPr sz="1200" dirty="0">
                          <a:latin typeface="Arial"/>
                          <a:cs typeface="Arial"/>
                        </a:rPr>
                        <a:t>3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BEBEBE"/>
                      </a:solidFill>
                      <a:prstDash val="solid"/>
                    </a:lnL>
                    <a:lnR w="6350">
                      <a:solidFill>
                        <a:srgbClr val="BEBEBE"/>
                      </a:solidFill>
                      <a:prstDash val="solid"/>
                    </a:lnR>
                    <a:lnT w="6350">
                      <a:solidFill>
                        <a:srgbClr val="BEBEBE"/>
                      </a:solidFill>
                      <a:prstDash val="solid"/>
                    </a:lnT>
                    <a:lnB w="6350">
                      <a:solidFill>
                        <a:srgbClr val="BEBEBE"/>
                      </a:solidFill>
                      <a:prstDash val="solid"/>
                    </a:lnB>
                  </a:tcPr>
                </a:tc>
              </a:tr>
              <a:tr h="357505">
                <a:tc>
                  <a:txBody>
                    <a:bodyPr/>
                    <a:lstStyle/>
                    <a:p>
                      <a:pPr algn="ctr">
                        <a:lnSpc>
                          <a:spcPts val="1380"/>
                        </a:lnSpc>
                      </a:pPr>
                      <a:r>
                        <a:rPr sz="1200" spc="-5" dirty="0">
                          <a:latin typeface="Arial"/>
                          <a:cs typeface="Arial"/>
                        </a:rPr>
                        <a:t>Baquelita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BEBEBE"/>
                      </a:solidFill>
                      <a:prstDash val="solid"/>
                    </a:lnL>
                    <a:lnR w="6350">
                      <a:solidFill>
                        <a:srgbClr val="BEBEBE"/>
                      </a:solidFill>
                      <a:prstDash val="solid"/>
                    </a:lnR>
                    <a:lnT w="6350">
                      <a:solidFill>
                        <a:srgbClr val="BEBEBE"/>
                      </a:solidFill>
                      <a:prstDash val="solid"/>
                    </a:lnT>
                    <a:lnB w="6350">
                      <a:solidFill>
                        <a:srgbClr val="BEBEBE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80"/>
                        </a:lnSpc>
                      </a:pPr>
                      <a:r>
                        <a:rPr sz="1200" spc="-5" dirty="0">
                          <a:latin typeface="Arial"/>
                          <a:cs typeface="Arial"/>
                        </a:rPr>
                        <a:t>4,9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BEBEBE"/>
                      </a:solidFill>
                      <a:prstDash val="solid"/>
                    </a:lnL>
                    <a:lnR w="6350">
                      <a:solidFill>
                        <a:srgbClr val="BEBEBE"/>
                      </a:solidFill>
                      <a:prstDash val="solid"/>
                    </a:lnR>
                    <a:lnT w="6350">
                      <a:solidFill>
                        <a:srgbClr val="BEBEBE"/>
                      </a:solidFill>
                      <a:prstDash val="solid"/>
                    </a:lnT>
                    <a:lnB w="6350">
                      <a:solidFill>
                        <a:srgbClr val="BEBEBE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848360">
                        <a:lnSpc>
                          <a:spcPts val="1380"/>
                        </a:lnSpc>
                      </a:pPr>
                      <a:r>
                        <a:rPr sz="1200" spc="-5" dirty="0">
                          <a:latin typeface="Arial"/>
                          <a:cs typeface="Arial"/>
                        </a:rPr>
                        <a:t>24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BEBEBE"/>
                      </a:solidFill>
                      <a:prstDash val="solid"/>
                    </a:lnL>
                    <a:lnR w="6350">
                      <a:solidFill>
                        <a:srgbClr val="BEBEBE"/>
                      </a:solidFill>
                      <a:prstDash val="solid"/>
                    </a:lnR>
                    <a:lnT w="6350">
                      <a:solidFill>
                        <a:srgbClr val="BEBEBE"/>
                      </a:solidFill>
                      <a:prstDash val="solid"/>
                    </a:lnT>
                    <a:lnB w="6350">
                      <a:solidFill>
                        <a:srgbClr val="BEBEBE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</a:tr>
              <a:tr h="356235">
                <a:tc>
                  <a:txBody>
                    <a:bodyPr/>
                    <a:lstStyle/>
                    <a:p>
                      <a:pPr algn="ctr">
                        <a:lnSpc>
                          <a:spcPts val="1370"/>
                        </a:lnSpc>
                      </a:pPr>
                      <a:r>
                        <a:rPr sz="1200" spc="-5" dirty="0">
                          <a:latin typeface="Arial"/>
                          <a:cs typeface="Arial"/>
                        </a:rPr>
                        <a:t>Mica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BEBEBE"/>
                      </a:solidFill>
                      <a:prstDash val="solid"/>
                    </a:lnL>
                    <a:lnR w="6350">
                      <a:solidFill>
                        <a:srgbClr val="BEBEBE"/>
                      </a:solidFill>
                      <a:prstDash val="solid"/>
                    </a:lnR>
                    <a:lnT w="6350">
                      <a:solidFill>
                        <a:srgbClr val="BEBEBE"/>
                      </a:solidFill>
                      <a:prstDash val="solid"/>
                    </a:lnT>
                    <a:lnB w="6350">
                      <a:solidFill>
                        <a:srgbClr val="BEBEB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70"/>
                        </a:lnSpc>
                      </a:pPr>
                      <a:r>
                        <a:rPr sz="1200" spc="-5" dirty="0">
                          <a:latin typeface="Arial"/>
                          <a:cs typeface="Arial"/>
                        </a:rPr>
                        <a:t>5,4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BEBEBE"/>
                      </a:solidFill>
                      <a:prstDash val="solid"/>
                    </a:lnL>
                    <a:lnR w="6350">
                      <a:solidFill>
                        <a:srgbClr val="BEBEBE"/>
                      </a:solidFill>
                      <a:prstDash val="solid"/>
                    </a:lnR>
                    <a:lnT w="6350">
                      <a:solidFill>
                        <a:srgbClr val="BEBEBE"/>
                      </a:solidFill>
                      <a:prstDash val="solid"/>
                    </a:lnT>
                    <a:lnB w="6350">
                      <a:solidFill>
                        <a:srgbClr val="BEBEB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78840">
                        <a:lnSpc>
                          <a:spcPts val="1370"/>
                        </a:lnSpc>
                      </a:pPr>
                      <a:r>
                        <a:rPr sz="1200" spc="-5" dirty="0">
                          <a:latin typeface="Arial"/>
                          <a:cs typeface="Arial"/>
                        </a:rPr>
                        <a:t>10</a:t>
                      </a:r>
                      <a:r>
                        <a:rPr sz="12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200" dirty="0">
                          <a:latin typeface="Arial"/>
                          <a:cs typeface="Arial"/>
                        </a:rPr>
                        <a:t>-</a:t>
                      </a:r>
                      <a:r>
                        <a:rPr sz="1200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200" spc="-5" dirty="0">
                          <a:latin typeface="Arial"/>
                          <a:cs typeface="Arial"/>
                        </a:rPr>
                        <a:t>100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BEBEBE"/>
                      </a:solidFill>
                      <a:prstDash val="solid"/>
                    </a:lnL>
                    <a:lnR w="6350">
                      <a:solidFill>
                        <a:srgbClr val="BEBEBE"/>
                      </a:solidFill>
                      <a:prstDash val="solid"/>
                    </a:lnR>
                    <a:lnT w="6350">
                      <a:solidFill>
                        <a:srgbClr val="BEBEBE"/>
                      </a:solidFill>
                      <a:prstDash val="solid"/>
                    </a:lnT>
                    <a:lnB w="6350">
                      <a:solidFill>
                        <a:srgbClr val="BEBEBE"/>
                      </a:solidFill>
                      <a:prstDash val="solid"/>
                    </a:lnB>
                  </a:tcPr>
                </a:tc>
              </a:tr>
              <a:tr h="356235">
                <a:tc>
                  <a:txBody>
                    <a:bodyPr/>
                    <a:lstStyle/>
                    <a:p>
                      <a:pPr algn="ctr">
                        <a:lnSpc>
                          <a:spcPts val="1370"/>
                        </a:lnSpc>
                      </a:pPr>
                      <a:r>
                        <a:rPr sz="1200" spc="-5" dirty="0">
                          <a:latin typeface="Arial"/>
                          <a:cs typeface="Arial"/>
                        </a:rPr>
                        <a:t>Neopreno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BEBEBE"/>
                      </a:solidFill>
                      <a:prstDash val="solid"/>
                    </a:lnL>
                    <a:lnR w="6350">
                      <a:solidFill>
                        <a:srgbClr val="BEBEBE"/>
                      </a:solidFill>
                      <a:prstDash val="solid"/>
                    </a:lnR>
                    <a:lnT w="6350">
                      <a:solidFill>
                        <a:srgbClr val="BEBEBE"/>
                      </a:solidFill>
                      <a:prstDash val="solid"/>
                    </a:lnT>
                    <a:lnB w="6350">
                      <a:solidFill>
                        <a:srgbClr val="BEBEBE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70"/>
                        </a:lnSpc>
                      </a:pPr>
                      <a:r>
                        <a:rPr sz="1200" spc="-5" dirty="0">
                          <a:latin typeface="Arial"/>
                          <a:cs typeface="Arial"/>
                        </a:rPr>
                        <a:t>6,9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BEBEBE"/>
                      </a:solidFill>
                      <a:prstDash val="solid"/>
                    </a:lnL>
                    <a:lnR w="6350">
                      <a:solidFill>
                        <a:srgbClr val="BEBEBE"/>
                      </a:solidFill>
                      <a:prstDash val="solid"/>
                    </a:lnR>
                    <a:lnT w="6350">
                      <a:solidFill>
                        <a:srgbClr val="BEBEBE"/>
                      </a:solidFill>
                      <a:prstDash val="solid"/>
                    </a:lnT>
                    <a:lnB w="6350">
                      <a:solidFill>
                        <a:srgbClr val="BEBEBE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848360">
                        <a:lnSpc>
                          <a:spcPts val="1370"/>
                        </a:lnSpc>
                      </a:pPr>
                      <a:r>
                        <a:rPr sz="1200" spc="-5" dirty="0">
                          <a:latin typeface="Arial"/>
                          <a:cs typeface="Arial"/>
                        </a:rPr>
                        <a:t>12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BEBEBE"/>
                      </a:solidFill>
                      <a:prstDash val="solid"/>
                    </a:lnL>
                    <a:lnR w="6350">
                      <a:solidFill>
                        <a:srgbClr val="BEBEBE"/>
                      </a:solidFill>
                      <a:prstDash val="solid"/>
                    </a:lnR>
                    <a:lnT w="6350">
                      <a:solidFill>
                        <a:srgbClr val="BEBEBE"/>
                      </a:solidFill>
                      <a:prstDash val="solid"/>
                    </a:lnT>
                    <a:lnB w="6350">
                      <a:solidFill>
                        <a:srgbClr val="BEBEBE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</a:tr>
              <a:tr h="356870">
                <a:tc>
                  <a:txBody>
                    <a:bodyPr/>
                    <a:lstStyle/>
                    <a:p>
                      <a:pPr marL="635" algn="ctr">
                        <a:lnSpc>
                          <a:spcPts val="1370"/>
                        </a:lnSpc>
                      </a:pPr>
                      <a:r>
                        <a:rPr sz="1200" spc="-5" dirty="0">
                          <a:latin typeface="Arial"/>
                          <a:cs typeface="Arial"/>
                        </a:rPr>
                        <a:t>Papel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BEBEBE"/>
                      </a:solidFill>
                      <a:prstDash val="solid"/>
                    </a:lnL>
                    <a:lnR w="6350">
                      <a:solidFill>
                        <a:srgbClr val="BEBEBE"/>
                      </a:solidFill>
                      <a:prstDash val="solid"/>
                    </a:lnR>
                    <a:lnT w="6350">
                      <a:solidFill>
                        <a:srgbClr val="BEBEBE"/>
                      </a:solidFill>
                      <a:prstDash val="solid"/>
                    </a:lnT>
                    <a:lnB w="6350">
                      <a:solidFill>
                        <a:srgbClr val="BEBEB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70"/>
                        </a:lnSpc>
                      </a:pPr>
                      <a:r>
                        <a:rPr sz="1200" spc="-5" dirty="0">
                          <a:latin typeface="Arial"/>
                          <a:cs typeface="Arial"/>
                        </a:rPr>
                        <a:t>3,7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BEBEBE"/>
                      </a:solidFill>
                      <a:prstDash val="solid"/>
                    </a:lnL>
                    <a:lnR w="6350">
                      <a:solidFill>
                        <a:srgbClr val="BEBEBE"/>
                      </a:solidFill>
                      <a:prstDash val="solid"/>
                    </a:lnR>
                    <a:lnT w="6350">
                      <a:solidFill>
                        <a:srgbClr val="BEBEBE"/>
                      </a:solidFill>
                      <a:prstDash val="solid"/>
                    </a:lnT>
                    <a:lnB w="6350">
                      <a:solidFill>
                        <a:srgbClr val="BEBEB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48360">
                        <a:lnSpc>
                          <a:spcPts val="1370"/>
                        </a:lnSpc>
                      </a:pPr>
                      <a:r>
                        <a:rPr sz="1200" spc="-5" dirty="0">
                          <a:latin typeface="Arial"/>
                          <a:cs typeface="Arial"/>
                        </a:rPr>
                        <a:t>16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BEBEBE"/>
                      </a:solidFill>
                      <a:prstDash val="solid"/>
                    </a:lnL>
                    <a:lnR w="6350">
                      <a:solidFill>
                        <a:srgbClr val="BEBEBE"/>
                      </a:solidFill>
                      <a:prstDash val="solid"/>
                    </a:lnR>
                    <a:lnT w="6350">
                      <a:solidFill>
                        <a:srgbClr val="BEBEBE"/>
                      </a:solidFill>
                      <a:prstDash val="solid"/>
                    </a:lnT>
                    <a:lnB w="6350">
                      <a:solidFill>
                        <a:srgbClr val="BEBEBE"/>
                      </a:solidFill>
                      <a:prstDash val="solid"/>
                    </a:lnB>
                  </a:tcPr>
                </a:tc>
              </a:tr>
              <a:tr h="356235">
                <a:tc>
                  <a:txBody>
                    <a:bodyPr/>
                    <a:lstStyle/>
                    <a:p>
                      <a:pPr algn="ctr">
                        <a:lnSpc>
                          <a:spcPts val="1370"/>
                        </a:lnSpc>
                      </a:pPr>
                      <a:r>
                        <a:rPr sz="1200" spc="-5" dirty="0">
                          <a:latin typeface="Arial"/>
                          <a:cs typeface="Arial"/>
                        </a:rPr>
                        <a:t>Parafina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BEBEBE"/>
                      </a:solidFill>
                      <a:prstDash val="solid"/>
                    </a:lnL>
                    <a:lnR w="6350">
                      <a:solidFill>
                        <a:srgbClr val="BEBEBE"/>
                      </a:solidFill>
                      <a:prstDash val="solid"/>
                    </a:lnR>
                    <a:lnT w="6350">
                      <a:solidFill>
                        <a:srgbClr val="BEBEBE"/>
                      </a:solidFill>
                      <a:prstDash val="solid"/>
                    </a:lnT>
                    <a:lnB w="6350">
                      <a:solidFill>
                        <a:srgbClr val="BEBEBE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70"/>
                        </a:lnSpc>
                      </a:pPr>
                      <a:r>
                        <a:rPr sz="1200" spc="-5" dirty="0">
                          <a:latin typeface="Arial"/>
                          <a:cs typeface="Arial"/>
                        </a:rPr>
                        <a:t>2,3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BEBEBE"/>
                      </a:solidFill>
                      <a:prstDash val="solid"/>
                    </a:lnL>
                    <a:lnR w="6350">
                      <a:solidFill>
                        <a:srgbClr val="BEBEBE"/>
                      </a:solidFill>
                      <a:prstDash val="solid"/>
                    </a:lnR>
                    <a:lnT w="6350">
                      <a:solidFill>
                        <a:srgbClr val="BEBEBE"/>
                      </a:solidFill>
                      <a:prstDash val="solid"/>
                    </a:lnT>
                    <a:lnB w="6350">
                      <a:solidFill>
                        <a:srgbClr val="BEBEBE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848360">
                        <a:lnSpc>
                          <a:spcPts val="1370"/>
                        </a:lnSpc>
                      </a:pPr>
                      <a:r>
                        <a:rPr sz="1200" spc="-5" dirty="0">
                          <a:latin typeface="Arial"/>
                          <a:cs typeface="Arial"/>
                        </a:rPr>
                        <a:t>10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BEBEBE"/>
                      </a:solidFill>
                      <a:prstDash val="solid"/>
                    </a:lnL>
                    <a:lnR w="6350">
                      <a:solidFill>
                        <a:srgbClr val="BEBEBE"/>
                      </a:solidFill>
                      <a:prstDash val="solid"/>
                    </a:lnR>
                    <a:lnT w="6350">
                      <a:solidFill>
                        <a:srgbClr val="BEBEBE"/>
                      </a:solidFill>
                      <a:prstDash val="solid"/>
                    </a:lnT>
                    <a:lnB w="6350">
                      <a:solidFill>
                        <a:srgbClr val="BEBEBE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</a:tr>
              <a:tr h="356235">
                <a:tc>
                  <a:txBody>
                    <a:bodyPr/>
                    <a:lstStyle/>
                    <a:p>
                      <a:pPr algn="ctr">
                        <a:lnSpc>
                          <a:spcPts val="1370"/>
                        </a:lnSpc>
                      </a:pPr>
                      <a:r>
                        <a:rPr sz="1200" spc="-5" dirty="0">
                          <a:latin typeface="Arial"/>
                          <a:cs typeface="Arial"/>
                        </a:rPr>
                        <a:t>Plexiglás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BEBEBE"/>
                      </a:solidFill>
                      <a:prstDash val="solid"/>
                    </a:lnL>
                    <a:lnR w="6350">
                      <a:solidFill>
                        <a:srgbClr val="BEBEBE"/>
                      </a:solidFill>
                      <a:prstDash val="solid"/>
                    </a:lnR>
                    <a:lnT w="6350">
                      <a:solidFill>
                        <a:srgbClr val="BEBEBE"/>
                      </a:solidFill>
                      <a:prstDash val="solid"/>
                    </a:lnT>
                    <a:lnB w="6350">
                      <a:solidFill>
                        <a:srgbClr val="BEBEB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70"/>
                        </a:lnSpc>
                      </a:pPr>
                      <a:r>
                        <a:rPr sz="1200" spc="-5" dirty="0">
                          <a:latin typeface="Arial"/>
                          <a:cs typeface="Arial"/>
                        </a:rPr>
                        <a:t>3,4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BEBEBE"/>
                      </a:solidFill>
                      <a:prstDash val="solid"/>
                    </a:lnL>
                    <a:lnR w="6350">
                      <a:solidFill>
                        <a:srgbClr val="BEBEBE"/>
                      </a:solidFill>
                      <a:prstDash val="solid"/>
                    </a:lnR>
                    <a:lnT w="6350">
                      <a:solidFill>
                        <a:srgbClr val="BEBEBE"/>
                      </a:solidFill>
                      <a:prstDash val="solid"/>
                    </a:lnT>
                    <a:lnB w="6350">
                      <a:solidFill>
                        <a:srgbClr val="BEBEB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48360">
                        <a:lnSpc>
                          <a:spcPts val="1370"/>
                        </a:lnSpc>
                      </a:pPr>
                      <a:r>
                        <a:rPr sz="1200" spc="-5" dirty="0">
                          <a:latin typeface="Arial"/>
                          <a:cs typeface="Arial"/>
                        </a:rPr>
                        <a:t>40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BEBEBE"/>
                      </a:solidFill>
                      <a:prstDash val="solid"/>
                    </a:lnL>
                    <a:lnR w="6350">
                      <a:solidFill>
                        <a:srgbClr val="BEBEBE"/>
                      </a:solidFill>
                      <a:prstDash val="solid"/>
                    </a:lnR>
                    <a:lnT w="6350">
                      <a:solidFill>
                        <a:srgbClr val="BEBEBE"/>
                      </a:solidFill>
                      <a:prstDash val="solid"/>
                    </a:lnT>
                    <a:lnB w="6350">
                      <a:solidFill>
                        <a:srgbClr val="BEBEBE"/>
                      </a:solidFill>
                      <a:prstDash val="solid"/>
                    </a:lnB>
                  </a:tcPr>
                </a:tc>
              </a:tr>
              <a:tr h="356235">
                <a:tc>
                  <a:txBody>
                    <a:bodyPr/>
                    <a:lstStyle/>
                    <a:p>
                      <a:pPr algn="ctr">
                        <a:lnSpc>
                          <a:spcPts val="1370"/>
                        </a:lnSpc>
                      </a:pPr>
                      <a:r>
                        <a:rPr sz="1200" spc="-5" dirty="0">
                          <a:latin typeface="Arial"/>
                          <a:cs typeface="Arial"/>
                        </a:rPr>
                        <a:t>Porcelana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BEBEBE"/>
                      </a:solidFill>
                      <a:prstDash val="solid"/>
                    </a:lnL>
                    <a:lnR w="6350">
                      <a:solidFill>
                        <a:srgbClr val="BEBEBE"/>
                      </a:solidFill>
                      <a:prstDash val="solid"/>
                    </a:lnR>
                    <a:lnT w="6350">
                      <a:solidFill>
                        <a:srgbClr val="BEBEBE"/>
                      </a:solidFill>
                      <a:prstDash val="solid"/>
                    </a:lnT>
                    <a:lnB w="6350">
                      <a:solidFill>
                        <a:srgbClr val="BEBEBE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70"/>
                        </a:lnSpc>
                      </a:pPr>
                      <a:r>
                        <a:rPr sz="1200" dirty="0">
                          <a:latin typeface="Arial"/>
                          <a:cs typeface="Arial"/>
                        </a:rPr>
                        <a:t>7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BEBEBE"/>
                      </a:solidFill>
                      <a:prstDash val="solid"/>
                    </a:lnL>
                    <a:lnR w="6350">
                      <a:solidFill>
                        <a:srgbClr val="BEBEBE"/>
                      </a:solidFill>
                      <a:prstDash val="solid"/>
                    </a:lnR>
                    <a:lnT w="6350">
                      <a:solidFill>
                        <a:srgbClr val="BEBEBE"/>
                      </a:solidFill>
                      <a:prstDash val="solid"/>
                    </a:lnT>
                    <a:lnB w="6350">
                      <a:solidFill>
                        <a:srgbClr val="BEBEBE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827405">
                        <a:lnSpc>
                          <a:spcPts val="1370"/>
                        </a:lnSpc>
                      </a:pPr>
                      <a:r>
                        <a:rPr sz="1200" spc="-5" dirty="0">
                          <a:latin typeface="Arial"/>
                          <a:cs typeface="Arial"/>
                        </a:rPr>
                        <a:t>5,7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BEBEBE"/>
                      </a:solidFill>
                      <a:prstDash val="solid"/>
                    </a:lnL>
                    <a:lnR w="6350">
                      <a:solidFill>
                        <a:srgbClr val="BEBEBE"/>
                      </a:solidFill>
                      <a:prstDash val="solid"/>
                    </a:lnR>
                    <a:lnT w="6350">
                      <a:solidFill>
                        <a:srgbClr val="BEBEBE"/>
                      </a:solidFill>
                      <a:prstDash val="solid"/>
                    </a:lnT>
                    <a:lnB w="6350">
                      <a:solidFill>
                        <a:srgbClr val="BEBEBE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</a:tr>
              <a:tr h="358140">
                <a:tc>
                  <a:txBody>
                    <a:bodyPr/>
                    <a:lstStyle/>
                    <a:p>
                      <a:pPr algn="ctr">
                        <a:lnSpc>
                          <a:spcPts val="1380"/>
                        </a:lnSpc>
                      </a:pPr>
                      <a:r>
                        <a:rPr sz="1200" spc="-5" dirty="0">
                          <a:latin typeface="Arial"/>
                          <a:cs typeface="Arial"/>
                        </a:rPr>
                        <a:t>Vidrio</a:t>
                      </a:r>
                      <a:r>
                        <a:rPr sz="1200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200" spc="-5" dirty="0">
                          <a:latin typeface="Arial"/>
                          <a:cs typeface="Arial"/>
                        </a:rPr>
                        <a:t>pyrex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BEBEBE"/>
                      </a:solidFill>
                      <a:prstDash val="solid"/>
                    </a:lnL>
                    <a:lnR w="6350">
                      <a:solidFill>
                        <a:srgbClr val="BEBEBE"/>
                      </a:solidFill>
                      <a:prstDash val="solid"/>
                    </a:lnR>
                    <a:lnT w="6350">
                      <a:solidFill>
                        <a:srgbClr val="BEBEBE"/>
                      </a:solidFill>
                      <a:prstDash val="solid"/>
                    </a:lnT>
                    <a:lnB w="6350">
                      <a:solidFill>
                        <a:srgbClr val="BEBEB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80"/>
                        </a:lnSpc>
                      </a:pPr>
                      <a:r>
                        <a:rPr sz="1200" spc="-5" dirty="0">
                          <a:latin typeface="Arial"/>
                          <a:cs typeface="Arial"/>
                        </a:rPr>
                        <a:t>5,6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BEBEBE"/>
                      </a:solidFill>
                      <a:prstDash val="solid"/>
                    </a:lnL>
                    <a:lnR w="6350">
                      <a:solidFill>
                        <a:srgbClr val="BEBEBE"/>
                      </a:solidFill>
                      <a:prstDash val="solid"/>
                    </a:lnR>
                    <a:lnT w="6350">
                      <a:solidFill>
                        <a:srgbClr val="BEBEBE"/>
                      </a:solidFill>
                      <a:prstDash val="solid"/>
                    </a:lnT>
                    <a:lnB w="6350">
                      <a:solidFill>
                        <a:srgbClr val="BEBEB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48360">
                        <a:lnSpc>
                          <a:spcPts val="1380"/>
                        </a:lnSpc>
                      </a:pPr>
                      <a:r>
                        <a:rPr sz="1200" spc="-5" dirty="0">
                          <a:latin typeface="Arial"/>
                          <a:cs typeface="Arial"/>
                        </a:rPr>
                        <a:t>14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BEBEBE"/>
                      </a:solidFill>
                      <a:prstDash val="solid"/>
                    </a:lnL>
                    <a:lnR w="6350">
                      <a:solidFill>
                        <a:srgbClr val="BEBEBE"/>
                      </a:solidFill>
                      <a:prstDash val="solid"/>
                    </a:lnR>
                    <a:lnT w="6350">
                      <a:solidFill>
                        <a:srgbClr val="BEBEBE"/>
                      </a:solidFill>
                      <a:prstDash val="solid"/>
                    </a:lnT>
                    <a:lnB w="6350">
                      <a:solidFill>
                        <a:srgbClr val="BEBEBE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6" name="object 6"/>
          <p:cNvSpPr txBox="1"/>
          <p:nvPr/>
        </p:nvSpPr>
        <p:spPr>
          <a:xfrm>
            <a:off x="6115100" y="9390381"/>
            <a:ext cx="5678170" cy="5073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1150"/>
              </a:lnSpc>
            </a:pPr>
            <a:r>
              <a:rPr sz="1100" dirty="0">
                <a:latin typeface="Calibri"/>
                <a:cs typeface="Calibri"/>
              </a:rPr>
              <a:t>PH </a:t>
            </a:r>
            <a:r>
              <a:rPr sz="1100" spc="-5" dirty="0">
                <a:latin typeface="Calibri"/>
                <a:cs typeface="Calibri"/>
              </a:rPr>
              <a:t>Financial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Park Tower,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Piso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35,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Boulevard </a:t>
            </a:r>
            <a:r>
              <a:rPr sz="1100" spc="-5" dirty="0">
                <a:latin typeface="Calibri"/>
                <a:cs typeface="Calibri"/>
              </a:rPr>
              <a:t>Costa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Este.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Corregimiento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Juan Díaz,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Costa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del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Este.</a:t>
            </a:r>
            <a:endParaRPr sz="1100">
              <a:latin typeface="Calibri"/>
              <a:cs typeface="Calibri"/>
            </a:endParaRPr>
          </a:p>
          <a:p>
            <a:pPr marL="2030730" marR="2022475" algn="ctr">
              <a:lnSpc>
                <a:spcPct val="101800"/>
              </a:lnSpc>
            </a:pPr>
            <a:r>
              <a:rPr sz="1100" spc="-5" dirty="0">
                <a:latin typeface="Calibri"/>
                <a:cs typeface="Calibri"/>
              </a:rPr>
              <a:t>Ciudad de Panamá. Panamá. </a:t>
            </a:r>
            <a:r>
              <a:rPr sz="1100" spc="-235" dirty="0">
                <a:latin typeface="Calibri"/>
                <a:cs typeface="Calibri"/>
              </a:rPr>
              <a:t> </a:t>
            </a:r>
            <a:r>
              <a:rPr sz="1100" u="sng" spc="-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3"/>
              </a:rPr>
              <a:t>www.kaizengrp.com</a:t>
            </a:r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774935" y="782828"/>
            <a:ext cx="1179195" cy="5353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00" spc="-5" dirty="0">
                <a:latin typeface="Calibri"/>
                <a:cs typeface="Calibri"/>
              </a:rPr>
              <a:t>Ficha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Técnica: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K-001</a:t>
            </a:r>
            <a:endParaRPr sz="1100">
              <a:latin typeface="Calibri"/>
              <a:cs typeface="Calibri"/>
            </a:endParaRPr>
          </a:p>
          <a:p>
            <a:pPr marL="688975" marR="5080" indent="118745">
              <a:lnSpc>
                <a:spcPct val="101800"/>
              </a:lnSpc>
              <a:spcBef>
                <a:spcPts val="5"/>
              </a:spcBef>
            </a:pPr>
            <a:r>
              <a:rPr sz="1100" dirty="0">
                <a:latin typeface="Calibri"/>
                <a:cs typeface="Calibri"/>
              </a:rPr>
              <a:t>Re</a:t>
            </a:r>
            <a:r>
              <a:rPr sz="1100" spc="5" dirty="0">
                <a:latin typeface="Calibri"/>
                <a:cs typeface="Calibri"/>
              </a:rPr>
              <a:t>v</a:t>
            </a:r>
            <a:r>
              <a:rPr sz="1100" dirty="0">
                <a:latin typeface="Calibri"/>
                <a:cs typeface="Calibri"/>
              </a:rPr>
              <a:t>.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  </a:t>
            </a:r>
            <a:r>
              <a:rPr sz="1100" spc="-5" dirty="0">
                <a:latin typeface="Calibri"/>
                <a:cs typeface="Calibri"/>
              </a:rPr>
              <a:t>Jul-</a:t>
            </a:r>
            <a:r>
              <a:rPr sz="1100" dirty="0">
                <a:latin typeface="Calibri"/>
                <a:cs typeface="Calibri"/>
              </a:rPr>
              <a:t>20</a:t>
            </a:r>
            <a:r>
              <a:rPr sz="1100" spc="-10" dirty="0">
                <a:latin typeface="Calibri"/>
                <a:cs typeface="Calibri"/>
              </a:rPr>
              <a:t>1</a:t>
            </a:r>
            <a:r>
              <a:rPr sz="1100" dirty="0">
                <a:latin typeface="Calibri"/>
                <a:cs typeface="Calibri"/>
              </a:rPr>
              <a:t>8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5998260" y="9359202"/>
            <a:ext cx="5910580" cy="0"/>
          </a:xfrm>
          <a:custGeom>
            <a:avLst/>
            <a:gdLst/>
            <a:ahLst/>
            <a:cxnLst/>
            <a:rect l="l" t="t" r="r" b="b"/>
            <a:pathLst>
              <a:path w="5910580">
                <a:moveTo>
                  <a:pt x="0" y="0"/>
                </a:moveTo>
                <a:lnTo>
                  <a:pt x="1598938" y="0"/>
                </a:lnTo>
              </a:path>
              <a:path w="5910580">
                <a:moveTo>
                  <a:pt x="1600530" y="0"/>
                </a:moveTo>
                <a:lnTo>
                  <a:pt x="5910390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991962" y="355137"/>
            <a:ext cx="1001125" cy="431186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5956605" y="1799590"/>
            <a:ext cx="5997575" cy="22853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1300">
              <a:spcBef>
                <a:spcPts val="100"/>
              </a:spcBef>
            </a:pPr>
            <a:r>
              <a:rPr sz="1400" b="1" spc="-5" dirty="0">
                <a:latin typeface="Arial"/>
                <a:cs typeface="Arial"/>
              </a:rPr>
              <a:t>4.</a:t>
            </a:r>
            <a:r>
              <a:rPr sz="1400" b="1" spc="24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Corriente de</a:t>
            </a:r>
            <a:r>
              <a:rPr sz="1400" b="1" spc="1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Fuga</a:t>
            </a:r>
            <a:r>
              <a:rPr sz="1400" b="1" spc="-1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Superficial</a:t>
            </a:r>
            <a:r>
              <a:rPr sz="1400" b="1" spc="1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y</a:t>
            </a:r>
            <a:r>
              <a:rPr sz="1400" b="1" spc="-3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Volumétrica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10"/>
              </a:spcBef>
            </a:pPr>
            <a:endParaRPr sz="1400">
              <a:latin typeface="Arial"/>
              <a:cs typeface="Arial"/>
            </a:endParaRPr>
          </a:p>
          <a:p>
            <a:pPr marL="12700" marR="5080" algn="just">
              <a:lnSpc>
                <a:spcPct val="143800"/>
              </a:lnSpc>
            </a:pPr>
            <a:r>
              <a:rPr sz="1400" spc="-5" dirty="0">
                <a:latin typeface="Arial"/>
                <a:cs typeface="Arial"/>
              </a:rPr>
              <a:t>El valor </a:t>
            </a:r>
            <a:r>
              <a:rPr sz="1400" dirty="0">
                <a:latin typeface="Arial"/>
                <a:cs typeface="Arial"/>
              </a:rPr>
              <a:t>y forma </a:t>
            </a:r>
            <a:r>
              <a:rPr sz="1400" spc="-10" dirty="0">
                <a:latin typeface="Arial"/>
                <a:cs typeface="Arial"/>
              </a:rPr>
              <a:t>de </a:t>
            </a:r>
            <a:r>
              <a:rPr sz="1400" dirty="0">
                <a:latin typeface="Arial"/>
                <a:cs typeface="Arial"/>
              </a:rPr>
              <a:t>la </a:t>
            </a:r>
            <a:r>
              <a:rPr sz="1400" spc="-5" dirty="0">
                <a:latin typeface="Arial"/>
                <a:cs typeface="Arial"/>
              </a:rPr>
              <a:t>corriente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fuga </a:t>
            </a:r>
            <a:r>
              <a:rPr sz="1400" dirty="0">
                <a:latin typeface="Arial"/>
                <a:cs typeface="Arial"/>
              </a:rPr>
              <a:t>de un </a:t>
            </a:r>
            <a:r>
              <a:rPr sz="1400" spc="-5" dirty="0">
                <a:latin typeface="Arial"/>
                <a:cs typeface="Arial"/>
              </a:rPr>
              <a:t>dieléctrico dependen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-10" dirty="0">
                <a:latin typeface="Arial"/>
                <a:cs typeface="Arial"/>
              </a:rPr>
              <a:t>la </a:t>
            </a:r>
            <a:r>
              <a:rPr sz="1400" spc="-5" dirty="0">
                <a:latin typeface="Arial"/>
                <a:cs typeface="Arial"/>
              </a:rPr>
              <a:t> geometría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y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estructura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molecular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del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dieléctrico,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y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la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forma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y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magnitud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-37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la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tensión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aplicada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al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aislante.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Se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considera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como corriente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fuga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la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suma </a:t>
            </a:r>
            <a:r>
              <a:rPr sz="1400" spc="-38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dos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intensidades</a:t>
            </a:r>
            <a:r>
              <a:rPr sz="1400" dirty="0">
                <a:latin typeface="Arial"/>
                <a:cs typeface="Arial"/>
              </a:rPr>
              <a:t> que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circulan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por</a:t>
            </a:r>
            <a:r>
              <a:rPr sz="1400" dirty="0">
                <a:latin typeface="Arial"/>
                <a:cs typeface="Arial"/>
              </a:rPr>
              <a:t> el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dieléctrico,</a:t>
            </a:r>
            <a:r>
              <a:rPr sz="1400" dirty="0">
                <a:latin typeface="Arial"/>
                <a:cs typeface="Arial"/>
              </a:rPr>
              <a:t> una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denominada </a:t>
            </a:r>
            <a:r>
              <a:rPr sz="1400" dirty="0">
                <a:latin typeface="Arial"/>
                <a:cs typeface="Arial"/>
              </a:rPr>
              <a:t> corriente </a:t>
            </a:r>
            <a:r>
              <a:rPr sz="1400" spc="-5" dirty="0">
                <a:latin typeface="Arial"/>
                <a:cs typeface="Arial"/>
              </a:rPr>
              <a:t>superficial (que circula </a:t>
            </a:r>
            <a:r>
              <a:rPr sz="1400" dirty="0">
                <a:latin typeface="Arial"/>
                <a:cs typeface="Arial"/>
              </a:rPr>
              <a:t>por </a:t>
            </a:r>
            <a:r>
              <a:rPr sz="1400" spc="-10" dirty="0">
                <a:latin typeface="Arial"/>
                <a:cs typeface="Arial"/>
              </a:rPr>
              <a:t>la </a:t>
            </a:r>
            <a:r>
              <a:rPr sz="1400" spc="-5" dirty="0">
                <a:latin typeface="Arial"/>
                <a:cs typeface="Arial"/>
              </a:rPr>
              <a:t>superficie </a:t>
            </a:r>
            <a:r>
              <a:rPr sz="1400" dirty="0">
                <a:latin typeface="Arial"/>
                <a:cs typeface="Arial"/>
              </a:rPr>
              <a:t>del </a:t>
            </a:r>
            <a:r>
              <a:rPr sz="1400" spc="-5" dirty="0">
                <a:latin typeface="Arial"/>
                <a:cs typeface="Arial"/>
              </a:rPr>
              <a:t>dieléctrico), </a:t>
            </a:r>
            <a:r>
              <a:rPr sz="1400" dirty="0">
                <a:latin typeface="Arial"/>
                <a:cs typeface="Arial"/>
              </a:rPr>
              <a:t>y la </a:t>
            </a:r>
            <a:r>
              <a:rPr sz="1400" spc="-5" dirty="0">
                <a:latin typeface="Arial"/>
                <a:cs typeface="Arial"/>
              </a:rPr>
              <a:t>otra </a:t>
            </a:r>
            <a:r>
              <a:rPr sz="1400" dirty="0">
                <a:latin typeface="Arial"/>
                <a:cs typeface="Arial"/>
              </a:rPr>
              <a:t> denominada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corriente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volumétrica.</a:t>
            </a:r>
            <a:endParaRPr sz="1400">
              <a:latin typeface="Arial"/>
              <a:cs typeface="Arial"/>
            </a:endParaRPr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520688" y="4495801"/>
            <a:ext cx="4866132" cy="2768763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6115100" y="9390381"/>
            <a:ext cx="5678170" cy="5073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1150"/>
              </a:lnSpc>
            </a:pPr>
            <a:r>
              <a:rPr sz="1100" dirty="0">
                <a:latin typeface="Calibri"/>
                <a:cs typeface="Calibri"/>
              </a:rPr>
              <a:t>PH </a:t>
            </a:r>
            <a:r>
              <a:rPr sz="1100" spc="-5" dirty="0">
                <a:latin typeface="Calibri"/>
                <a:cs typeface="Calibri"/>
              </a:rPr>
              <a:t>Financial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Park Tower,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Piso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35,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Boulevard </a:t>
            </a:r>
            <a:r>
              <a:rPr sz="1100" spc="-5" dirty="0">
                <a:latin typeface="Calibri"/>
                <a:cs typeface="Calibri"/>
              </a:rPr>
              <a:t>Costa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Este.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Corregimiento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Juan Díaz,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Costa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del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Este.</a:t>
            </a:r>
            <a:endParaRPr sz="1100">
              <a:latin typeface="Calibri"/>
              <a:cs typeface="Calibri"/>
            </a:endParaRPr>
          </a:p>
          <a:p>
            <a:pPr marL="2030730" marR="2022475" algn="ctr">
              <a:lnSpc>
                <a:spcPct val="101800"/>
              </a:lnSpc>
            </a:pPr>
            <a:r>
              <a:rPr sz="1100" spc="-5" dirty="0">
                <a:latin typeface="Calibri"/>
                <a:cs typeface="Calibri"/>
              </a:rPr>
              <a:t>Ciudad de Panamá. Panamá. </a:t>
            </a:r>
            <a:r>
              <a:rPr sz="1100" spc="-235" dirty="0">
                <a:latin typeface="Calibri"/>
                <a:cs typeface="Calibri"/>
              </a:rPr>
              <a:t> </a:t>
            </a:r>
            <a:r>
              <a:rPr sz="1100" u="sng" spc="-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4"/>
              </a:rPr>
              <a:t>www.kaizengrp.com</a:t>
            </a:r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998260" y="9359202"/>
            <a:ext cx="5910580" cy="0"/>
          </a:xfrm>
          <a:custGeom>
            <a:avLst/>
            <a:gdLst/>
            <a:ahLst/>
            <a:cxnLst/>
            <a:rect l="l" t="t" r="r" b="b"/>
            <a:pathLst>
              <a:path w="5910580">
                <a:moveTo>
                  <a:pt x="0" y="0"/>
                </a:moveTo>
                <a:lnTo>
                  <a:pt x="1598938" y="0"/>
                </a:lnTo>
              </a:path>
              <a:path w="5910580">
                <a:moveTo>
                  <a:pt x="1600530" y="0"/>
                </a:moveTo>
                <a:lnTo>
                  <a:pt x="5910390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991962" y="355137"/>
            <a:ext cx="1001125" cy="431186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5956605" y="782827"/>
            <a:ext cx="5997575" cy="797724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715" algn="r">
              <a:spcBef>
                <a:spcPts val="100"/>
              </a:spcBef>
            </a:pPr>
            <a:r>
              <a:rPr sz="1100" spc="-5" dirty="0">
                <a:latin typeface="Calibri"/>
                <a:cs typeface="Calibri"/>
              </a:rPr>
              <a:t>Ficha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Técnica: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K-001</a:t>
            </a:r>
            <a:endParaRPr sz="1100">
              <a:latin typeface="Calibri"/>
              <a:cs typeface="Calibri"/>
            </a:endParaRPr>
          </a:p>
          <a:p>
            <a:pPr marL="5507355" marR="5080" indent="118745" algn="r">
              <a:lnSpc>
                <a:spcPct val="101800"/>
              </a:lnSpc>
              <a:spcBef>
                <a:spcPts val="5"/>
              </a:spcBef>
            </a:pPr>
            <a:r>
              <a:rPr sz="1100" dirty="0">
                <a:latin typeface="Calibri"/>
                <a:cs typeface="Calibri"/>
              </a:rPr>
              <a:t>Re</a:t>
            </a:r>
            <a:r>
              <a:rPr sz="1100" spc="5" dirty="0">
                <a:latin typeface="Calibri"/>
                <a:cs typeface="Calibri"/>
              </a:rPr>
              <a:t>v</a:t>
            </a:r>
            <a:r>
              <a:rPr sz="1100" dirty="0">
                <a:latin typeface="Calibri"/>
                <a:cs typeface="Calibri"/>
              </a:rPr>
              <a:t>.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  </a:t>
            </a:r>
            <a:r>
              <a:rPr sz="1100" spc="-5" dirty="0">
                <a:latin typeface="Calibri"/>
                <a:cs typeface="Calibri"/>
              </a:rPr>
              <a:t>Jul-</a:t>
            </a:r>
            <a:r>
              <a:rPr sz="1100" dirty="0">
                <a:latin typeface="Calibri"/>
                <a:cs typeface="Calibri"/>
              </a:rPr>
              <a:t>20</a:t>
            </a:r>
            <a:r>
              <a:rPr sz="1100" spc="-10" dirty="0">
                <a:latin typeface="Calibri"/>
                <a:cs typeface="Calibri"/>
              </a:rPr>
              <a:t>1</a:t>
            </a:r>
            <a:r>
              <a:rPr sz="1100" dirty="0">
                <a:latin typeface="Calibri"/>
                <a:cs typeface="Calibri"/>
              </a:rPr>
              <a:t>8</a:t>
            </a:r>
            <a:endParaRPr sz="11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100">
              <a:latin typeface="Calibri"/>
              <a:cs typeface="Calibri"/>
            </a:endParaRPr>
          </a:p>
          <a:p>
            <a:pPr marL="697865" lvl="1" indent="-457200" algn="just">
              <a:spcBef>
                <a:spcPts val="720"/>
              </a:spcBef>
              <a:buAutoNum type="arabicPeriod"/>
              <a:tabLst>
                <a:tab pos="698500" algn="l"/>
              </a:tabLst>
            </a:pPr>
            <a:r>
              <a:rPr sz="1400" b="1" spc="-5" dirty="0">
                <a:latin typeface="Arial"/>
                <a:cs typeface="Arial"/>
              </a:rPr>
              <a:t>Corriente</a:t>
            </a:r>
            <a:r>
              <a:rPr sz="1400" b="1" spc="-3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Superficial</a:t>
            </a:r>
            <a:endParaRPr sz="1400">
              <a:latin typeface="Arial"/>
              <a:cs typeface="Arial"/>
            </a:endParaRPr>
          </a:p>
          <a:p>
            <a:pPr marL="12700" marR="5080" algn="just">
              <a:lnSpc>
                <a:spcPct val="143600"/>
              </a:lnSpc>
            </a:pPr>
            <a:r>
              <a:rPr sz="1400" dirty="0">
                <a:latin typeface="Arial"/>
                <a:cs typeface="Arial"/>
              </a:rPr>
              <a:t>La</a:t>
            </a:r>
            <a:r>
              <a:rPr sz="1400" spc="-7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corriente</a:t>
            </a:r>
            <a:r>
              <a:rPr sz="1400" spc="-8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superficial,</a:t>
            </a:r>
            <a:r>
              <a:rPr sz="1400" spc="-6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es</a:t>
            </a:r>
            <a:r>
              <a:rPr sz="1400" spc="-8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consecuencia</a:t>
            </a:r>
            <a:r>
              <a:rPr sz="1400" spc="-7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la</a:t>
            </a:r>
            <a:r>
              <a:rPr sz="1400" spc="-8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contaminación</a:t>
            </a:r>
            <a:r>
              <a:rPr sz="1400" spc="-7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que</a:t>
            </a:r>
            <a:r>
              <a:rPr sz="1400" spc="-7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se</a:t>
            </a:r>
            <a:r>
              <a:rPr sz="1400" spc="-7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adhiere </a:t>
            </a:r>
            <a:r>
              <a:rPr sz="1400" spc="-37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la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superficie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del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aislante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y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las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imperfecciones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superficiales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del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material. </a:t>
            </a:r>
            <a:r>
              <a:rPr sz="1400" spc="-38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Estos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dos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elementos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permiten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establecer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caminos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menor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resistencia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la </a:t>
            </a:r>
            <a:r>
              <a:rPr sz="1400" spc="-37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corriente.</a:t>
            </a:r>
            <a:r>
              <a:rPr sz="1400" spc="1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Es</a:t>
            </a:r>
            <a:r>
              <a:rPr sz="1400" spc="2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por</a:t>
            </a:r>
            <a:r>
              <a:rPr sz="1400" spc="1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ello</a:t>
            </a:r>
            <a:r>
              <a:rPr sz="1400" spc="2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que</a:t>
            </a:r>
            <a:r>
              <a:rPr sz="1400" spc="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el</a:t>
            </a:r>
            <a:r>
              <a:rPr sz="1400" spc="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nivel</a:t>
            </a:r>
            <a:r>
              <a:rPr sz="1400" spc="2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1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contaminación</a:t>
            </a:r>
            <a:r>
              <a:rPr sz="1400" spc="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y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la</a:t>
            </a:r>
            <a:r>
              <a:rPr sz="1400" spc="1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humedad</a:t>
            </a:r>
            <a:r>
              <a:rPr sz="1400" spc="2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ambiental</a:t>
            </a:r>
            <a:endParaRPr sz="1400">
              <a:latin typeface="Arial"/>
              <a:cs typeface="Arial"/>
            </a:endParaRPr>
          </a:p>
          <a:p>
            <a:pPr marL="12700" marR="6985" algn="just">
              <a:lnSpc>
                <a:spcPct val="143200"/>
              </a:lnSpc>
              <a:spcBef>
                <a:spcPts val="20"/>
              </a:spcBef>
            </a:pPr>
            <a:r>
              <a:rPr sz="1400" dirty="0">
                <a:latin typeface="Arial"/>
                <a:cs typeface="Arial"/>
              </a:rPr>
              <a:t>juegan </a:t>
            </a:r>
            <a:r>
              <a:rPr sz="1400" spc="-5" dirty="0">
                <a:latin typeface="Arial"/>
                <a:cs typeface="Arial"/>
              </a:rPr>
              <a:t>un papel importante </a:t>
            </a:r>
            <a:r>
              <a:rPr sz="1400" dirty="0">
                <a:latin typeface="Arial"/>
                <a:cs typeface="Arial"/>
              </a:rPr>
              <a:t>en </a:t>
            </a:r>
            <a:r>
              <a:rPr sz="1400" spc="-10" dirty="0">
                <a:latin typeface="Arial"/>
                <a:cs typeface="Arial"/>
              </a:rPr>
              <a:t>la </a:t>
            </a:r>
            <a:r>
              <a:rPr sz="1400" spc="-5" dirty="0">
                <a:latin typeface="Arial"/>
                <a:cs typeface="Arial"/>
              </a:rPr>
              <a:t>conducción superficial del aislante, </a:t>
            </a:r>
            <a:r>
              <a:rPr sz="1400" spc="-10" dirty="0">
                <a:latin typeface="Arial"/>
                <a:cs typeface="Arial"/>
              </a:rPr>
              <a:t>ya </a:t>
            </a:r>
            <a:r>
              <a:rPr sz="1400" dirty="0">
                <a:latin typeface="Arial"/>
                <a:cs typeface="Arial"/>
              </a:rPr>
              <a:t>que </a:t>
            </a:r>
            <a:r>
              <a:rPr sz="1400" spc="-37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crean </a:t>
            </a:r>
            <a:r>
              <a:rPr sz="1400" spc="-5" dirty="0">
                <a:latin typeface="Arial"/>
                <a:cs typeface="Arial"/>
              </a:rPr>
              <a:t>caminos </a:t>
            </a:r>
            <a:r>
              <a:rPr sz="1400" dirty="0">
                <a:latin typeface="Arial"/>
                <a:cs typeface="Arial"/>
              </a:rPr>
              <a:t>de baja </a:t>
            </a:r>
            <a:r>
              <a:rPr sz="1400" spc="-5" dirty="0">
                <a:latin typeface="Arial"/>
                <a:cs typeface="Arial"/>
              </a:rPr>
              <a:t>resistencia </a:t>
            </a:r>
            <a:r>
              <a:rPr sz="1400" dirty="0">
                <a:latin typeface="Arial"/>
                <a:cs typeface="Arial"/>
              </a:rPr>
              <a:t>en la </a:t>
            </a:r>
            <a:r>
              <a:rPr sz="1400" spc="-5" dirty="0">
                <a:latin typeface="Arial"/>
                <a:cs typeface="Arial"/>
              </a:rPr>
              <a:t>superficie del aislante, </a:t>
            </a:r>
            <a:r>
              <a:rPr sz="1400" dirty="0">
                <a:latin typeface="Arial"/>
                <a:cs typeface="Arial"/>
              </a:rPr>
              <a:t>lo que </a:t>
            </a:r>
            <a:r>
              <a:rPr sz="1400" spc="-5" dirty="0">
                <a:latin typeface="Arial"/>
                <a:cs typeface="Arial"/>
              </a:rPr>
              <a:t>trae 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como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consecuencia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el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aumento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la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corriente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superficie.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500">
              <a:latin typeface="Arial"/>
              <a:cs typeface="Arial"/>
            </a:endParaRPr>
          </a:p>
          <a:p>
            <a:pPr>
              <a:spcBef>
                <a:spcPts val="50"/>
              </a:spcBef>
            </a:pPr>
            <a:endParaRPr sz="1900">
              <a:latin typeface="Arial"/>
              <a:cs typeface="Arial"/>
            </a:endParaRPr>
          </a:p>
          <a:p>
            <a:pPr marL="697865" lvl="1" indent="-457200" algn="just">
              <a:buAutoNum type="arabicPeriod" startAt="2"/>
              <a:tabLst>
                <a:tab pos="698500" algn="l"/>
              </a:tabLst>
            </a:pPr>
            <a:r>
              <a:rPr sz="1400" b="1" spc="-5" dirty="0">
                <a:latin typeface="Arial"/>
                <a:cs typeface="Arial"/>
              </a:rPr>
              <a:t>Corriente</a:t>
            </a:r>
            <a:r>
              <a:rPr sz="1400" b="1" spc="-3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Volumétrica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5"/>
              </a:spcBef>
            </a:pPr>
            <a:endParaRPr sz="2100">
              <a:latin typeface="Arial"/>
              <a:cs typeface="Arial"/>
            </a:endParaRPr>
          </a:p>
          <a:p>
            <a:pPr marL="12700" marR="6350" algn="just">
              <a:lnSpc>
                <a:spcPct val="143800"/>
              </a:lnSpc>
            </a:pPr>
            <a:r>
              <a:rPr sz="1400" dirty="0">
                <a:latin typeface="Arial"/>
                <a:cs typeface="Arial"/>
              </a:rPr>
              <a:t>La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corriente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volumétrica,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circula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por</a:t>
            </a:r>
            <a:r>
              <a:rPr sz="1400" spc="-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todo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el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volumen</a:t>
            </a:r>
            <a:r>
              <a:rPr sz="1400" dirty="0">
                <a:latin typeface="Arial"/>
                <a:cs typeface="Arial"/>
              </a:rPr>
              <a:t> del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dieléctrico,</a:t>
            </a:r>
            <a:r>
              <a:rPr sz="1400" dirty="0">
                <a:latin typeface="Arial"/>
                <a:cs typeface="Arial"/>
              </a:rPr>
              <a:t> y 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depende de la </a:t>
            </a:r>
            <a:r>
              <a:rPr sz="1400" spc="-5" dirty="0">
                <a:latin typeface="Arial"/>
                <a:cs typeface="Arial"/>
              </a:rPr>
              <a:t>estructura molecular </a:t>
            </a:r>
            <a:r>
              <a:rPr sz="1400" dirty="0">
                <a:latin typeface="Arial"/>
                <a:cs typeface="Arial"/>
              </a:rPr>
              <a:t>del </a:t>
            </a:r>
            <a:r>
              <a:rPr sz="1400" spc="-5" dirty="0">
                <a:latin typeface="Arial"/>
                <a:cs typeface="Arial"/>
              </a:rPr>
              <a:t>material, </a:t>
            </a:r>
            <a:r>
              <a:rPr sz="1400" dirty="0">
                <a:latin typeface="Arial"/>
                <a:cs typeface="Arial"/>
              </a:rPr>
              <a:t>del </a:t>
            </a:r>
            <a:r>
              <a:rPr sz="1400" spc="-10" dirty="0">
                <a:latin typeface="Arial"/>
                <a:cs typeface="Arial"/>
              </a:rPr>
              <a:t>nivel</a:t>
            </a:r>
            <a:r>
              <a:rPr sz="1400" spc="-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 humedad 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absorbida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y</a:t>
            </a:r>
            <a:r>
              <a:rPr sz="1400" spc="-6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la</a:t>
            </a:r>
            <a:r>
              <a:rPr sz="1400" spc="-5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geometría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(características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físicas)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5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dicho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dieléctrico.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Los </a:t>
            </a:r>
            <a:r>
              <a:rPr sz="1400" spc="-38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aislantes </a:t>
            </a:r>
            <a:r>
              <a:rPr sz="1400" dirty="0">
                <a:latin typeface="Arial"/>
                <a:cs typeface="Arial"/>
              </a:rPr>
              <a:t>tienen </a:t>
            </a:r>
            <a:r>
              <a:rPr sz="1400" spc="-5" dirty="0">
                <a:latin typeface="Arial"/>
                <a:cs typeface="Arial"/>
              </a:rPr>
              <a:t>cierto grado </a:t>
            </a:r>
            <a:r>
              <a:rPr sz="1400" dirty="0">
                <a:latin typeface="Arial"/>
                <a:cs typeface="Arial"/>
              </a:rPr>
              <a:t>de porosidad, </a:t>
            </a:r>
            <a:r>
              <a:rPr sz="1400" spc="-5" dirty="0">
                <a:latin typeface="Arial"/>
                <a:cs typeface="Arial"/>
              </a:rPr>
              <a:t>por tanto absorben humedad, </a:t>
            </a:r>
            <a:r>
              <a:rPr sz="1400" spc="-10" dirty="0">
                <a:latin typeface="Arial"/>
                <a:cs typeface="Arial"/>
              </a:rPr>
              <a:t>la </a:t>
            </a:r>
            <a:r>
              <a:rPr sz="1400" spc="-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cual </a:t>
            </a:r>
            <a:r>
              <a:rPr sz="1400" spc="-5" dirty="0">
                <a:latin typeface="Arial"/>
                <a:cs typeface="Arial"/>
              </a:rPr>
              <a:t>produce una disminución </a:t>
            </a:r>
            <a:r>
              <a:rPr sz="1400" spc="-10" dirty="0">
                <a:latin typeface="Arial"/>
                <a:cs typeface="Arial"/>
              </a:rPr>
              <a:t>de </a:t>
            </a:r>
            <a:r>
              <a:rPr sz="1400" dirty="0">
                <a:latin typeface="Arial"/>
                <a:cs typeface="Arial"/>
              </a:rPr>
              <a:t>la </a:t>
            </a:r>
            <a:r>
              <a:rPr sz="1400" spc="-5" dirty="0">
                <a:latin typeface="Arial"/>
                <a:cs typeface="Arial"/>
              </a:rPr>
              <a:t>resistencia volumétrica del dieléctrico. 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Esta disminución </a:t>
            </a:r>
            <a:r>
              <a:rPr sz="1400" spc="-10" dirty="0">
                <a:latin typeface="Arial"/>
                <a:cs typeface="Arial"/>
              </a:rPr>
              <a:t>de </a:t>
            </a:r>
            <a:r>
              <a:rPr sz="1400" dirty="0">
                <a:latin typeface="Arial"/>
                <a:cs typeface="Arial"/>
              </a:rPr>
              <a:t>la </a:t>
            </a:r>
            <a:r>
              <a:rPr sz="1400" spc="-5" dirty="0">
                <a:latin typeface="Arial"/>
                <a:cs typeface="Arial"/>
              </a:rPr>
              <a:t>resistencia volumétrica </a:t>
            </a:r>
            <a:r>
              <a:rPr sz="1400" dirty="0">
                <a:latin typeface="Arial"/>
                <a:cs typeface="Arial"/>
              </a:rPr>
              <a:t>trae </a:t>
            </a:r>
            <a:r>
              <a:rPr sz="1400" spc="-5" dirty="0">
                <a:latin typeface="Arial"/>
                <a:cs typeface="Arial"/>
              </a:rPr>
              <a:t>como consecuencia </a:t>
            </a:r>
            <a:r>
              <a:rPr sz="1400" dirty="0">
                <a:latin typeface="Arial"/>
                <a:cs typeface="Arial"/>
              </a:rPr>
              <a:t>un 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aumento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la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corriente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volumétrica.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Las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variaciones</a:t>
            </a:r>
            <a:r>
              <a:rPr sz="1400" dirty="0">
                <a:latin typeface="Arial"/>
                <a:cs typeface="Arial"/>
              </a:rPr>
              <a:t> de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la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corriente 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volumétrica</a:t>
            </a:r>
            <a:r>
              <a:rPr sz="1400" spc="-7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sirven</a:t>
            </a:r>
            <a:r>
              <a:rPr sz="1400" spc="-7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para</a:t>
            </a:r>
            <a:r>
              <a:rPr sz="1400" spc="-7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determinar</a:t>
            </a:r>
            <a:r>
              <a:rPr sz="1400" spc="-7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el</a:t>
            </a:r>
            <a:r>
              <a:rPr sz="1400" spc="-8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grado</a:t>
            </a:r>
            <a:r>
              <a:rPr sz="1400" spc="-7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7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degradación</a:t>
            </a:r>
            <a:r>
              <a:rPr sz="1400" spc="-7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y</a:t>
            </a:r>
            <a:r>
              <a:rPr sz="1400" spc="-9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el</a:t>
            </a:r>
            <a:r>
              <a:rPr sz="1400" spc="-7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estado</a:t>
            </a:r>
            <a:r>
              <a:rPr sz="1400" spc="-8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físico </a:t>
            </a:r>
            <a:r>
              <a:rPr sz="1400" spc="-37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del</a:t>
            </a:r>
            <a:r>
              <a:rPr sz="1400" spc="-5" dirty="0">
                <a:latin typeface="Arial"/>
                <a:cs typeface="Arial"/>
              </a:rPr>
              <a:t> dieléctrico.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100">
              <a:latin typeface="Arial"/>
              <a:cs typeface="Arial"/>
            </a:endParaRPr>
          </a:p>
          <a:p>
            <a:pPr marL="12700" marR="275590">
              <a:lnSpc>
                <a:spcPct val="143600"/>
              </a:lnSpc>
            </a:pPr>
            <a:r>
              <a:rPr sz="1400" dirty="0">
                <a:latin typeface="Arial"/>
                <a:cs typeface="Arial"/>
              </a:rPr>
              <a:t>Se</a:t>
            </a:r>
            <a:r>
              <a:rPr sz="1400" spc="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identifican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dos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fenómenos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físicos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responsables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la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existencia</a:t>
            </a:r>
            <a:r>
              <a:rPr sz="1400" dirty="0">
                <a:latin typeface="Arial"/>
                <a:cs typeface="Arial"/>
              </a:rPr>
              <a:t> de la </a:t>
            </a:r>
            <a:r>
              <a:rPr sz="1400" spc="-37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corriente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volumétrica:</a:t>
            </a:r>
            <a:endParaRPr sz="14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115100" y="9390381"/>
            <a:ext cx="5678170" cy="5073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1150"/>
              </a:lnSpc>
            </a:pPr>
            <a:r>
              <a:rPr sz="1100" dirty="0">
                <a:latin typeface="Calibri"/>
                <a:cs typeface="Calibri"/>
              </a:rPr>
              <a:t>PH </a:t>
            </a:r>
            <a:r>
              <a:rPr sz="1100" spc="-5" dirty="0">
                <a:latin typeface="Calibri"/>
                <a:cs typeface="Calibri"/>
              </a:rPr>
              <a:t>Financial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Park Tower,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Piso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35,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Boulevard </a:t>
            </a:r>
            <a:r>
              <a:rPr sz="1100" spc="-5" dirty="0">
                <a:latin typeface="Calibri"/>
                <a:cs typeface="Calibri"/>
              </a:rPr>
              <a:t>Costa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Este.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Corregimiento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Juan Díaz,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Costa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del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Este.</a:t>
            </a:r>
            <a:endParaRPr sz="1100">
              <a:latin typeface="Calibri"/>
              <a:cs typeface="Calibri"/>
            </a:endParaRPr>
          </a:p>
          <a:p>
            <a:pPr marL="2030730" marR="2022475" algn="ctr">
              <a:lnSpc>
                <a:spcPct val="101800"/>
              </a:lnSpc>
            </a:pPr>
            <a:r>
              <a:rPr sz="1100" spc="-5" dirty="0">
                <a:latin typeface="Calibri"/>
                <a:cs typeface="Calibri"/>
              </a:rPr>
              <a:t>Ciudad de Panamá. Panamá. </a:t>
            </a:r>
            <a:r>
              <a:rPr sz="1100" spc="-235" dirty="0">
                <a:latin typeface="Calibri"/>
                <a:cs typeface="Calibri"/>
              </a:rPr>
              <a:t> </a:t>
            </a:r>
            <a:r>
              <a:rPr sz="1100" u="sng" spc="-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3"/>
              </a:rPr>
              <a:t>www.kaizengrp.com</a:t>
            </a:r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774935" y="782828"/>
            <a:ext cx="1179195" cy="5353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00" spc="-5" dirty="0">
                <a:latin typeface="Calibri"/>
                <a:cs typeface="Calibri"/>
              </a:rPr>
              <a:t>Ficha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Técnica: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K-001</a:t>
            </a:r>
            <a:endParaRPr sz="1100">
              <a:latin typeface="Calibri"/>
              <a:cs typeface="Calibri"/>
            </a:endParaRPr>
          </a:p>
          <a:p>
            <a:pPr marL="688975" marR="5080" indent="118745">
              <a:lnSpc>
                <a:spcPct val="101800"/>
              </a:lnSpc>
              <a:spcBef>
                <a:spcPts val="5"/>
              </a:spcBef>
            </a:pPr>
            <a:r>
              <a:rPr sz="1100" dirty="0">
                <a:latin typeface="Calibri"/>
                <a:cs typeface="Calibri"/>
              </a:rPr>
              <a:t>Re</a:t>
            </a:r>
            <a:r>
              <a:rPr sz="1100" spc="5" dirty="0">
                <a:latin typeface="Calibri"/>
                <a:cs typeface="Calibri"/>
              </a:rPr>
              <a:t>v</a:t>
            </a:r>
            <a:r>
              <a:rPr sz="1100" dirty="0">
                <a:latin typeface="Calibri"/>
                <a:cs typeface="Calibri"/>
              </a:rPr>
              <a:t>.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  </a:t>
            </a:r>
            <a:r>
              <a:rPr sz="1100" spc="-5" dirty="0">
                <a:latin typeface="Calibri"/>
                <a:cs typeface="Calibri"/>
              </a:rPr>
              <a:t>Jul-</a:t>
            </a:r>
            <a:r>
              <a:rPr sz="1100" dirty="0">
                <a:latin typeface="Calibri"/>
                <a:cs typeface="Calibri"/>
              </a:rPr>
              <a:t>20</a:t>
            </a:r>
            <a:r>
              <a:rPr sz="1100" spc="-10" dirty="0">
                <a:latin typeface="Calibri"/>
                <a:cs typeface="Calibri"/>
              </a:rPr>
              <a:t>1</a:t>
            </a:r>
            <a:r>
              <a:rPr sz="1100" dirty="0">
                <a:latin typeface="Calibri"/>
                <a:cs typeface="Calibri"/>
              </a:rPr>
              <a:t>8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5998260" y="9359202"/>
            <a:ext cx="5910580" cy="0"/>
          </a:xfrm>
          <a:custGeom>
            <a:avLst/>
            <a:gdLst/>
            <a:ahLst/>
            <a:cxnLst/>
            <a:rect l="l" t="t" r="r" b="b"/>
            <a:pathLst>
              <a:path w="5910580">
                <a:moveTo>
                  <a:pt x="0" y="0"/>
                </a:moveTo>
                <a:lnTo>
                  <a:pt x="1598938" y="0"/>
                </a:lnTo>
              </a:path>
              <a:path w="5910580">
                <a:moveTo>
                  <a:pt x="1600530" y="0"/>
                </a:moveTo>
                <a:lnTo>
                  <a:pt x="5910390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991962" y="355137"/>
            <a:ext cx="1001125" cy="431186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5956604" y="1290573"/>
            <a:ext cx="5998210" cy="43154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97865" lvl="2" indent="-457200">
              <a:spcBef>
                <a:spcPts val="100"/>
              </a:spcBef>
              <a:buAutoNum type="arabicPeriod"/>
              <a:tabLst>
                <a:tab pos="698500" algn="l"/>
              </a:tabLst>
            </a:pPr>
            <a:r>
              <a:rPr sz="1400" b="1" spc="-5" dirty="0">
                <a:latin typeface="Arial"/>
                <a:cs typeface="Arial"/>
              </a:rPr>
              <a:t>Fenómeno</a:t>
            </a:r>
            <a:r>
              <a:rPr sz="1400" b="1" spc="-2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de</a:t>
            </a:r>
            <a:r>
              <a:rPr sz="1400" b="1" spc="-1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Conducción:</a:t>
            </a:r>
            <a:endParaRPr sz="1400">
              <a:latin typeface="Arial"/>
              <a:cs typeface="Arial"/>
            </a:endParaRPr>
          </a:p>
          <a:p>
            <a:pPr lvl="2">
              <a:spcBef>
                <a:spcPts val="10"/>
              </a:spcBef>
              <a:buFont typeface="Arial"/>
              <a:buAutoNum type="arabicPeriod"/>
            </a:pPr>
            <a:endParaRPr sz="2100">
              <a:latin typeface="Arial"/>
              <a:cs typeface="Arial"/>
            </a:endParaRPr>
          </a:p>
          <a:p>
            <a:pPr marL="12700" marR="5080" algn="just">
              <a:lnSpc>
                <a:spcPct val="143600"/>
              </a:lnSpc>
            </a:pPr>
            <a:r>
              <a:rPr sz="1400" dirty="0">
                <a:latin typeface="Arial"/>
                <a:cs typeface="Arial"/>
              </a:rPr>
              <a:t>Es la </a:t>
            </a:r>
            <a:r>
              <a:rPr sz="1400" spc="-5" dirty="0">
                <a:latin typeface="Arial"/>
                <a:cs typeface="Arial"/>
              </a:rPr>
              <a:t>posibilidad que tienen </a:t>
            </a:r>
            <a:r>
              <a:rPr sz="1400" dirty="0">
                <a:latin typeface="Arial"/>
                <a:cs typeface="Arial"/>
              </a:rPr>
              <a:t>los </a:t>
            </a:r>
            <a:r>
              <a:rPr sz="1400" spc="-5" dirty="0">
                <a:latin typeface="Arial"/>
                <a:cs typeface="Arial"/>
              </a:rPr>
              <a:t>materiales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conducir </a:t>
            </a:r>
            <a:r>
              <a:rPr sz="1400" dirty="0">
                <a:latin typeface="Arial"/>
                <a:cs typeface="Arial"/>
              </a:rPr>
              <a:t>corriente </a:t>
            </a:r>
            <a:r>
              <a:rPr sz="1400" spc="-5" dirty="0">
                <a:latin typeface="Arial"/>
                <a:cs typeface="Arial"/>
              </a:rPr>
              <a:t>eléctrica, </a:t>
            </a:r>
            <a:r>
              <a:rPr sz="1400" spc="-10" dirty="0">
                <a:latin typeface="Arial"/>
                <a:cs typeface="Arial"/>
              </a:rPr>
              <a:t>la </a:t>
            </a:r>
            <a:r>
              <a:rPr sz="1400" spc="-37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cual </a:t>
            </a:r>
            <a:r>
              <a:rPr sz="1400" spc="-10" dirty="0">
                <a:latin typeface="Arial"/>
                <a:cs typeface="Arial"/>
              </a:rPr>
              <a:t>es </a:t>
            </a:r>
            <a:r>
              <a:rPr sz="1400" spc="-5" dirty="0">
                <a:latin typeface="Arial"/>
                <a:cs typeface="Arial"/>
              </a:rPr>
              <a:t>ocasionada </a:t>
            </a:r>
            <a:r>
              <a:rPr sz="1400" dirty="0">
                <a:latin typeface="Arial"/>
                <a:cs typeface="Arial"/>
              </a:rPr>
              <a:t>la </a:t>
            </a:r>
            <a:r>
              <a:rPr sz="1400" spc="-5" dirty="0">
                <a:latin typeface="Arial"/>
                <a:cs typeface="Arial"/>
              </a:rPr>
              <a:t>cual </a:t>
            </a:r>
            <a:r>
              <a:rPr sz="1400" dirty="0">
                <a:latin typeface="Arial"/>
                <a:cs typeface="Arial"/>
              </a:rPr>
              <a:t>es </a:t>
            </a:r>
            <a:r>
              <a:rPr sz="1400" spc="-5" dirty="0">
                <a:latin typeface="Arial"/>
                <a:cs typeface="Arial"/>
              </a:rPr>
              <a:t>ocasionada </a:t>
            </a:r>
            <a:r>
              <a:rPr sz="1400" dirty="0">
                <a:latin typeface="Arial"/>
                <a:cs typeface="Arial"/>
              </a:rPr>
              <a:t>con </a:t>
            </a:r>
            <a:r>
              <a:rPr sz="1400" spc="-5" dirty="0">
                <a:latin typeface="Arial"/>
                <a:cs typeface="Arial"/>
              </a:rPr>
              <a:t>impurezas </a:t>
            </a:r>
            <a:r>
              <a:rPr sz="1400" dirty="0">
                <a:latin typeface="Arial"/>
                <a:cs typeface="Arial"/>
              </a:rPr>
              <a:t>o </a:t>
            </a:r>
            <a:r>
              <a:rPr sz="1400" spc="-5" dirty="0">
                <a:latin typeface="Arial"/>
                <a:cs typeface="Arial"/>
              </a:rPr>
              <a:t>imperfecciones </a:t>
            </a:r>
            <a:r>
              <a:rPr sz="1400" dirty="0">
                <a:latin typeface="Arial"/>
                <a:cs typeface="Arial"/>
              </a:rPr>
              <a:t> propias del </a:t>
            </a:r>
            <a:r>
              <a:rPr sz="1400" spc="-5" dirty="0">
                <a:latin typeface="Arial"/>
                <a:cs typeface="Arial"/>
              </a:rPr>
              <a:t>material, portadores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carga </a:t>
            </a:r>
            <a:r>
              <a:rPr sz="1400" dirty="0">
                <a:latin typeface="Arial"/>
                <a:cs typeface="Arial"/>
              </a:rPr>
              <a:t>o </a:t>
            </a:r>
            <a:r>
              <a:rPr sz="1400" spc="-5" dirty="0">
                <a:latin typeface="Arial"/>
                <a:cs typeface="Arial"/>
              </a:rPr>
              <a:t>cargas iónicas </a:t>
            </a:r>
            <a:r>
              <a:rPr sz="1400" dirty="0">
                <a:latin typeface="Arial"/>
                <a:cs typeface="Arial"/>
              </a:rPr>
              <a:t>que se </a:t>
            </a:r>
            <a:r>
              <a:rPr sz="1400" spc="-5" dirty="0">
                <a:latin typeface="Arial"/>
                <a:cs typeface="Arial"/>
              </a:rPr>
              <a:t>libran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la </a:t>
            </a:r>
            <a:r>
              <a:rPr sz="1400" spc="-5" dirty="0">
                <a:latin typeface="Arial"/>
                <a:cs typeface="Arial"/>
              </a:rPr>
              <a:t>estructura molecular del material </a:t>
            </a:r>
            <a:r>
              <a:rPr sz="1400" dirty="0">
                <a:latin typeface="Arial"/>
                <a:cs typeface="Arial"/>
              </a:rPr>
              <a:t>y que </a:t>
            </a:r>
            <a:r>
              <a:rPr sz="1400" spc="-5" dirty="0">
                <a:latin typeface="Arial"/>
                <a:cs typeface="Arial"/>
              </a:rPr>
              <a:t>pueden desplazarse </a:t>
            </a:r>
            <a:r>
              <a:rPr sz="1400" dirty="0">
                <a:latin typeface="Arial"/>
                <a:cs typeface="Arial"/>
              </a:rPr>
              <a:t>ocasionando </a:t>
            </a:r>
            <a:r>
              <a:rPr sz="1400" spc="-37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un</a:t>
            </a:r>
            <a:r>
              <a:rPr sz="1400" spc="-5" dirty="0">
                <a:latin typeface="Arial"/>
                <a:cs typeface="Arial"/>
              </a:rPr>
              <a:t> valor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corriente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circulante.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500">
              <a:latin typeface="Arial"/>
              <a:cs typeface="Arial"/>
            </a:endParaRPr>
          </a:p>
          <a:p>
            <a:pPr>
              <a:spcBef>
                <a:spcPts val="50"/>
              </a:spcBef>
            </a:pPr>
            <a:endParaRPr sz="1200">
              <a:latin typeface="Arial"/>
              <a:cs typeface="Arial"/>
            </a:endParaRPr>
          </a:p>
          <a:p>
            <a:pPr marL="697865" lvl="2" indent="-457200">
              <a:buAutoNum type="arabicPeriod" startAt="2"/>
              <a:tabLst>
                <a:tab pos="698500" algn="l"/>
              </a:tabLst>
            </a:pPr>
            <a:r>
              <a:rPr sz="1400" b="1" spc="-5" dirty="0">
                <a:latin typeface="Arial"/>
                <a:cs typeface="Arial"/>
              </a:rPr>
              <a:t>Fenómeno</a:t>
            </a:r>
            <a:r>
              <a:rPr sz="1400" b="1" spc="-1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de</a:t>
            </a:r>
            <a:r>
              <a:rPr sz="1400" b="1" spc="-1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Polarización: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50"/>
              </a:spcBef>
            </a:pPr>
            <a:endParaRPr sz="2050">
              <a:latin typeface="Arial"/>
              <a:cs typeface="Arial"/>
            </a:endParaRPr>
          </a:p>
          <a:p>
            <a:pPr marL="12700" marR="6985" algn="just">
              <a:lnSpc>
                <a:spcPct val="143800"/>
              </a:lnSpc>
              <a:spcBef>
                <a:spcPts val="5"/>
              </a:spcBef>
            </a:pPr>
            <a:r>
              <a:rPr sz="1400" dirty="0">
                <a:latin typeface="Arial"/>
                <a:cs typeface="Arial"/>
              </a:rPr>
              <a:t>Bajo la </a:t>
            </a:r>
            <a:r>
              <a:rPr sz="1400" spc="-5" dirty="0">
                <a:latin typeface="Arial"/>
                <a:cs typeface="Arial"/>
              </a:rPr>
              <a:t>influencia </a:t>
            </a:r>
            <a:r>
              <a:rPr sz="1400" dirty="0">
                <a:latin typeface="Arial"/>
                <a:cs typeface="Arial"/>
              </a:rPr>
              <a:t>del </a:t>
            </a:r>
            <a:r>
              <a:rPr sz="1400" spc="-5" dirty="0">
                <a:latin typeface="Arial"/>
                <a:cs typeface="Arial"/>
              </a:rPr>
              <a:t>capo eléctrico </a:t>
            </a:r>
            <a:r>
              <a:rPr sz="1400" dirty="0">
                <a:latin typeface="Arial"/>
                <a:cs typeface="Arial"/>
              </a:rPr>
              <a:t>las </a:t>
            </a:r>
            <a:r>
              <a:rPr sz="1400" spc="-5" dirty="0">
                <a:latin typeface="Arial"/>
                <a:cs typeface="Arial"/>
              </a:rPr>
              <a:t>cargas eléctricas orientan </a:t>
            </a:r>
            <a:r>
              <a:rPr sz="1400" dirty="0">
                <a:latin typeface="Arial"/>
                <a:cs typeface="Arial"/>
              </a:rPr>
              <a:t>en la 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dirección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la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fuerza</a:t>
            </a:r>
            <a:r>
              <a:rPr sz="1400" dirty="0">
                <a:latin typeface="Arial"/>
                <a:cs typeface="Arial"/>
              </a:rPr>
              <a:t> que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actúan</a:t>
            </a:r>
            <a:r>
              <a:rPr sz="1400" dirty="0">
                <a:latin typeface="Arial"/>
                <a:cs typeface="Arial"/>
              </a:rPr>
              <a:t> sobre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ellas.</a:t>
            </a:r>
            <a:r>
              <a:rPr sz="1400" dirty="0">
                <a:latin typeface="Arial"/>
                <a:cs typeface="Arial"/>
              </a:rPr>
              <a:t> La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magnitud</a:t>
            </a:r>
            <a:r>
              <a:rPr sz="1400" dirty="0">
                <a:latin typeface="Arial"/>
                <a:cs typeface="Arial"/>
              </a:rPr>
              <a:t> de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esta </a:t>
            </a:r>
            <a:r>
              <a:rPr sz="1400" dirty="0">
                <a:latin typeface="Arial"/>
                <a:cs typeface="Arial"/>
              </a:rPr>
              <a:t> orientación </a:t>
            </a:r>
            <a:r>
              <a:rPr sz="1400" spc="-5" dirty="0">
                <a:latin typeface="Arial"/>
                <a:cs typeface="Arial"/>
              </a:rPr>
              <a:t>depende </a:t>
            </a:r>
            <a:r>
              <a:rPr sz="1400" dirty="0">
                <a:latin typeface="Arial"/>
                <a:cs typeface="Arial"/>
              </a:rPr>
              <a:t>de la </a:t>
            </a:r>
            <a:r>
              <a:rPr sz="1400" spc="-5" dirty="0">
                <a:latin typeface="Arial"/>
                <a:cs typeface="Arial"/>
              </a:rPr>
              <a:t>intensidad </a:t>
            </a:r>
            <a:r>
              <a:rPr sz="1400" dirty="0">
                <a:latin typeface="Arial"/>
                <a:cs typeface="Arial"/>
              </a:rPr>
              <a:t>del campo </a:t>
            </a:r>
            <a:r>
              <a:rPr sz="1400" spc="-5" dirty="0">
                <a:latin typeface="Arial"/>
                <a:cs typeface="Arial"/>
              </a:rPr>
              <a:t>eléctrico </a:t>
            </a:r>
            <a:r>
              <a:rPr sz="1400" dirty="0">
                <a:latin typeface="Arial"/>
                <a:cs typeface="Arial"/>
              </a:rPr>
              <a:t>y cuando </a:t>
            </a:r>
            <a:r>
              <a:rPr sz="1400" spc="-5" dirty="0">
                <a:latin typeface="Arial"/>
                <a:cs typeface="Arial"/>
              </a:rPr>
              <a:t>este se </a:t>
            </a:r>
            <a:r>
              <a:rPr sz="1400" dirty="0">
                <a:latin typeface="Arial"/>
                <a:cs typeface="Arial"/>
              </a:rPr>
              <a:t> elimina,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las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cargas </a:t>
            </a:r>
            <a:r>
              <a:rPr sz="1400" dirty="0">
                <a:latin typeface="Arial"/>
                <a:cs typeface="Arial"/>
              </a:rPr>
              <a:t>tienden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su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estado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anterior.</a:t>
            </a:r>
            <a:endParaRPr sz="14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043292" y="8222742"/>
            <a:ext cx="182054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latin typeface="Arial"/>
                <a:cs typeface="Arial"/>
              </a:rPr>
              <a:t>Fenómeno</a:t>
            </a:r>
            <a:r>
              <a:rPr sz="1200" spc="-20" dirty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de</a:t>
            </a:r>
            <a:r>
              <a:rPr sz="1200" spc="-15" dirty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polarización</a:t>
            </a:r>
            <a:endParaRPr sz="1200">
              <a:latin typeface="Arial"/>
              <a:cs typeface="Arial"/>
            </a:endParaRP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303056" y="6219861"/>
            <a:ext cx="3279712" cy="1937988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6115100" y="9390381"/>
            <a:ext cx="5678170" cy="5073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1150"/>
              </a:lnSpc>
            </a:pPr>
            <a:r>
              <a:rPr sz="1100" dirty="0">
                <a:latin typeface="Calibri"/>
                <a:cs typeface="Calibri"/>
              </a:rPr>
              <a:t>PH </a:t>
            </a:r>
            <a:r>
              <a:rPr sz="1100" spc="-5" dirty="0">
                <a:latin typeface="Calibri"/>
                <a:cs typeface="Calibri"/>
              </a:rPr>
              <a:t>Financial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Park Tower,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Piso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35,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Boulevard </a:t>
            </a:r>
            <a:r>
              <a:rPr sz="1100" spc="-5" dirty="0">
                <a:latin typeface="Calibri"/>
                <a:cs typeface="Calibri"/>
              </a:rPr>
              <a:t>Costa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Este.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Corregimiento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Juan Díaz,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Costa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del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Este.</a:t>
            </a:r>
            <a:endParaRPr sz="1100">
              <a:latin typeface="Calibri"/>
              <a:cs typeface="Calibri"/>
            </a:endParaRPr>
          </a:p>
          <a:p>
            <a:pPr marL="2030730" marR="2022475" algn="ctr">
              <a:lnSpc>
                <a:spcPct val="101800"/>
              </a:lnSpc>
            </a:pPr>
            <a:r>
              <a:rPr sz="1100" spc="-5" dirty="0">
                <a:latin typeface="Calibri"/>
                <a:cs typeface="Calibri"/>
              </a:rPr>
              <a:t>Ciudad de Panamá. Panamá. </a:t>
            </a:r>
            <a:r>
              <a:rPr sz="1100" spc="-235" dirty="0">
                <a:latin typeface="Calibri"/>
                <a:cs typeface="Calibri"/>
              </a:rPr>
              <a:t> </a:t>
            </a:r>
            <a:r>
              <a:rPr sz="1100" u="sng" spc="-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4"/>
              </a:rPr>
              <a:t>www.kaizengrp.com</a:t>
            </a:r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998260" y="9359202"/>
            <a:ext cx="5910580" cy="0"/>
          </a:xfrm>
          <a:custGeom>
            <a:avLst/>
            <a:gdLst/>
            <a:ahLst/>
            <a:cxnLst/>
            <a:rect l="l" t="t" r="r" b="b"/>
            <a:pathLst>
              <a:path w="5910580">
                <a:moveTo>
                  <a:pt x="0" y="0"/>
                </a:moveTo>
                <a:lnTo>
                  <a:pt x="1598938" y="0"/>
                </a:lnTo>
              </a:path>
              <a:path w="5910580">
                <a:moveTo>
                  <a:pt x="1600530" y="0"/>
                </a:moveTo>
                <a:lnTo>
                  <a:pt x="5910390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991962" y="355137"/>
            <a:ext cx="1001125" cy="431186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5956605" y="782827"/>
            <a:ext cx="5997575" cy="379988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715" algn="r">
              <a:spcBef>
                <a:spcPts val="100"/>
              </a:spcBef>
            </a:pPr>
            <a:r>
              <a:rPr sz="1100" spc="-5" dirty="0">
                <a:latin typeface="Calibri"/>
                <a:cs typeface="Calibri"/>
              </a:rPr>
              <a:t>Ficha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Técnica: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K-001</a:t>
            </a:r>
            <a:endParaRPr sz="1100">
              <a:latin typeface="Calibri"/>
              <a:cs typeface="Calibri"/>
            </a:endParaRPr>
          </a:p>
          <a:p>
            <a:pPr marL="5507355" marR="5080" indent="118745" algn="r">
              <a:lnSpc>
                <a:spcPct val="101800"/>
              </a:lnSpc>
              <a:spcBef>
                <a:spcPts val="5"/>
              </a:spcBef>
            </a:pPr>
            <a:r>
              <a:rPr sz="1100" dirty="0">
                <a:latin typeface="Calibri"/>
                <a:cs typeface="Calibri"/>
              </a:rPr>
              <a:t>Re</a:t>
            </a:r>
            <a:r>
              <a:rPr sz="1100" spc="5" dirty="0">
                <a:latin typeface="Calibri"/>
                <a:cs typeface="Calibri"/>
              </a:rPr>
              <a:t>v</a:t>
            </a:r>
            <a:r>
              <a:rPr sz="1100" dirty="0">
                <a:latin typeface="Calibri"/>
                <a:cs typeface="Calibri"/>
              </a:rPr>
              <a:t>.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  </a:t>
            </a:r>
            <a:r>
              <a:rPr sz="1100" spc="-5" dirty="0">
                <a:latin typeface="Calibri"/>
                <a:cs typeface="Calibri"/>
              </a:rPr>
              <a:t>Jul-</a:t>
            </a:r>
            <a:r>
              <a:rPr sz="1100" dirty="0">
                <a:latin typeface="Calibri"/>
                <a:cs typeface="Calibri"/>
              </a:rPr>
              <a:t>20</a:t>
            </a:r>
            <a:r>
              <a:rPr sz="1100" spc="-10" dirty="0">
                <a:latin typeface="Calibri"/>
                <a:cs typeface="Calibri"/>
              </a:rPr>
              <a:t>1</a:t>
            </a:r>
            <a:r>
              <a:rPr sz="1100" dirty="0">
                <a:latin typeface="Calibri"/>
                <a:cs typeface="Calibri"/>
              </a:rPr>
              <a:t>8</a:t>
            </a:r>
            <a:endParaRPr sz="1100">
              <a:latin typeface="Calibri"/>
              <a:cs typeface="Calibri"/>
            </a:endParaRPr>
          </a:p>
          <a:p>
            <a:pPr>
              <a:spcBef>
                <a:spcPts val="5"/>
              </a:spcBef>
            </a:pPr>
            <a:endParaRPr sz="1350">
              <a:latin typeface="Calibri"/>
              <a:cs typeface="Calibri"/>
            </a:endParaRPr>
          </a:p>
          <a:p>
            <a:pPr marL="12700">
              <a:spcBef>
                <a:spcPts val="5"/>
              </a:spcBef>
            </a:pPr>
            <a:r>
              <a:rPr sz="1400" dirty="0">
                <a:latin typeface="Arial"/>
                <a:cs typeface="Arial"/>
              </a:rPr>
              <a:t>El</a:t>
            </a:r>
            <a:r>
              <a:rPr sz="1400" spc="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fenómeno</a:t>
            </a:r>
            <a:r>
              <a:rPr sz="1400" dirty="0">
                <a:latin typeface="Arial"/>
                <a:cs typeface="Arial"/>
              </a:rPr>
              <a:t> de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polarización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involucra</a:t>
            </a:r>
            <a:r>
              <a:rPr sz="1400" dirty="0">
                <a:latin typeface="Arial"/>
                <a:cs typeface="Arial"/>
              </a:rPr>
              <a:t> dos </a:t>
            </a:r>
            <a:r>
              <a:rPr sz="1400" spc="-5" dirty="0">
                <a:latin typeface="Arial"/>
                <a:cs typeface="Arial"/>
              </a:rPr>
              <a:t>componentes: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500">
              <a:latin typeface="Arial"/>
              <a:cs typeface="Arial"/>
            </a:endParaRPr>
          </a:p>
          <a:p>
            <a:pPr>
              <a:spcBef>
                <a:spcPts val="35"/>
              </a:spcBef>
            </a:pPr>
            <a:endParaRPr sz="1200">
              <a:latin typeface="Arial"/>
              <a:cs typeface="Arial"/>
            </a:endParaRPr>
          </a:p>
          <a:p>
            <a:pPr marL="12700"/>
            <a:r>
              <a:rPr sz="1400" dirty="0">
                <a:latin typeface="Arial"/>
                <a:cs typeface="Arial"/>
              </a:rPr>
              <a:t>Componente</a:t>
            </a:r>
            <a:r>
              <a:rPr sz="1400" spc="-5" dirty="0">
                <a:latin typeface="Arial"/>
                <a:cs typeface="Arial"/>
              </a:rPr>
              <a:t> activa:</a:t>
            </a:r>
            <a:r>
              <a:rPr sz="1400" spc="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expresada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como </a:t>
            </a:r>
            <a:r>
              <a:rPr sz="1400" dirty="0">
                <a:latin typeface="Arial"/>
                <a:cs typeface="Arial"/>
              </a:rPr>
              <a:t>pérdidas</a:t>
            </a:r>
            <a:r>
              <a:rPr sz="1400" spc="-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5" dirty="0">
                <a:latin typeface="Arial"/>
                <a:cs typeface="Arial"/>
              </a:rPr>
              <a:t> fricción.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5"/>
              </a:spcBef>
            </a:pPr>
            <a:endParaRPr sz="2100">
              <a:latin typeface="Arial"/>
              <a:cs typeface="Arial"/>
            </a:endParaRPr>
          </a:p>
          <a:p>
            <a:pPr marL="12700" marR="8255">
              <a:lnSpc>
                <a:spcPct val="143800"/>
              </a:lnSpc>
              <a:tabLst>
                <a:tab pos="1197610" algn="l"/>
                <a:tab pos="2035810" algn="l"/>
                <a:tab pos="3031490" algn="l"/>
                <a:tab pos="3633470" algn="l"/>
                <a:tab pos="4402455" algn="l"/>
                <a:tab pos="5319395" algn="l"/>
                <a:tab pos="5842000" algn="l"/>
              </a:tabLst>
            </a:pPr>
            <a:r>
              <a:rPr sz="1400" spc="-10" dirty="0">
                <a:latin typeface="Arial"/>
                <a:cs typeface="Arial"/>
              </a:rPr>
              <a:t>C</a:t>
            </a:r>
            <a:r>
              <a:rPr sz="1400" dirty="0">
                <a:latin typeface="Arial"/>
                <a:cs typeface="Arial"/>
              </a:rPr>
              <a:t>o</a:t>
            </a:r>
            <a:r>
              <a:rPr sz="1400" spc="-10" dirty="0">
                <a:latin typeface="Arial"/>
                <a:cs typeface="Arial"/>
              </a:rPr>
              <a:t>m</a:t>
            </a:r>
            <a:r>
              <a:rPr sz="1400" dirty="0">
                <a:latin typeface="Arial"/>
                <a:cs typeface="Arial"/>
              </a:rPr>
              <a:t>ponente	re</a:t>
            </a:r>
            <a:r>
              <a:rPr sz="1400" spc="-15" dirty="0">
                <a:latin typeface="Arial"/>
                <a:cs typeface="Arial"/>
              </a:rPr>
              <a:t>a</a:t>
            </a:r>
            <a:r>
              <a:rPr sz="1400" spc="-10" dirty="0">
                <a:latin typeface="Arial"/>
                <a:cs typeface="Arial"/>
              </a:rPr>
              <a:t>c</a:t>
            </a:r>
            <a:r>
              <a:rPr sz="1400" dirty="0">
                <a:latin typeface="Arial"/>
                <a:cs typeface="Arial"/>
              </a:rPr>
              <a:t>ti</a:t>
            </a:r>
            <a:r>
              <a:rPr sz="1400" spc="-20" dirty="0">
                <a:latin typeface="Arial"/>
                <a:cs typeface="Arial"/>
              </a:rPr>
              <a:t>v</a:t>
            </a:r>
            <a:r>
              <a:rPr sz="1400" dirty="0">
                <a:latin typeface="Arial"/>
                <a:cs typeface="Arial"/>
              </a:rPr>
              <a:t>a:	e</a:t>
            </a:r>
            <a:r>
              <a:rPr sz="1400" spc="-20" dirty="0">
                <a:latin typeface="Arial"/>
                <a:cs typeface="Arial"/>
              </a:rPr>
              <a:t>x</a:t>
            </a:r>
            <a:r>
              <a:rPr sz="1400" dirty="0">
                <a:latin typeface="Arial"/>
                <a:cs typeface="Arial"/>
              </a:rPr>
              <a:t>pre</a:t>
            </a:r>
            <a:r>
              <a:rPr sz="1400" spc="10" dirty="0">
                <a:latin typeface="Arial"/>
                <a:cs typeface="Arial"/>
              </a:rPr>
              <a:t>s</a:t>
            </a:r>
            <a:r>
              <a:rPr sz="1400" dirty="0">
                <a:latin typeface="Arial"/>
                <a:cs typeface="Arial"/>
              </a:rPr>
              <a:t>ada	co</a:t>
            </a:r>
            <a:r>
              <a:rPr sz="1400" spc="-10" dirty="0">
                <a:latin typeface="Arial"/>
                <a:cs typeface="Arial"/>
              </a:rPr>
              <a:t>m</a:t>
            </a:r>
            <a:r>
              <a:rPr sz="1400" dirty="0">
                <a:latin typeface="Arial"/>
                <a:cs typeface="Arial"/>
              </a:rPr>
              <a:t>o	ener</a:t>
            </a:r>
            <a:r>
              <a:rPr sz="1400" spc="-15" dirty="0">
                <a:latin typeface="Arial"/>
                <a:cs typeface="Arial"/>
              </a:rPr>
              <a:t>g</a:t>
            </a:r>
            <a:r>
              <a:rPr sz="1400" dirty="0">
                <a:latin typeface="Arial"/>
                <a:cs typeface="Arial"/>
              </a:rPr>
              <a:t>ía	r</a:t>
            </a:r>
            <a:r>
              <a:rPr sz="1400" spc="-15" dirty="0">
                <a:latin typeface="Arial"/>
                <a:cs typeface="Arial"/>
              </a:rPr>
              <a:t>e</a:t>
            </a:r>
            <a:r>
              <a:rPr sz="1400" dirty="0">
                <a:latin typeface="Arial"/>
                <a:cs typeface="Arial"/>
              </a:rPr>
              <a:t>querida	para	el  </a:t>
            </a:r>
            <a:r>
              <a:rPr sz="1400" spc="-5" dirty="0">
                <a:latin typeface="Arial"/>
                <a:cs typeface="Arial"/>
              </a:rPr>
              <a:t>desplazamiento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de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cargas.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500">
              <a:latin typeface="Arial"/>
              <a:cs typeface="Arial"/>
            </a:endParaRPr>
          </a:p>
          <a:p>
            <a:pPr>
              <a:spcBef>
                <a:spcPts val="55"/>
              </a:spcBef>
            </a:pPr>
            <a:endParaRPr sz="1200">
              <a:latin typeface="Arial"/>
              <a:cs typeface="Arial"/>
            </a:endParaRPr>
          </a:p>
          <a:p>
            <a:pPr marL="12700"/>
            <a:r>
              <a:rPr sz="1400" dirty="0">
                <a:latin typeface="Arial"/>
                <a:cs typeface="Arial"/>
              </a:rPr>
              <a:t>I </a:t>
            </a:r>
            <a:r>
              <a:rPr sz="1400" spc="-5" dirty="0">
                <a:latin typeface="Arial"/>
                <a:cs typeface="Arial"/>
              </a:rPr>
              <a:t>POLARIZACIÓN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= I</a:t>
            </a:r>
            <a:r>
              <a:rPr sz="1400" spc="39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ACTIVA</a:t>
            </a:r>
            <a:r>
              <a:rPr sz="1400" dirty="0">
                <a:latin typeface="Arial"/>
                <a:cs typeface="Arial"/>
              </a:rPr>
              <a:t> +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I</a:t>
            </a:r>
            <a:r>
              <a:rPr sz="1400" spc="38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REACTIVA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500">
              <a:latin typeface="Arial"/>
              <a:cs typeface="Arial"/>
            </a:endParaRPr>
          </a:p>
          <a:p>
            <a:pPr>
              <a:spcBef>
                <a:spcPts val="35"/>
              </a:spcBef>
            </a:pPr>
            <a:endParaRPr sz="1200">
              <a:latin typeface="Arial"/>
              <a:cs typeface="Arial"/>
            </a:endParaRPr>
          </a:p>
          <a:p>
            <a:pPr marL="1644650">
              <a:spcBef>
                <a:spcPts val="5"/>
              </a:spcBef>
            </a:pPr>
            <a:r>
              <a:rPr sz="1400" dirty="0">
                <a:latin typeface="Arial"/>
                <a:cs typeface="Arial"/>
              </a:rPr>
              <a:t>=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I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PERDIDAS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+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I</a:t>
            </a:r>
            <a:r>
              <a:rPr sz="1400" spc="38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DESPLAZAMIENTO</a:t>
            </a:r>
            <a:endParaRPr sz="14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115100" y="9390381"/>
            <a:ext cx="5678170" cy="5073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1150"/>
              </a:lnSpc>
            </a:pPr>
            <a:r>
              <a:rPr sz="1100" dirty="0">
                <a:latin typeface="Calibri"/>
                <a:cs typeface="Calibri"/>
              </a:rPr>
              <a:t>PH </a:t>
            </a:r>
            <a:r>
              <a:rPr sz="1100" spc="-5" dirty="0">
                <a:latin typeface="Calibri"/>
                <a:cs typeface="Calibri"/>
              </a:rPr>
              <a:t>Financial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Park Tower,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Piso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35,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Boulevard </a:t>
            </a:r>
            <a:r>
              <a:rPr sz="1100" spc="-5" dirty="0">
                <a:latin typeface="Calibri"/>
                <a:cs typeface="Calibri"/>
              </a:rPr>
              <a:t>Costa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Este.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Corregimiento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Juan Díaz,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Costa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del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Este.</a:t>
            </a:r>
            <a:endParaRPr sz="1100">
              <a:latin typeface="Calibri"/>
              <a:cs typeface="Calibri"/>
            </a:endParaRPr>
          </a:p>
          <a:p>
            <a:pPr marL="2030730" marR="2022475" algn="ctr">
              <a:lnSpc>
                <a:spcPct val="101800"/>
              </a:lnSpc>
            </a:pPr>
            <a:r>
              <a:rPr sz="1100" spc="-5" dirty="0">
                <a:latin typeface="Calibri"/>
                <a:cs typeface="Calibri"/>
              </a:rPr>
              <a:t>Ciudad de Panamá. Panamá. </a:t>
            </a:r>
            <a:r>
              <a:rPr sz="1100" spc="-235" dirty="0">
                <a:latin typeface="Calibri"/>
                <a:cs typeface="Calibri"/>
              </a:rPr>
              <a:t> </a:t>
            </a:r>
            <a:r>
              <a:rPr sz="1100" u="sng" spc="-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3"/>
              </a:rPr>
              <a:t>www.kaizengrp.com</a:t>
            </a:r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998260" y="9359202"/>
            <a:ext cx="5910580" cy="0"/>
          </a:xfrm>
          <a:custGeom>
            <a:avLst/>
            <a:gdLst/>
            <a:ahLst/>
            <a:cxnLst/>
            <a:rect l="l" t="t" r="r" b="b"/>
            <a:pathLst>
              <a:path w="5910580">
                <a:moveTo>
                  <a:pt x="0" y="0"/>
                </a:moveTo>
                <a:lnTo>
                  <a:pt x="1598938" y="0"/>
                </a:lnTo>
              </a:path>
              <a:path w="5910580">
                <a:moveTo>
                  <a:pt x="1600530" y="0"/>
                </a:moveTo>
                <a:lnTo>
                  <a:pt x="5910390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991962" y="355137"/>
            <a:ext cx="1001125" cy="431186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6185205" y="782828"/>
            <a:ext cx="5768975" cy="10534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715" algn="r">
              <a:spcBef>
                <a:spcPts val="100"/>
              </a:spcBef>
            </a:pPr>
            <a:r>
              <a:rPr sz="1100" spc="-5" dirty="0">
                <a:latin typeface="Calibri"/>
                <a:cs typeface="Calibri"/>
              </a:rPr>
              <a:t>Ficha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Técnica: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K-001</a:t>
            </a:r>
            <a:endParaRPr sz="1100">
              <a:latin typeface="Calibri"/>
              <a:cs typeface="Calibri"/>
            </a:endParaRPr>
          </a:p>
          <a:p>
            <a:pPr marL="5278755" marR="5080" indent="118745" algn="r">
              <a:lnSpc>
                <a:spcPct val="101800"/>
              </a:lnSpc>
              <a:spcBef>
                <a:spcPts val="5"/>
              </a:spcBef>
            </a:pPr>
            <a:r>
              <a:rPr sz="1100" dirty="0">
                <a:latin typeface="Calibri"/>
                <a:cs typeface="Calibri"/>
              </a:rPr>
              <a:t>Re</a:t>
            </a:r>
            <a:r>
              <a:rPr sz="1100" spc="5" dirty="0">
                <a:latin typeface="Calibri"/>
                <a:cs typeface="Calibri"/>
              </a:rPr>
              <a:t>v</a:t>
            </a:r>
            <a:r>
              <a:rPr sz="1100" dirty="0">
                <a:latin typeface="Calibri"/>
                <a:cs typeface="Calibri"/>
              </a:rPr>
              <a:t>.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  </a:t>
            </a:r>
            <a:r>
              <a:rPr sz="1100" spc="-5" dirty="0">
                <a:latin typeface="Calibri"/>
                <a:cs typeface="Calibri"/>
              </a:rPr>
              <a:t>Jul-</a:t>
            </a:r>
            <a:r>
              <a:rPr sz="1100" dirty="0">
                <a:latin typeface="Calibri"/>
                <a:cs typeface="Calibri"/>
              </a:rPr>
              <a:t>20</a:t>
            </a:r>
            <a:r>
              <a:rPr sz="1100" spc="-10" dirty="0">
                <a:latin typeface="Calibri"/>
                <a:cs typeface="Calibri"/>
              </a:rPr>
              <a:t>1</a:t>
            </a:r>
            <a:r>
              <a:rPr sz="1100" dirty="0">
                <a:latin typeface="Calibri"/>
                <a:cs typeface="Calibri"/>
              </a:rPr>
              <a:t>8</a:t>
            </a:r>
            <a:endParaRPr sz="11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100">
              <a:latin typeface="Calibri"/>
              <a:cs typeface="Calibri"/>
            </a:endParaRPr>
          </a:p>
          <a:p>
            <a:pPr>
              <a:spcBef>
                <a:spcPts val="20"/>
              </a:spcBef>
            </a:pPr>
            <a:endParaRPr sz="850">
              <a:latin typeface="Calibri"/>
              <a:cs typeface="Calibri"/>
            </a:endParaRPr>
          </a:p>
          <a:p>
            <a:pPr marL="12700"/>
            <a:r>
              <a:rPr sz="1400" b="1" dirty="0">
                <a:latin typeface="Arial"/>
                <a:cs typeface="Arial"/>
              </a:rPr>
              <a:t>4.2.3.Características</a:t>
            </a:r>
            <a:r>
              <a:rPr sz="1400" b="1" spc="-5" dirty="0">
                <a:latin typeface="Arial"/>
                <a:cs typeface="Arial"/>
              </a:rPr>
              <a:t> de </a:t>
            </a:r>
            <a:r>
              <a:rPr sz="1400" b="1" dirty="0">
                <a:latin typeface="Arial"/>
                <a:cs typeface="Arial"/>
              </a:rPr>
              <a:t>la </a:t>
            </a:r>
            <a:r>
              <a:rPr sz="1400" b="1" spc="-5" dirty="0">
                <a:latin typeface="Arial"/>
                <a:cs typeface="Arial"/>
              </a:rPr>
              <a:t>corriente</a:t>
            </a:r>
            <a:r>
              <a:rPr sz="1400" b="1" spc="1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volumétrica </a:t>
            </a:r>
            <a:r>
              <a:rPr sz="1400" b="1" dirty="0">
                <a:latin typeface="Arial"/>
                <a:cs typeface="Arial"/>
              </a:rPr>
              <a:t>a</a:t>
            </a:r>
            <a:r>
              <a:rPr sz="1400" b="1" spc="1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tensión DC</a:t>
            </a:r>
            <a:endParaRPr sz="1400">
              <a:latin typeface="Arial"/>
              <a:cs typeface="Arial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969001" y="2978244"/>
            <a:ext cx="5506165" cy="2754037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6115100" y="9390381"/>
            <a:ext cx="5678170" cy="5073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1150"/>
              </a:lnSpc>
            </a:pPr>
            <a:r>
              <a:rPr sz="1100" dirty="0">
                <a:latin typeface="Calibri"/>
                <a:cs typeface="Calibri"/>
              </a:rPr>
              <a:t>PH </a:t>
            </a:r>
            <a:r>
              <a:rPr sz="1100" spc="-5" dirty="0">
                <a:latin typeface="Calibri"/>
                <a:cs typeface="Calibri"/>
              </a:rPr>
              <a:t>Financial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Park Tower,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Piso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35,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Boulevard </a:t>
            </a:r>
            <a:r>
              <a:rPr sz="1100" spc="-5" dirty="0">
                <a:latin typeface="Calibri"/>
                <a:cs typeface="Calibri"/>
              </a:rPr>
              <a:t>Costa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Este.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Corregimiento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Juan Díaz,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Costa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del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Este.</a:t>
            </a:r>
            <a:endParaRPr sz="1100">
              <a:latin typeface="Calibri"/>
              <a:cs typeface="Calibri"/>
            </a:endParaRPr>
          </a:p>
          <a:p>
            <a:pPr marL="2030730" marR="2022475" algn="ctr">
              <a:lnSpc>
                <a:spcPct val="101800"/>
              </a:lnSpc>
            </a:pPr>
            <a:r>
              <a:rPr sz="1100" spc="-5" dirty="0">
                <a:latin typeface="Calibri"/>
                <a:cs typeface="Calibri"/>
              </a:rPr>
              <a:t>Ciudad de Panamá. Panamá. </a:t>
            </a:r>
            <a:r>
              <a:rPr sz="1100" spc="-235" dirty="0">
                <a:latin typeface="Calibri"/>
                <a:cs typeface="Calibri"/>
              </a:rPr>
              <a:t> </a:t>
            </a:r>
            <a:r>
              <a:rPr sz="1100" u="sng" spc="-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4"/>
              </a:rPr>
              <a:t>www.kaizengrp.com</a:t>
            </a:r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998260" y="9359202"/>
            <a:ext cx="5910580" cy="0"/>
          </a:xfrm>
          <a:custGeom>
            <a:avLst/>
            <a:gdLst/>
            <a:ahLst/>
            <a:cxnLst/>
            <a:rect l="l" t="t" r="r" b="b"/>
            <a:pathLst>
              <a:path w="5910580">
                <a:moveTo>
                  <a:pt x="0" y="0"/>
                </a:moveTo>
                <a:lnTo>
                  <a:pt x="1598938" y="0"/>
                </a:lnTo>
              </a:path>
              <a:path w="5910580">
                <a:moveTo>
                  <a:pt x="1600530" y="0"/>
                </a:moveTo>
                <a:lnTo>
                  <a:pt x="5910390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991962" y="355137"/>
            <a:ext cx="1001125" cy="431186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6185205" y="782827"/>
            <a:ext cx="5768975" cy="1163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715" algn="r">
              <a:spcBef>
                <a:spcPts val="100"/>
              </a:spcBef>
            </a:pPr>
            <a:r>
              <a:rPr sz="1100" spc="-5" dirty="0">
                <a:latin typeface="Calibri"/>
                <a:cs typeface="Calibri"/>
              </a:rPr>
              <a:t>Ficha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Técnica: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K-001</a:t>
            </a:r>
            <a:endParaRPr sz="1100">
              <a:latin typeface="Calibri"/>
              <a:cs typeface="Calibri"/>
            </a:endParaRPr>
          </a:p>
          <a:p>
            <a:pPr marL="5278755" marR="5080" indent="118745" algn="r">
              <a:lnSpc>
                <a:spcPct val="101800"/>
              </a:lnSpc>
              <a:spcBef>
                <a:spcPts val="5"/>
              </a:spcBef>
            </a:pPr>
            <a:r>
              <a:rPr sz="1100" dirty="0">
                <a:latin typeface="Calibri"/>
                <a:cs typeface="Calibri"/>
              </a:rPr>
              <a:t>Re</a:t>
            </a:r>
            <a:r>
              <a:rPr sz="1100" spc="5" dirty="0">
                <a:latin typeface="Calibri"/>
                <a:cs typeface="Calibri"/>
              </a:rPr>
              <a:t>v</a:t>
            </a:r>
            <a:r>
              <a:rPr sz="1100" dirty="0">
                <a:latin typeface="Calibri"/>
                <a:cs typeface="Calibri"/>
              </a:rPr>
              <a:t>.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  </a:t>
            </a:r>
            <a:r>
              <a:rPr sz="1100" spc="-5" dirty="0">
                <a:latin typeface="Calibri"/>
                <a:cs typeface="Calibri"/>
              </a:rPr>
              <a:t>Jul-</a:t>
            </a:r>
            <a:r>
              <a:rPr sz="1100" dirty="0">
                <a:latin typeface="Calibri"/>
                <a:cs typeface="Calibri"/>
              </a:rPr>
              <a:t>20</a:t>
            </a:r>
            <a:r>
              <a:rPr sz="1100" spc="-10" dirty="0">
                <a:latin typeface="Calibri"/>
                <a:cs typeface="Calibri"/>
              </a:rPr>
              <a:t>1</a:t>
            </a:r>
            <a:r>
              <a:rPr sz="1100" dirty="0">
                <a:latin typeface="Calibri"/>
                <a:cs typeface="Calibri"/>
              </a:rPr>
              <a:t>8</a:t>
            </a:r>
            <a:endParaRPr sz="1100">
              <a:latin typeface="Calibri"/>
              <a:cs typeface="Calibri"/>
            </a:endParaRPr>
          </a:p>
          <a:p>
            <a:pPr>
              <a:spcBef>
                <a:spcPts val="60"/>
              </a:spcBef>
            </a:pPr>
            <a:endParaRPr sz="1400">
              <a:latin typeface="Calibri"/>
              <a:cs typeface="Calibri"/>
            </a:endParaRPr>
          </a:p>
          <a:p>
            <a:pPr marL="469265" marR="667385" indent="-457200">
              <a:lnSpc>
                <a:spcPts val="1610"/>
              </a:lnSpc>
            </a:pPr>
            <a:r>
              <a:rPr sz="1400" b="1" dirty="0">
                <a:latin typeface="Arial"/>
                <a:cs typeface="Arial"/>
              </a:rPr>
              <a:t>4.2.4.Característica</a:t>
            </a:r>
            <a:r>
              <a:rPr sz="1400" b="1" spc="-5" dirty="0">
                <a:latin typeface="Arial"/>
                <a:cs typeface="Arial"/>
              </a:rPr>
              <a:t> de</a:t>
            </a:r>
            <a:r>
              <a:rPr sz="1400" b="1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la</a:t>
            </a:r>
            <a:r>
              <a:rPr sz="1400" b="1" spc="1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corriente volumétrica</a:t>
            </a:r>
            <a:r>
              <a:rPr sz="1400" b="1" spc="1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a </a:t>
            </a:r>
            <a:r>
              <a:rPr sz="1400" b="1" spc="-5" dirty="0">
                <a:latin typeface="Arial"/>
                <a:cs typeface="Arial"/>
              </a:rPr>
              <a:t>tensión</a:t>
            </a:r>
            <a:r>
              <a:rPr sz="1400" b="1" spc="20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AC </a:t>
            </a:r>
            <a:r>
              <a:rPr sz="1400" b="1" spc="-37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constante</a:t>
            </a:r>
            <a:endParaRPr sz="1400">
              <a:latin typeface="Arial"/>
              <a:cs typeface="Arial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331712" y="2693368"/>
            <a:ext cx="5219917" cy="2844141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6115100" y="9390381"/>
            <a:ext cx="5678170" cy="5073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1150"/>
              </a:lnSpc>
            </a:pPr>
            <a:r>
              <a:rPr sz="1100" dirty="0">
                <a:latin typeface="Calibri"/>
                <a:cs typeface="Calibri"/>
              </a:rPr>
              <a:t>PH </a:t>
            </a:r>
            <a:r>
              <a:rPr sz="1100" spc="-5" dirty="0">
                <a:latin typeface="Calibri"/>
                <a:cs typeface="Calibri"/>
              </a:rPr>
              <a:t>Financial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Park Tower,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Piso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35,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Boulevard </a:t>
            </a:r>
            <a:r>
              <a:rPr sz="1100" spc="-5" dirty="0">
                <a:latin typeface="Calibri"/>
                <a:cs typeface="Calibri"/>
              </a:rPr>
              <a:t>Costa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Este.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Corregimiento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Juan Díaz,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Costa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del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Este.</a:t>
            </a:r>
            <a:endParaRPr sz="1100">
              <a:latin typeface="Calibri"/>
              <a:cs typeface="Calibri"/>
            </a:endParaRPr>
          </a:p>
          <a:p>
            <a:pPr marL="2030730" marR="2022475" algn="ctr">
              <a:lnSpc>
                <a:spcPct val="101800"/>
              </a:lnSpc>
            </a:pPr>
            <a:r>
              <a:rPr sz="1100" spc="-5" dirty="0">
                <a:latin typeface="Calibri"/>
                <a:cs typeface="Calibri"/>
              </a:rPr>
              <a:t>Ciudad de Panamá. Panamá. </a:t>
            </a:r>
            <a:r>
              <a:rPr sz="1100" spc="-235" dirty="0">
                <a:latin typeface="Calibri"/>
                <a:cs typeface="Calibri"/>
              </a:rPr>
              <a:t> </a:t>
            </a:r>
            <a:r>
              <a:rPr sz="1100" u="sng" spc="-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4"/>
              </a:rPr>
              <a:t>www.kaizengrp.com</a:t>
            </a:r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073645" y="782828"/>
            <a:ext cx="4880610" cy="9594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715" algn="r">
              <a:spcBef>
                <a:spcPts val="100"/>
              </a:spcBef>
            </a:pPr>
            <a:r>
              <a:rPr sz="1100" spc="-5" dirty="0">
                <a:latin typeface="Calibri"/>
                <a:cs typeface="Calibri"/>
              </a:rPr>
              <a:t>Ficha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Técnica: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K-001</a:t>
            </a:r>
            <a:endParaRPr sz="1100">
              <a:latin typeface="Calibri"/>
              <a:cs typeface="Calibri"/>
            </a:endParaRPr>
          </a:p>
          <a:p>
            <a:pPr marL="4390390" marR="5080" indent="118745" algn="r">
              <a:lnSpc>
                <a:spcPct val="101800"/>
              </a:lnSpc>
              <a:spcBef>
                <a:spcPts val="5"/>
              </a:spcBef>
            </a:pPr>
            <a:r>
              <a:rPr sz="1100" dirty="0">
                <a:latin typeface="Calibri"/>
                <a:cs typeface="Calibri"/>
              </a:rPr>
              <a:t>Re</a:t>
            </a:r>
            <a:r>
              <a:rPr sz="1100" spc="5" dirty="0">
                <a:latin typeface="Calibri"/>
                <a:cs typeface="Calibri"/>
              </a:rPr>
              <a:t>v</a:t>
            </a:r>
            <a:r>
              <a:rPr sz="1100" dirty="0">
                <a:latin typeface="Calibri"/>
                <a:cs typeface="Calibri"/>
              </a:rPr>
              <a:t>.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  </a:t>
            </a:r>
            <a:r>
              <a:rPr sz="1100" spc="-5" dirty="0">
                <a:latin typeface="Calibri"/>
                <a:cs typeface="Calibri"/>
              </a:rPr>
              <a:t>Jul-</a:t>
            </a:r>
            <a:r>
              <a:rPr sz="1100" dirty="0">
                <a:latin typeface="Calibri"/>
                <a:cs typeface="Calibri"/>
              </a:rPr>
              <a:t>20</a:t>
            </a:r>
            <a:r>
              <a:rPr sz="1100" spc="-10" dirty="0">
                <a:latin typeface="Calibri"/>
                <a:cs typeface="Calibri"/>
              </a:rPr>
              <a:t>1</a:t>
            </a:r>
            <a:r>
              <a:rPr sz="1100" dirty="0">
                <a:latin typeface="Calibri"/>
                <a:cs typeface="Calibri"/>
              </a:rPr>
              <a:t>8</a:t>
            </a:r>
            <a:endParaRPr sz="1100">
              <a:latin typeface="Calibri"/>
              <a:cs typeface="Calibri"/>
            </a:endParaRPr>
          </a:p>
          <a:p>
            <a:pPr>
              <a:spcBef>
                <a:spcPts val="5"/>
              </a:spcBef>
            </a:pPr>
            <a:endParaRPr sz="1350">
              <a:latin typeface="Calibri"/>
              <a:cs typeface="Calibri"/>
            </a:endParaRPr>
          </a:p>
          <a:p>
            <a:pPr marL="12700">
              <a:spcBef>
                <a:spcPts val="5"/>
              </a:spcBef>
            </a:pPr>
            <a:r>
              <a:rPr sz="1400" spc="-5" dirty="0">
                <a:latin typeface="Arial"/>
                <a:cs typeface="Arial"/>
              </a:rPr>
              <a:t>Representación circuital</a:t>
            </a:r>
            <a:r>
              <a:rPr sz="1400" spc="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en un</a:t>
            </a:r>
            <a:r>
              <a:rPr sz="1400" spc="-5" dirty="0">
                <a:latin typeface="Arial"/>
                <a:cs typeface="Arial"/>
              </a:rPr>
              <a:t> material</a:t>
            </a:r>
            <a:r>
              <a:rPr sz="1400" spc="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aislante</a:t>
            </a:r>
            <a:endParaRPr sz="14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5998260" y="9359202"/>
            <a:ext cx="5910580" cy="0"/>
          </a:xfrm>
          <a:custGeom>
            <a:avLst/>
            <a:gdLst/>
            <a:ahLst/>
            <a:cxnLst/>
            <a:rect l="l" t="t" r="r" b="b"/>
            <a:pathLst>
              <a:path w="5910580">
                <a:moveTo>
                  <a:pt x="0" y="0"/>
                </a:moveTo>
                <a:lnTo>
                  <a:pt x="1598938" y="0"/>
                </a:lnTo>
              </a:path>
              <a:path w="5910580">
                <a:moveTo>
                  <a:pt x="1600530" y="0"/>
                </a:moveTo>
                <a:lnTo>
                  <a:pt x="5910390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991962" y="355137"/>
            <a:ext cx="1001125" cy="431186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375896" y="3023638"/>
            <a:ext cx="5188633" cy="2826378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6115100" y="9390381"/>
            <a:ext cx="5678170" cy="5073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1150"/>
              </a:lnSpc>
            </a:pPr>
            <a:r>
              <a:rPr sz="1100" dirty="0">
                <a:latin typeface="Calibri"/>
                <a:cs typeface="Calibri"/>
              </a:rPr>
              <a:t>PH </a:t>
            </a:r>
            <a:r>
              <a:rPr sz="1100" spc="-5" dirty="0">
                <a:latin typeface="Calibri"/>
                <a:cs typeface="Calibri"/>
              </a:rPr>
              <a:t>Financial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Park Tower,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Piso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35,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Boulevard </a:t>
            </a:r>
            <a:r>
              <a:rPr sz="1100" spc="-5" dirty="0">
                <a:latin typeface="Calibri"/>
                <a:cs typeface="Calibri"/>
              </a:rPr>
              <a:t>Costa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Este.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Corregimiento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Juan Díaz,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Costa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del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Este.</a:t>
            </a:r>
            <a:endParaRPr sz="1100">
              <a:latin typeface="Calibri"/>
              <a:cs typeface="Calibri"/>
            </a:endParaRPr>
          </a:p>
          <a:p>
            <a:pPr marL="2030730" marR="2022475" algn="ctr">
              <a:lnSpc>
                <a:spcPct val="101800"/>
              </a:lnSpc>
            </a:pPr>
            <a:r>
              <a:rPr sz="1100" spc="-5" dirty="0">
                <a:latin typeface="Calibri"/>
                <a:cs typeface="Calibri"/>
              </a:rPr>
              <a:t>Ciudad de Panamá. Panamá. </a:t>
            </a:r>
            <a:r>
              <a:rPr sz="1100" spc="-235" dirty="0">
                <a:latin typeface="Calibri"/>
                <a:cs typeface="Calibri"/>
              </a:rPr>
              <a:t> </a:t>
            </a:r>
            <a:r>
              <a:rPr sz="1100" u="sng" spc="-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4"/>
              </a:rPr>
              <a:t>www.kaizengrp.com</a:t>
            </a:r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774935" y="782828"/>
            <a:ext cx="1179195" cy="5353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00" spc="-5" dirty="0">
                <a:latin typeface="Calibri"/>
                <a:cs typeface="Calibri"/>
              </a:rPr>
              <a:t>Ficha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Técnica: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K-001</a:t>
            </a:r>
            <a:endParaRPr sz="1100">
              <a:latin typeface="Calibri"/>
              <a:cs typeface="Calibri"/>
            </a:endParaRPr>
          </a:p>
          <a:p>
            <a:pPr marL="688975" marR="5080" indent="118745">
              <a:lnSpc>
                <a:spcPct val="101800"/>
              </a:lnSpc>
              <a:spcBef>
                <a:spcPts val="5"/>
              </a:spcBef>
            </a:pPr>
            <a:r>
              <a:rPr sz="1100" dirty="0">
                <a:latin typeface="Calibri"/>
                <a:cs typeface="Calibri"/>
              </a:rPr>
              <a:t>Re</a:t>
            </a:r>
            <a:r>
              <a:rPr sz="1100" spc="5" dirty="0">
                <a:latin typeface="Calibri"/>
                <a:cs typeface="Calibri"/>
              </a:rPr>
              <a:t>v</a:t>
            </a:r>
            <a:r>
              <a:rPr sz="1100" dirty="0">
                <a:latin typeface="Calibri"/>
                <a:cs typeface="Calibri"/>
              </a:rPr>
              <a:t>.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  </a:t>
            </a:r>
            <a:r>
              <a:rPr sz="1100" spc="-5" dirty="0">
                <a:latin typeface="Calibri"/>
                <a:cs typeface="Calibri"/>
              </a:rPr>
              <a:t>Jul-</a:t>
            </a:r>
            <a:r>
              <a:rPr sz="1100" dirty="0">
                <a:latin typeface="Calibri"/>
                <a:cs typeface="Calibri"/>
              </a:rPr>
              <a:t>20</a:t>
            </a:r>
            <a:r>
              <a:rPr sz="1100" spc="-10" dirty="0">
                <a:latin typeface="Calibri"/>
                <a:cs typeface="Calibri"/>
              </a:rPr>
              <a:t>1</a:t>
            </a:r>
            <a:r>
              <a:rPr sz="1100" dirty="0">
                <a:latin typeface="Calibri"/>
                <a:cs typeface="Calibri"/>
              </a:rPr>
              <a:t>8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5998260" y="9359202"/>
            <a:ext cx="5910580" cy="0"/>
          </a:xfrm>
          <a:custGeom>
            <a:avLst/>
            <a:gdLst/>
            <a:ahLst/>
            <a:cxnLst/>
            <a:rect l="l" t="t" r="r" b="b"/>
            <a:pathLst>
              <a:path w="5910580">
                <a:moveTo>
                  <a:pt x="0" y="0"/>
                </a:moveTo>
                <a:lnTo>
                  <a:pt x="1598938" y="0"/>
                </a:lnTo>
              </a:path>
              <a:path w="5910580">
                <a:moveTo>
                  <a:pt x="1600530" y="0"/>
                </a:moveTo>
                <a:lnTo>
                  <a:pt x="5910390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991962" y="355137"/>
            <a:ext cx="1001125" cy="431186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5956605" y="1289049"/>
            <a:ext cx="5997575" cy="71649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69265" indent="-228600" algn="just">
              <a:spcBef>
                <a:spcPts val="100"/>
              </a:spcBef>
              <a:buAutoNum type="arabicPeriod" startAt="5"/>
              <a:tabLst>
                <a:tab pos="469900" algn="l"/>
              </a:tabLst>
            </a:pPr>
            <a:r>
              <a:rPr sz="1400" b="1" spc="-5" dirty="0">
                <a:latin typeface="Arial"/>
                <a:cs typeface="Arial"/>
              </a:rPr>
              <a:t>Pruebas</a:t>
            </a:r>
            <a:r>
              <a:rPr sz="1400" b="1" spc="-1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eléctricas</a:t>
            </a:r>
            <a:r>
              <a:rPr sz="1400" b="1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de aislamiento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10"/>
              </a:spcBef>
              <a:buFont typeface="Arial"/>
              <a:buAutoNum type="arabicPeriod" startAt="5"/>
            </a:pPr>
            <a:endParaRPr sz="1400">
              <a:latin typeface="Arial"/>
              <a:cs typeface="Arial"/>
            </a:endParaRPr>
          </a:p>
          <a:p>
            <a:pPr marL="12700" marR="5080" algn="just">
              <a:lnSpc>
                <a:spcPct val="143600"/>
              </a:lnSpc>
            </a:pPr>
            <a:r>
              <a:rPr sz="1400" dirty="0">
                <a:latin typeface="Arial"/>
                <a:cs typeface="Arial"/>
              </a:rPr>
              <a:t>Las </a:t>
            </a:r>
            <a:r>
              <a:rPr sz="1400" spc="-5" dirty="0">
                <a:latin typeface="Arial"/>
                <a:cs typeface="Arial"/>
              </a:rPr>
              <a:t>pruebas eléctricas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aislamiento </a:t>
            </a:r>
            <a:r>
              <a:rPr sz="1400" dirty="0">
                <a:latin typeface="Arial"/>
                <a:cs typeface="Arial"/>
              </a:rPr>
              <a:t>permiten </a:t>
            </a:r>
            <a:r>
              <a:rPr sz="1400" spc="-5" dirty="0">
                <a:latin typeface="Arial"/>
                <a:cs typeface="Arial"/>
              </a:rPr>
              <a:t>el control </a:t>
            </a:r>
            <a:r>
              <a:rPr sz="1400" dirty="0">
                <a:latin typeface="Arial"/>
                <a:cs typeface="Arial"/>
              </a:rPr>
              <a:t>periódico de </a:t>
            </a:r>
            <a:r>
              <a:rPr sz="1400" spc="-5" dirty="0">
                <a:latin typeface="Arial"/>
                <a:cs typeface="Arial"/>
              </a:rPr>
              <a:t>los </a:t>
            </a:r>
            <a:r>
              <a:rPr sz="1400" dirty="0">
                <a:latin typeface="Arial"/>
                <a:cs typeface="Arial"/>
              </a:rPr>
              <a:t> equipos </a:t>
            </a:r>
            <a:r>
              <a:rPr sz="1400" spc="-5" dirty="0">
                <a:latin typeface="Arial"/>
                <a:cs typeface="Arial"/>
              </a:rPr>
              <a:t>eléctricos, </a:t>
            </a:r>
            <a:r>
              <a:rPr sz="1400" dirty="0">
                <a:latin typeface="Arial"/>
                <a:cs typeface="Arial"/>
              </a:rPr>
              <a:t>permitiendo </a:t>
            </a:r>
            <a:r>
              <a:rPr sz="1400" spc="-5" dirty="0">
                <a:latin typeface="Arial"/>
                <a:cs typeface="Arial"/>
              </a:rPr>
              <a:t>así evitar accidentes </a:t>
            </a:r>
            <a:r>
              <a:rPr sz="1400" spc="-10" dirty="0">
                <a:latin typeface="Arial"/>
                <a:cs typeface="Arial"/>
              </a:rPr>
              <a:t>cuya </a:t>
            </a:r>
            <a:r>
              <a:rPr sz="1400" spc="-5" dirty="0">
                <a:latin typeface="Arial"/>
                <a:cs typeface="Arial"/>
              </a:rPr>
              <a:t>gravedad </a:t>
            </a:r>
            <a:r>
              <a:rPr sz="1400" dirty="0">
                <a:latin typeface="Arial"/>
                <a:cs typeface="Arial"/>
              </a:rPr>
              <a:t>puede 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tener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consecuencias </a:t>
            </a:r>
            <a:r>
              <a:rPr sz="1400" dirty="0">
                <a:latin typeface="Arial"/>
                <a:cs typeface="Arial"/>
              </a:rPr>
              <a:t>serias </a:t>
            </a:r>
            <a:r>
              <a:rPr sz="1400" spc="-5" dirty="0">
                <a:latin typeface="Arial"/>
                <a:cs typeface="Arial"/>
              </a:rPr>
              <a:t>tanto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para</a:t>
            </a:r>
            <a:r>
              <a:rPr sz="1400" spc="-10" dirty="0">
                <a:latin typeface="Arial"/>
                <a:cs typeface="Arial"/>
              </a:rPr>
              <a:t> la</a:t>
            </a:r>
            <a:r>
              <a:rPr sz="1400" spc="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seguridad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personas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y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bienes.</a:t>
            </a:r>
            <a:endParaRPr sz="1400">
              <a:latin typeface="Arial"/>
              <a:cs typeface="Arial"/>
            </a:endParaRPr>
          </a:p>
          <a:p>
            <a:pPr marL="12700" marR="6350" algn="just">
              <a:lnSpc>
                <a:spcPct val="143600"/>
              </a:lnSpc>
              <a:spcBef>
                <a:spcPts val="805"/>
              </a:spcBef>
            </a:pPr>
            <a:r>
              <a:rPr sz="1400" dirty="0">
                <a:latin typeface="Arial"/>
                <a:cs typeface="Arial"/>
              </a:rPr>
              <a:t>Mediante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el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mantenimiento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preventivo</a:t>
            </a:r>
            <a:r>
              <a:rPr sz="1400" dirty="0">
                <a:latin typeface="Arial"/>
                <a:cs typeface="Arial"/>
              </a:rPr>
              <a:t> este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permite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detectar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el </a:t>
            </a:r>
            <a:r>
              <a:rPr sz="1400" spc="-37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envejecimiento</a:t>
            </a:r>
            <a:r>
              <a:rPr sz="1400" dirty="0">
                <a:latin typeface="Arial"/>
                <a:cs typeface="Arial"/>
              </a:rPr>
              <a:t> y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la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degradación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prematura</a:t>
            </a:r>
            <a:r>
              <a:rPr sz="1400" dirty="0">
                <a:latin typeface="Arial"/>
                <a:cs typeface="Arial"/>
              </a:rPr>
              <a:t> de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las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características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 aislamiento antes </a:t>
            </a:r>
            <a:r>
              <a:rPr sz="1400" dirty="0">
                <a:latin typeface="Arial"/>
                <a:cs typeface="Arial"/>
              </a:rPr>
              <a:t>de que alcancen </a:t>
            </a:r>
            <a:r>
              <a:rPr sz="1400" spc="-10" dirty="0">
                <a:latin typeface="Arial"/>
                <a:cs typeface="Arial"/>
              </a:rPr>
              <a:t>un </a:t>
            </a:r>
            <a:r>
              <a:rPr sz="1400" spc="-5" dirty="0">
                <a:latin typeface="Arial"/>
                <a:cs typeface="Arial"/>
              </a:rPr>
              <a:t>nivel suficiente </a:t>
            </a:r>
            <a:r>
              <a:rPr sz="1400" dirty="0">
                <a:latin typeface="Arial"/>
                <a:cs typeface="Arial"/>
              </a:rPr>
              <a:t>para </a:t>
            </a:r>
            <a:r>
              <a:rPr sz="1400" spc="-5" dirty="0">
                <a:latin typeface="Arial"/>
                <a:cs typeface="Arial"/>
              </a:rPr>
              <a:t>provocar </a:t>
            </a:r>
            <a:r>
              <a:rPr sz="1400" spc="-10" dirty="0">
                <a:latin typeface="Arial"/>
                <a:cs typeface="Arial"/>
              </a:rPr>
              <a:t>los </a:t>
            </a:r>
            <a:r>
              <a:rPr sz="1400" spc="-5" dirty="0">
                <a:latin typeface="Arial"/>
                <a:cs typeface="Arial"/>
              </a:rPr>
              <a:t> incidentes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mencionados anteriormente.</a:t>
            </a:r>
            <a:endParaRPr sz="1400">
              <a:latin typeface="Arial"/>
              <a:cs typeface="Arial"/>
            </a:endParaRPr>
          </a:p>
          <a:p>
            <a:pPr marL="12700" marR="5080" algn="just">
              <a:lnSpc>
                <a:spcPct val="143600"/>
              </a:lnSpc>
              <a:spcBef>
                <a:spcPts val="815"/>
              </a:spcBef>
            </a:pPr>
            <a:r>
              <a:rPr sz="1400" spc="-5" dirty="0">
                <a:latin typeface="Arial"/>
                <a:cs typeface="Arial"/>
              </a:rPr>
              <a:t>Conviene</a:t>
            </a:r>
            <a:r>
              <a:rPr sz="1400" spc="-9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diferenciar</a:t>
            </a:r>
            <a:r>
              <a:rPr sz="1400" spc="-8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entre</a:t>
            </a:r>
            <a:r>
              <a:rPr sz="1400" spc="-8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dos</a:t>
            </a:r>
            <a:r>
              <a:rPr sz="1400" spc="-9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tipos</a:t>
            </a:r>
            <a:r>
              <a:rPr sz="1400" spc="-8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de</a:t>
            </a:r>
            <a:r>
              <a:rPr sz="1400" spc="-8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medición:</a:t>
            </a:r>
            <a:r>
              <a:rPr sz="1400" spc="-8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Prueba</a:t>
            </a:r>
            <a:r>
              <a:rPr sz="1400" spc="-10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8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Rutina</a:t>
            </a:r>
            <a:r>
              <a:rPr sz="1400" spc="-10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y</a:t>
            </a:r>
            <a:r>
              <a:rPr sz="1400" spc="-10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Prueba </a:t>
            </a:r>
            <a:r>
              <a:rPr sz="1400" spc="-38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Especiales.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500">
              <a:latin typeface="Arial"/>
              <a:cs typeface="Arial"/>
            </a:endParaRPr>
          </a:p>
          <a:p>
            <a:pPr>
              <a:spcBef>
                <a:spcPts val="40"/>
              </a:spcBef>
            </a:pPr>
            <a:endParaRPr sz="1200">
              <a:latin typeface="Arial"/>
              <a:cs typeface="Arial"/>
            </a:endParaRPr>
          </a:p>
          <a:p>
            <a:pPr marL="697865" lvl="1" indent="-457200" algn="just">
              <a:buAutoNum type="arabicPeriod"/>
              <a:tabLst>
                <a:tab pos="698500" algn="l"/>
              </a:tabLst>
            </a:pPr>
            <a:r>
              <a:rPr sz="1400" b="1" spc="-5" dirty="0">
                <a:latin typeface="Arial"/>
                <a:cs typeface="Arial"/>
              </a:rPr>
              <a:t>Pruebas</a:t>
            </a:r>
            <a:r>
              <a:rPr sz="1400" b="1" spc="-2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de</a:t>
            </a:r>
            <a:r>
              <a:rPr sz="1400" b="1" spc="-2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Rutina</a:t>
            </a:r>
            <a:endParaRPr sz="1400">
              <a:latin typeface="Arial"/>
              <a:cs typeface="Arial"/>
            </a:endParaRPr>
          </a:p>
          <a:p>
            <a:pPr marL="12700" marR="6350" algn="just">
              <a:lnSpc>
                <a:spcPct val="143600"/>
              </a:lnSpc>
              <a:spcBef>
                <a:spcPts val="820"/>
              </a:spcBef>
            </a:pPr>
            <a:r>
              <a:rPr sz="1400" dirty="0">
                <a:latin typeface="Arial"/>
                <a:cs typeface="Arial"/>
              </a:rPr>
              <a:t>Estas </a:t>
            </a:r>
            <a:r>
              <a:rPr sz="1400" spc="-5" dirty="0">
                <a:latin typeface="Arial"/>
                <a:cs typeface="Arial"/>
              </a:rPr>
              <a:t>pruebas </a:t>
            </a:r>
            <a:r>
              <a:rPr sz="1400" dirty="0">
                <a:latin typeface="Arial"/>
                <a:cs typeface="Arial"/>
              </a:rPr>
              <a:t>se efectúan </a:t>
            </a:r>
            <a:r>
              <a:rPr sz="1400" spc="-5" dirty="0">
                <a:latin typeface="Arial"/>
                <a:cs typeface="Arial"/>
              </a:rPr>
              <a:t>periódicamente </a:t>
            </a:r>
            <a:r>
              <a:rPr sz="1400" dirty="0">
                <a:latin typeface="Arial"/>
                <a:cs typeface="Arial"/>
              </a:rPr>
              <a:t>y </a:t>
            </a:r>
            <a:r>
              <a:rPr sz="1400" spc="-5" dirty="0">
                <a:latin typeface="Arial"/>
                <a:cs typeface="Arial"/>
              </a:rPr>
              <a:t>durante toda </a:t>
            </a:r>
            <a:r>
              <a:rPr sz="1400" dirty="0">
                <a:latin typeface="Arial"/>
                <a:cs typeface="Arial"/>
              </a:rPr>
              <a:t>la </a:t>
            </a:r>
            <a:r>
              <a:rPr sz="1400" spc="-5" dirty="0">
                <a:latin typeface="Arial"/>
                <a:cs typeface="Arial"/>
              </a:rPr>
              <a:t>vida </a:t>
            </a:r>
            <a:r>
              <a:rPr sz="1400" dirty="0">
                <a:latin typeface="Arial"/>
                <a:cs typeface="Arial"/>
              </a:rPr>
              <a:t>útil del 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equipo. </a:t>
            </a:r>
            <a:r>
              <a:rPr sz="1400" spc="-5" dirty="0">
                <a:latin typeface="Arial"/>
                <a:cs typeface="Arial"/>
              </a:rPr>
              <a:t>Mientras se efectúa </a:t>
            </a:r>
            <a:r>
              <a:rPr sz="1400" dirty="0">
                <a:latin typeface="Arial"/>
                <a:cs typeface="Arial"/>
              </a:rPr>
              <a:t>la </a:t>
            </a:r>
            <a:r>
              <a:rPr sz="1400" spc="-5" dirty="0">
                <a:latin typeface="Arial"/>
                <a:cs typeface="Arial"/>
              </a:rPr>
              <a:t>prueba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rutina </a:t>
            </a:r>
            <a:r>
              <a:rPr sz="1400" spc="-10" dirty="0">
                <a:latin typeface="Arial"/>
                <a:cs typeface="Arial"/>
              </a:rPr>
              <a:t>es muy </a:t>
            </a:r>
            <a:r>
              <a:rPr sz="1400" dirty="0">
                <a:latin typeface="Arial"/>
                <a:cs typeface="Arial"/>
              </a:rPr>
              <a:t>útil registrar la 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información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cómo </a:t>
            </a:r>
            <a:r>
              <a:rPr sz="1400" dirty="0">
                <a:latin typeface="Arial"/>
                <a:cs typeface="Arial"/>
              </a:rPr>
              <a:t>se </a:t>
            </a:r>
            <a:r>
              <a:rPr sz="1400" spc="-5" dirty="0">
                <a:latin typeface="Arial"/>
                <a:cs typeface="Arial"/>
              </a:rPr>
              <a:t>encuentra </a:t>
            </a:r>
            <a:r>
              <a:rPr sz="1400" dirty="0">
                <a:latin typeface="Arial"/>
                <a:cs typeface="Arial"/>
              </a:rPr>
              <a:t>el equipo </a:t>
            </a:r>
            <a:r>
              <a:rPr sz="1400" spc="-5" dirty="0">
                <a:latin typeface="Arial"/>
                <a:cs typeface="Arial"/>
              </a:rPr>
              <a:t>ante </a:t>
            </a:r>
            <a:r>
              <a:rPr sz="1400" dirty="0">
                <a:latin typeface="Arial"/>
                <a:cs typeface="Arial"/>
              </a:rPr>
              <a:t>del </a:t>
            </a:r>
            <a:r>
              <a:rPr sz="1400" spc="-5" dirty="0">
                <a:latin typeface="Arial"/>
                <a:cs typeface="Arial"/>
              </a:rPr>
              <a:t>mantenimiento </a:t>
            </a:r>
            <a:r>
              <a:rPr sz="1400" dirty="0">
                <a:latin typeface="Arial"/>
                <a:cs typeface="Arial"/>
              </a:rPr>
              <a:t>y 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registrar </a:t>
            </a:r>
            <a:r>
              <a:rPr sz="1400" spc="-5" dirty="0">
                <a:latin typeface="Arial"/>
                <a:cs typeface="Arial"/>
              </a:rPr>
              <a:t>las pruebas después </a:t>
            </a:r>
            <a:r>
              <a:rPr sz="1400" dirty="0">
                <a:latin typeface="Arial"/>
                <a:cs typeface="Arial"/>
              </a:rPr>
              <a:t>del </a:t>
            </a:r>
            <a:r>
              <a:rPr sz="1400" spc="-5" dirty="0">
                <a:latin typeface="Arial"/>
                <a:cs typeface="Arial"/>
              </a:rPr>
              <a:t>mantenimiento </a:t>
            </a:r>
            <a:r>
              <a:rPr sz="1400" dirty="0">
                <a:latin typeface="Arial"/>
                <a:cs typeface="Arial"/>
              </a:rPr>
              <a:t>para </a:t>
            </a:r>
            <a:r>
              <a:rPr sz="1400" spc="-5" dirty="0">
                <a:latin typeface="Arial"/>
                <a:cs typeface="Arial"/>
              </a:rPr>
              <a:t>así </a:t>
            </a:r>
            <a:r>
              <a:rPr sz="1400" dirty="0">
                <a:latin typeface="Arial"/>
                <a:cs typeface="Arial"/>
              </a:rPr>
              <a:t>dejar </a:t>
            </a:r>
            <a:r>
              <a:rPr sz="1400" spc="-5" dirty="0">
                <a:latin typeface="Arial"/>
                <a:cs typeface="Arial"/>
              </a:rPr>
              <a:t>constancia </a:t>
            </a:r>
            <a:r>
              <a:rPr sz="1400" dirty="0">
                <a:latin typeface="Arial"/>
                <a:cs typeface="Arial"/>
              </a:rPr>
              <a:t> de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las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condiciones </a:t>
            </a:r>
            <a:r>
              <a:rPr sz="1400" dirty="0">
                <a:latin typeface="Arial"/>
                <a:cs typeface="Arial"/>
              </a:rPr>
              <a:t>en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que</a:t>
            </a:r>
            <a:r>
              <a:rPr sz="1400" spc="-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se</a:t>
            </a:r>
            <a:r>
              <a:rPr sz="1400" spc="-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dejó</a:t>
            </a:r>
            <a:r>
              <a:rPr sz="1400" spc="-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el </a:t>
            </a:r>
            <a:r>
              <a:rPr sz="1400" spc="-5" dirty="0">
                <a:latin typeface="Arial"/>
                <a:cs typeface="Arial"/>
              </a:rPr>
              <a:t>equipo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después</a:t>
            </a:r>
            <a:r>
              <a:rPr sz="1400" dirty="0">
                <a:latin typeface="Arial"/>
                <a:cs typeface="Arial"/>
              </a:rPr>
              <a:t> del</a:t>
            </a:r>
            <a:r>
              <a:rPr sz="1400" spc="-5" dirty="0">
                <a:latin typeface="Arial"/>
                <a:cs typeface="Arial"/>
              </a:rPr>
              <a:t> mantenimiento.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40"/>
              </a:spcBef>
            </a:pPr>
            <a:endParaRPr sz="1300">
              <a:latin typeface="Arial"/>
              <a:cs typeface="Arial"/>
            </a:endParaRPr>
          </a:p>
          <a:p>
            <a:pPr marL="469265"/>
            <a:r>
              <a:rPr sz="1400" dirty="0">
                <a:latin typeface="Arial"/>
                <a:cs typeface="Arial"/>
              </a:rPr>
              <a:t>Por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lo</a:t>
            </a:r>
            <a:r>
              <a:rPr sz="1400" spc="-5" dirty="0">
                <a:latin typeface="Arial"/>
                <a:cs typeface="Arial"/>
              </a:rPr>
              <a:t> tanto estas pruebas</a:t>
            </a:r>
            <a:r>
              <a:rPr sz="1400" dirty="0">
                <a:latin typeface="Arial"/>
                <a:cs typeface="Arial"/>
              </a:rPr>
              <a:t> pueden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ser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catalogadas como:</a:t>
            </a:r>
            <a:endParaRPr sz="1400">
              <a:latin typeface="Arial"/>
              <a:cs typeface="Arial"/>
            </a:endParaRPr>
          </a:p>
          <a:p>
            <a:pPr marL="697865">
              <a:spcBef>
                <a:spcPts val="735"/>
              </a:spcBef>
              <a:tabLst>
                <a:tab pos="926465" algn="l"/>
              </a:tabLst>
            </a:pPr>
            <a:r>
              <a:rPr sz="1400" dirty="0">
                <a:latin typeface="Arial"/>
                <a:cs typeface="Arial"/>
              </a:rPr>
              <a:t>-	Pruebas</a:t>
            </a:r>
            <a:r>
              <a:rPr sz="1400" spc="-5" dirty="0">
                <a:latin typeface="Arial"/>
                <a:cs typeface="Arial"/>
              </a:rPr>
              <a:t> previas </a:t>
            </a:r>
            <a:r>
              <a:rPr sz="1400" dirty="0">
                <a:latin typeface="Arial"/>
                <a:cs typeface="Arial"/>
              </a:rPr>
              <a:t>al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mantenimiento:</a:t>
            </a:r>
            <a:endParaRPr sz="1400">
              <a:latin typeface="Arial"/>
              <a:cs typeface="Arial"/>
            </a:endParaRPr>
          </a:p>
          <a:p>
            <a:pPr marL="12700" marR="5715">
              <a:lnSpc>
                <a:spcPct val="142900"/>
              </a:lnSpc>
              <a:spcBef>
                <a:spcPts val="825"/>
              </a:spcBef>
            </a:pPr>
            <a:r>
              <a:rPr sz="1400" dirty="0">
                <a:latin typeface="Arial"/>
                <a:cs typeface="Arial"/>
              </a:rPr>
              <a:t>Estas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se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hacen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inmediatamente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después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haber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parado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el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equipo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y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antes </a:t>
            </a:r>
            <a:r>
              <a:rPr sz="1400" spc="-37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efectuar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cualquier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operación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mantenimiento.</a:t>
            </a:r>
            <a:endParaRPr sz="14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115100" y="9390381"/>
            <a:ext cx="5678170" cy="5073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1150"/>
              </a:lnSpc>
            </a:pPr>
            <a:r>
              <a:rPr sz="1100" dirty="0">
                <a:latin typeface="Calibri"/>
                <a:cs typeface="Calibri"/>
              </a:rPr>
              <a:t>PH </a:t>
            </a:r>
            <a:r>
              <a:rPr sz="1100" spc="-5" dirty="0">
                <a:latin typeface="Calibri"/>
                <a:cs typeface="Calibri"/>
              </a:rPr>
              <a:t>Financial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Park Tower,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Piso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35,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Boulevard </a:t>
            </a:r>
            <a:r>
              <a:rPr sz="1100" spc="-5" dirty="0">
                <a:latin typeface="Calibri"/>
                <a:cs typeface="Calibri"/>
              </a:rPr>
              <a:t>Costa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Este.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Corregimiento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Juan Díaz,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Costa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del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Este.</a:t>
            </a:r>
            <a:endParaRPr sz="1100">
              <a:latin typeface="Calibri"/>
              <a:cs typeface="Calibri"/>
            </a:endParaRPr>
          </a:p>
          <a:p>
            <a:pPr marL="2030730" marR="2022475" algn="ctr">
              <a:lnSpc>
                <a:spcPct val="101800"/>
              </a:lnSpc>
            </a:pPr>
            <a:r>
              <a:rPr sz="1100" spc="-5" dirty="0">
                <a:latin typeface="Calibri"/>
                <a:cs typeface="Calibri"/>
              </a:rPr>
              <a:t>Ciudad de Panamá. Panamá. </a:t>
            </a:r>
            <a:r>
              <a:rPr sz="1100" spc="-235" dirty="0">
                <a:latin typeface="Calibri"/>
                <a:cs typeface="Calibri"/>
              </a:rPr>
              <a:t> </a:t>
            </a:r>
            <a:r>
              <a:rPr sz="1100" u="sng" spc="-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3"/>
              </a:rPr>
              <a:t>www.kaizengrp.com</a:t>
            </a:r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774935" y="782828"/>
            <a:ext cx="1179195" cy="5353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00" spc="-5" dirty="0">
                <a:latin typeface="Calibri"/>
                <a:cs typeface="Calibri"/>
              </a:rPr>
              <a:t>Ficha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Técnica: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K-001</a:t>
            </a:r>
            <a:endParaRPr sz="1100">
              <a:latin typeface="Calibri"/>
              <a:cs typeface="Calibri"/>
            </a:endParaRPr>
          </a:p>
          <a:p>
            <a:pPr marL="688975" marR="5080" indent="118745">
              <a:lnSpc>
                <a:spcPct val="101800"/>
              </a:lnSpc>
              <a:spcBef>
                <a:spcPts val="5"/>
              </a:spcBef>
            </a:pPr>
            <a:r>
              <a:rPr sz="1100" dirty="0">
                <a:latin typeface="Calibri"/>
                <a:cs typeface="Calibri"/>
              </a:rPr>
              <a:t>Re</a:t>
            </a:r>
            <a:r>
              <a:rPr sz="1100" spc="5" dirty="0">
                <a:latin typeface="Calibri"/>
                <a:cs typeface="Calibri"/>
              </a:rPr>
              <a:t>v</a:t>
            </a:r>
            <a:r>
              <a:rPr sz="1100" dirty="0">
                <a:latin typeface="Calibri"/>
                <a:cs typeface="Calibri"/>
              </a:rPr>
              <a:t>.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  </a:t>
            </a:r>
            <a:r>
              <a:rPr sz="1100" spc="-5" dirty="0">
                <a:latin typeface="Calibri"/>
                <a:cs typeface="Calibri"/>
              </a:rPr>
              <a:t>Jul-</a:t>
            </a:r>
            <a:r>
              <a:rPr sz="1100" dirty="0">
                <a:latin typeface="Calibri"/>
                <a:cs typeface="Calibri"/>
              </a:rPr>
              <a:t>20</a:t>
            </a:r>
            <a:r>
              <a:rPr sz="1100" spc="-10" dirty="0">
                <a:latin typeface="Calibri"/>
                <a:cs typeface="Calibri"/>
              </a:rPr>
              <a:t>1</a:t>
            </a:r>
            <a:r>
              <a:rPr sz="1100" dirty="0">
                <a:latin typeface="Calibri"/>
                <a:cs typeface="Calibri"/>
              </a:rPr>
              <a:t>8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5998260" y="9359202"/>
            <a:ext cx="5910580" cy="0"/>
          </a:xfrm>
          <a:custGeom>
            <a:avLst/>
            <a:gdLst/>
            <a:ahLst/>
            <a:cxnLst/>
            <a:rect l="l" t="t" r="r" b="b"/>
            <a:pathLst>
              <a:path w="5910580">
                <a:moveTo>
                  <a:pt x="0" y="0"/>
                </a:moveTo>
                <a:lnTo>
                  <a:pt x="1598938" y="0"/>
                </a:lnTo>
              </a:path>
              <a:path w="5910580">
                <a:moveTo>
                  <a:pt x="1600530" y="0"/>
                </a:moveTo>
                <a:lnTo>
                  <a:pt x="5910390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991962" y="355137"/>
            <a:ext cx="1001125" cy="431186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5956605" y="2105914"/>
            <a:ext cx="5997575" cy="65716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97865">
              <a:spcBef>
                <a:spcPts val="100"/>
              </a:spcBef>
              <a:tabLst>
                <a:tab pos="926465" algn="l"/>
              </a:tabLst>
            </a:pPr>
            <a:r>
              <a:rPr sz="1400" dirty="0">
                <a:latin typeface="Arial"/>
                <a:cs typeface="Arial"/>
              </a:rPr>
              <a:t>-	Pruebas</a:t>
            </a:r>
            <a:r>
              <a:rPr sz="1400" spc="-5" dirty="0">
                <a:latin typeface="Arial"/>
                <a:cs typeface="Arial"/>
              </a:rPr>
              <a:t> después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de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efectuarse </a:t>
            </a:r>
            <a:r>
              <a:rPr sz="1400" dirty="0">
                <a:latin typeface="Arial"/>
                <a:cs typeface="Arial"/>
              </a:rPr>
              <a:t>el</a:t>
            </a:r>
            <a:r>
              <a:rPr sz="1400" spc="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mantenimiento:</a:t>
            </a:r>
            <a:endParaRPr sz="1400">
              <a:latin typeface="Arial"/>
              <a:cs typeface="Arial"/>
            </a:endParaRPr>
          </a:p>
          <a:p>
            <a:pPr marL="12700" marR="9525">
              <a:lnSpc>
                <a:spcPct val="142900"/>
              </a:lnSpc>
              <a:spcBef>
                <a:spcPts val="830"/>
              </a:spcBef>
            </a:pPr>
            <a:r>
              <a:rPr sz="1400" dirty="0">
                <a:latin typeface="Arial"/>
                <a:cs typeface="Arial"/>
              </a:rPr>
              <a:t>Se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hacen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después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haber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terminado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el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mantenimiento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y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antes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volver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 </a:t>
            </a:r>
            <a:r>
              <a:rPr sz="1400" spc="-37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energizar el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equipo.</a:t>
            </a:r>
            <a:endParaRPr sz="1400">
              <a:latin typeface="Arial"/>
              <a:cs typeface="Arial"/>
            </a:endParaRPr>
          </a:p>
          <a:p>
            <a:pPr marL="12700" marR="6350">
              <a:lnSpc>
                <a:spcPct val="142900"/>
              </a:lnSpc>
              <a:spcBef>
                <a:spcPts val="830"/>
              </a:spcBef>
            </a:pPr>
            <a:r>
              <a:rPr sz="1400" dirty="0">
                <a:latin typeface="Arial"/>
                <a:cs typeface="Arial"/>
              </a:rPr>
              <a:t>Estas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últimas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pueden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indicar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el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grado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mejoramiento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del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equipo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y</a:t>
            </a:r>
            <a:r>
              <a:rPr sz="1400" spc="-5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servirán </a:t>
            </a:r>
            <a:r>
              <a:rPr sz="1400" spc="-37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para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comparar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pruebas futuras.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40"/>
              </a:spcBef>
            </a:pPr>
            <a:endParaRPr sz="1300">
              <a:latin typeface="Arial"/>
              <a:cs typeface="Arial"/>
            </a:endParaRPr>
          </a:p>
          <a:p>
            <a:pPr marL="241300" algn="just"/>
            <a:r>
              <a:rPr sz="1400" b="1" dirty="0">
                <a:latin typeface="Arial"/>
                <a:cs typeface="Arial"/>
              </a:rPr>
              <a:t>5.2.  </a:t>
            </a:r>
            <a:r>
              <a:rPr sz="1400" b="1" spc="10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Pruebas</a:t>
            </a:r>
            <a:r>
              <a:rPr sz="1400" b="1" spc="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de</a:t>
            </a:r>
            <a:r>
              <a:rPr sz="1400" b="1" spc="-1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Mantenimiento Especiales</a:t>
            </a:r>
            <a:endParaRPr sz="1400">
              <a:latin typeface="Arial"/>
              <a:cs typeface="Arial"/>
            </a:endParaRPr>
          </a:p>
          <a:p>
            <a:pPr marL="12700" marR="6985" algn="just">
              <a:lnSpc>
                <a:spcPct val="143200"/>
              </a:lnSpc>
              <a:spcBef>
                <a:spcPts val="825"/>
              </a:spcBef>
            </a:pPr>
            <a:r>
              <a:rPr sz="1400" spc="-5" dirty="0">
                <a:latin typeface="Arial"/>
                <a:cs typeface="Arial"/>
              </a:rPr>
              <a:t>Esta prueba </a:t>
            </a:r>
            <a:r>
              <a:rPr sz="1400" dirty="0">
                <a:latin typeface="Arial"/>
                <a:cs typeface="Arial"/>
              </a:rPr>
              <a:t>se </a:t>
            </a:r>
            <a:r>
              <a:rPr sz="1400" spc="-5" dirty="0">
                <a:latin typeface="Arial"/>
                <a:cs typeface="Arial"/>
              </a:rPr>
              <a:t>efectúa </a:t>
            </a:r>
            <a:r>
              <a:rPr sz="1400" dirty="0">
                <a:latin typeface="Arial"/>
                <a:cs typeface="Arial"/>
              </a:rPr>
              <a:t>a un </a:t>
            </a:r>
            <a:r>
              <a:rPr sz="1400" spc="-5" dirty="0">
                <a:latin typeface="Arial"/>
                <a:cs typeface="Arial"/>
              </a:rPr>
              <a:t>equipo defectuoso, </a:t>
            </a:r>
            <a:r>
              <a:rPr sz="1400" dirty="0">
                <a:latin typeface="Arial"/>
                <a:cs typeface="Arial"/>
              </a:rPr>
              <a:t>o que </a:t>
            </a:r>
            <a:r>
              <a:rPr sz="1400" spc="-10" dirty="0">
                <a:latin typeface="Arial"/>
                <a:cs typeface="Arial"/>
              </a:rPr>
              <a:t>ha </a:t>
            </a:r>
            <a:r>
              <a:rPr sz="1400" dirty="0">
                <a:latin typeface="Arial"/>
                <a:cs typeface="Arial"/>
              </a:rPr>
              <a:t>presentado </a:t>
            </a:r>
            <a:r>
              <a:rPr sz="1400" spc="-5" dirty="0">
                <a:latin typeface="Arial"/>
                <a:cs typeface="Arial"/>
              </a:rPr>
              <a:t>una </a:t>
            </a:r>
            <a:r>
              <a:rPr sz="1400" dirty="0">
                <a:latin typeface="Arial"/>
                <a:cs typeface="Arial"/>
              </a:rPr>
              <a:t> falla y por ende </a:t>
            </a:r>
            <a:r>
              <a:rPr sz="1400" spc="-5" dirty="0">
                <a:latin typeface="Arial"/>
                <a:cs typeface="Arial"/>
              </a:rPr>
              <a:t>se verifica </a:t>
            </a:r>
            <a:r>
              <a:rPr sz="1400" dirty="0">
                <a:latin typeface="Arial"/>
                <a:cs typeface="Arial"/>
              </a:rPr>
              <a:t>si </a:t>
            </a:r>
            <a:r>
              <a:rPr sz="1400" spc="-5" dirty="0">
                <a:latin typeface="Arial"/>
                <a:cs typeface="Arial"/>
              </a:rPr>
              <a:t>existe </a:t>
            </a:r>
            <a:r>
              <a:rPr sz="1400" dirty="0">
                <a:latin typeface="Arial"/>
                <a:cs typeface="Arial"/>
              </a:rPr>
              <a:t>algún cambio en </a:t>
            </a:r>
            <a:r>
              <a:rPr sz="1400" spc="10" dirty="0">
                <a:latin typeface="Arial"/>
                <a:cs typeface="Arial"/>
              </a:rPr>
              <a:t>sus </a:t>
            </a:r>
            <a:r>
              <a:rPr sz="1400" spc="-5" dirty="0">
                <a:latin typeface="Arial"/>
                <a:cs typeface="Arial"/>
              </a:rPr>
              <a:t>características 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operativas.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40"/>
              </a:spcBef>
            </a:pPr>
            <a:endParaRPr sz="1250">
              <a:latin typeface="Arial"/>
              <a:cs typeface="Arial"/>
            </a:endParaRPr>
          </a:p>
          <a:p>
            <a:pPr marL="469265" marR="629285" indent="-228600">
              <a:lnSpc>
                <a:spcPct val="103600"/>
              </a:lnSpc>
              <a:buAutoNum type="arabicPeriod" startAt="6"/>
              <a:tabLst>
                <a:tab pos="469900" algn="l"/>
              </a:tabLst>
            </a:pPr>
            <a:r>
              <a:rPr sz="1400" b="1" spc="-5" dirty="0">
                <a:latin typeface="Arial"/>
                <a:cs typeface="Arial"/>
              </a:rPr>
              <a:t>Medición</a:t>
            </a:r>
            <a:r>
              <a:rPr sz="1400" b="1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de</a:t>
            </a:r>
            <a:r>
              <a:rPr sz="1400" b="1" dirty="0">
                <a:latin typeface="Arial"/>
                <a:cs typeface="Arial"/>
              </a:rPr>
              <a:t> las </a:t>
            </a:r>
            <a:r>
              <a:rPr sz="1400" b="1" spc="-5" dirty="0">
                <a:latin typeface="Arial"/>
                <a:cs typeface="Arial"/>
              </a:rPr>
              <a:t>características</a:t>
            </a:r>
            <a:r>
              <a:rPr sz="1400" b="1" spc="15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del</a:t>
            </a:r>
            <a:r>
              <a:rPr sz="1400" b="1" spc="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aislamiento</a:t>
            </a:r>
            <a:r>
              <a:rPr sz="1400" b="1" spc="-1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en</a:t>
            </a:r>
            <a:r>
              <a:rPr sz="1400" b="1" spc="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tensión </a:t>
            </a:r>
            <a:r>
              <a:rPr sz="1400" b="1" spc="-37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continúa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15"/>
              </a:spcBef>
              <a:buFont typeface="Arial"/>
              <a:buAutoNum type="arabicPeriod" startAt="6"/>
            </a:pPr>
            <a:endParaRPr sz="1550">
              <a:latin typeface="Arial"/>
              <a:cs typeface="Arial"/>
            </a:endParaRPr>
          </a:p>
          <a:p>
            <a:pPr marL="697865" lvl="1" indent="-457200" algn="just">
              <a:buAutoNum type="arabicPeriod"/>
              <a:tabLst>
                <a:tab pos="698500" algn="l"/>
              </a:tabLst>
            </a:pPr>
            <a:r>
              <a:rPr sz="1400" b="1" dirty="0">
                <a:latin typeface="Arial"/>
                <a:cs typeface="Arial"/>
              </a:rPr>
              <a:t>Resistencia</a:t>
            </a:r>
            <a:r>
              <a:rPr sz="1400" b="1" spc="-4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de</a:t>
            </a:r>
            <a:r>
              <a:rPr sz="1400" b="1" spc="-1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Aislamiento</a:t>
            </a:r>
            <a:endParaRPr sz="1400">
              <a:latin typeface="Arial"/>
              <a:cs typeface="Arial"/>
            </a:endParaRPr>
          </a:p>
          <a:p>
            <a:pPr marL="12700" marR="5080" algn="just">
              <a:lnSpc>
                <a:spcPct val="143600"/>
              </a:lnSpc>
              <a:spcBef>
                <a:spcPts val="600"/>
              </a:spcBef>
            </a:pPr>
            <a:r>
              <a:rPr sz="1400" dirty="0">
                <a:latin typeface="Arial"/>
                <a:cs typeface="Arial"/>
              </a:rPr>
              <a:t>El </a:t>
            </a:r>
            <a:r>
              <a:rPr sz="1400" spc="-5" dirty="0">
                <a:latin typeface="Arial"/>
                <a:cs typeface="Arial"/>
              </a:rPr>
              <a:t>objetivo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dicha prueba </a:t>
            </a:r>
            <a:r>
              <a:rPr sz="1400" spc="-10" dirty="0">
                <a:latin typeface="Arial"/>
                <a:cs typeface="Arial"/>
              </a:rPr>
              <a:t>es </a:t>
            </a:r>
            <a:r>
              <a:rPr sz="1400" dirty="0">
                <a:latin typeface="Arial"/>
                <a:cs typeface="Arial"/>
              </a:rPr>
              <a:t>verificar que los </a:t>
            </a:r>
            <a:r>
              <a:rPr sz="1400" spc="-5" dirty="0">
                <a:latin typeface="Arial"/>
                <a:cs typeface="Arial"/>
              </a:rPr>
              <a:t>aislamientos </a:t>
            </a:r>
            <a:r>
              <a:rPr sz="1400" dirty="0">
                <a:latin typeface="Arial"/>
                <a:cs typeface="Arial"/>
              </a:rPr>
              <a:t>cumplan con la </a:t>
            </a:r>
            <a:r>
              <a:rPr sz="1400" spc="-37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resistencia mínima </a:t>
            </a:r>
            <a:r>
              <a:rPr sz="1400" dirty="0">
                <a:latin typeface="Arial"/>
                <a:cs typeface="Arial"/>
              </a:rPr>
              <a:t>soportable bajo la operación a </a:t>
            </a:r>
            <a:r>
              <a:rPr sz="1400" spc="-10" dirty="0">
                <a:latin typeface="Arial"/>
                <a:cs typeface="Arial"/>
              </a:rPr>
              <a:t>la </a:t>
            </a:r>
            <a:r>
              <a:rPr sz="1400" spc="-5" dirty="0">
                <a:latin typeface="Arial"/>
                <a:cs typeface="Arial"/>
              </a:rPr>
              <a:t>que </a:t>
            </a:r>
            <a:r>
              <a:rPr sz="1400" dirty="0">
                <a:latin typeface="Arial"/>
                <a:cs typeface="Arial"/>
              </a:rPr>
              <a:t>serán </a:t>
            </a:r>
            <a:r>
              <a:rPr sz="1400" spc="-5" dirty="0">
                <a:latin typeface="Arial"/>
                <a:cs typeface="Arial"/>
              </a:rPr>
              <a:t>sometidos, </a:t>
            </a:r>
            <a:r>
              <a:rPr sz="1400" dirty="0">
                <a:latin typeface="Arial"/>
                <a:cs typeface="Arial"/>
              </a:rPr>
              <a:t> así </a:t>
            </a:r>
            <a:r>
              <a:rPr sz="1400" spc="-5" dirty="0">
                <a:latin typeface="Arial"/>
                <a:cs typeface="Arial"/>
              </a:rPr>
              <a:t>como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comprobar </a:t>
            </a:r>
            <a:r>
              <a:rPr sz="1400" dirty="0">
                <a:latin typeface="Arial"/>
                <a:cs typeface="Arial"/>
              </a:rPr>
              <a:t>la no </a:t>
            </a:r>
            <a:r>
              <a:rPr sz="1400" spc="-5" dirty="0">
                <a:latin typeface="Arial"/>
                <a:cs typeface="Arial"/>
              </a:rPr>
              <a:t>inadecuada conexión entre sus devanados </a:t>
            </a:r>
            <a:r>
              <a:rPr sz="1400" dirty="0">
                <a:latin typeface="Arial"/>
                <a:cs typeface="Arial"/>
              </a:rPr>
              <a:t>y 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tierra</a:t>
            </a:r>
            <a:r>
              <a:rPr sz="1400" spc="6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para</a:t>
            </a:r>
            <a:r>
              <a:rPr sz="1400" spc="6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avalar</a:t>
            </a:r>
            <a:r>
              <a:rPr sz="1400" spc="7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un</a:t>
            </a:r>
            <a:r>
              <a:rPr sz="1400" spc="8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buen</a:t>
            </a:r>
            <a:r>
              <a:rPr sz="1400" spc="6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diseño</a:t>
            </a:r>
            <a:r>
              <a:rPr sz="1400" spc="6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del</a:t>
            </a:r>
            <a:r>
              <a:rPr sz="1400" spc="5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producto</a:t>
            </a:r>
            <a:r>
              <a:rPr sz="1400" spc="6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y</a:t>
            </a:r>
            <a:r>
              <a:rPr sz="1400" spc="6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que</a:t>
            </a:r>
            <a:r>
              <a:rPr sz="1400" spc="7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no</a:t>
            </a:r>
            <a:r>
              <a:rPr sz="1400" spc="5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exista</a:t>
            </a:r>
            <a:r>
              <a:rPr sz="1400" spc="8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defectos</a:t>
            </a:r>
            <a:r>
              <a:rPr sz="1400" spc="7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en </a:t>
            </a:r>
            <a:r>
              <a:rPr sz="1400" spc="-37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el </a:t>
            </a:r>
            <a:r>
              <a:rPr sz="1400" spc="-5" dirty="0">
                <a:latin typeface="Arial"/>
                <a:cs typeface="Arial"/>
              </a:rPr>
              <a:t>mismo.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35"/>
              </a:spcBef>
            </a:pPr>
            <a:endParaRPr sz="1200">
              <a:latin typeface="Arial"/>
              <a:cs typeface="Arial"/>
            </a:endParaRPr>
          </a:p>
          <a:p>
            <a:pPr marL="12700" marR="8890" algn="just">
              <a:lnSpc>
                <a:spcPct val="143600"/>
              </a:lnSpc>
            </a:pPr>
            <a:r>
              <a:rPr sz="1400" dirty="0">
                <a:latin typeface="Arial"/>
                <a:cs typeface="Arial"/>
              </a:rPr>
              <a:t>El método de </a:t>
            </a:r>
            <a:r>
              <a:rPr sz="1400" spc="-5" dirty="0">
                <a:latin typeface="Arial"/>
                <a:cs typeface="Arial"/>
              </a:rPr>
              <a:t>prueba </a:t>
            </a:r>
            <a:r>
              <a:rPr sz="1400" dirty="0">
                <a:latin typeface="Arial"/>
                <a:cs typeface="Arial"/>
              </a:rPr>
              <a:t>de la </a:t>
            </a:r>
            <a:r>
              <a:rPr sz="1400" spc="-5" dirty="0">
                <a:latin typeface="Arial"/>
                <a:cs typeface="Arial"/>
              </a:rPr>
              <a:t>resistencia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aislamiento </a:t>
            </a:r>
            <a:r>
              <a:rPr sz="1400" spc="-10" dirty="0">
                <a:latin typeface="Arial"/>
                <a:cs typeface="Arial"/>
              </a:rPr>
              <a:t>de </a:t>
            </a:r>
            <a:r>
              <a:rPr sz="1400" dirty="0">
                <a:latin typeface="Arial"/>
                <a:cs typeface="Arial"/>
              </a:rPr>
              <a:t>un </a:t>
            </a:r>
            <a:r>
              <a:rPr sz="1400" spc="-5" dirty="0">
                <a:latin typeface="Arial"/>
                <a:cs typeface="Arial"/>
              </a:rPr>
              <a:t>transformador </a:t>
            </a:r>
            <a:r>
              <a:rPr sz="1400" dirty="0">
                <a:latin typeface="Arial"/>
                <a:cs typeface="Arial"/>
              </a:rPr>
              <a:t> es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el</a:t>
            </a:r>
            <a:r>
              <a:rPr sz="1400" spc="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medición directa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con</a:t>
            </a:r>
            <a:r>
              <a:rPr sz="1400" spc="-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el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instrumento</a:t>
            </a:r>
            <a:r>
              <a:rPr sz="1400" spc="1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de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medición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(Megger).</a:t>
            </a:r>
            <a:endParaRPr sz="14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115100" y="9390381"/>
            <a:ext cx="5678170" cy="5073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1150"/>
              </a:lnSpc>
            </a:pPr>
            <a:r>
              <a:rPr sz="1100" dirty="0">
                <a:latin typeface="Calibri"/>
                <a:cs typeface="Calibri"/>
              </a:rPr>
              <a:t>PH </a:t>
            </a:r>
            <a:r>
              <a:rPr sz="1100" spc="-5" dirty="0">
                <a:latin typeface="Calibri"/>
                <a:cs typeface="Calibri"/>
              </a:rPr>
              <a:t>Financial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Park Tower,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Piso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35,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Boulevard </a:t>
            </a:r>
            <a:r>
              <a:rPr sz="1100" spc="-5" dirty="0">
                <a:latin typeface="Calibri"/>
                <a:cs typeface="Calibri"/>
              </a:rPr>
              <a:t>Costa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Este.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Corregimiento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Juan Díaz,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Costa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del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Este.</a:t>
            </a:r>
            <a:endParaRPr sz="1100">
              <a:latin typeface="Calibri"/>
              <a:cs typeface="Calibri"/>
            </a:endParaRPr>
          </a:p>
          <a:p>
            <a:pPr marL="2030730" marR="2022475" algn="ctr">
              <a:lnSpc>
                <a:spcPct val="101800"/>
              </a:lnSpc>
            </a:pPr>
            <a:r>
              <a:rPr sz="1100" spc="-5" dirty="0">
                <a:latin typeface="Calibri"/>
                <a:cs typeface="Calibri"/>
              </a:rPr>
              <a:t>Ciudad de Panamá. Panamá. </a:t>
            </a:r>
            <a:r>
              <a:rPr sz="1100" spc="-235" dirty="0">
                <a:latin typeface="Calibri"/>
                <a:cs typeface="Calibri"/>
              </a:rPr>
              <a:t> </a:t>
            </a:r>
            <a:r>
              <a:rPr sz="1100" u="sng" spc="-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3"/>
              </a:rPr>
              <a:t>www.kaizengrp.com</a:t>
            </a:r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998260" y="9359202"/>
            <a:ext cx="5910580" cy="0"/>
          </a:xfrm>
          <a:custGeom>
            <a:avLst/>
            <a:gdLst/>
            <a:ahLst/>
            <a:cxnLst/>
            <a:rect l="l" t="t" r="r" b="b"/>
            <a:pathLst>
              <a:path w="5910580">
                <a:moveTo>
                  <a:pt x="0" y="0"/>
                </a:moveTo>
                <a:lnTo>
                  <a:pt x="1598938" y="0"/>
                </a:lnTo>
              </a:path>
              <a:path w="5910580">
                <a:moveTo>
                  <a:pt x="1600530" y="0"/>
                </a:moveTo>
                <a:lnTo>
                  <a:pt x="5910390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991962" y="355137"/>
            <a:ext cx="1001125" cy="431186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5956605" y="782827"/>
            <a:ext cx="5997575" cy="82067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715" algn="r">
              <a:spcBef>
                <a:spcPts val="100"/>
              </a:spcBef>
            </a:pPr>
            <a:r>
              <a:rPr sz="1100" spc="-5" dirty="0">
                <a:latin typeface="Calibri"/>
                <a:cs typeface="Calibri"/>
              </a:rPr>
              <a:t>Ficha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Técnica: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K-001</a:t>
            </a:r>
            <a:endParaRPr sz="1100">
              <a:latin typeface="Calibri"/>
              <a:cs typeface="Calibri"/>
            </a:endParaRPr>
          </a:p>
          <a:p>
            <a:pPr marL="5507355" marR="5080" indent="118745" algn="r">
              <a:lnSpc>
                <a:spcPct val="101800"/>
              </a:lnSpc>
              <a:spcBef>
                <a:spcPts val="5"/>
              </a:spcBef>
            </a:pPr>
            <a:r>
              <a:rPr sz="1100" dirty="0">
                <a:latin typeface="Calibri"/>
                <a:cs typeface="Calibri"/>
              </a:rPr>
              <a:t>Re</a:t>
            </a:r>
            <a:r>
              <a:rPr sz="1100" spc="5" dirty="0">
                <a:latin typeface="Calibri"/>
                <a:cs typeface="Calibri"/>
              </a:rPr>
              <a:t>v</a:t>
            </a:r>
            <a:r>
              <a:rPr sz="1100" dirty="0">
                <a:latin typeface="Calibri"/>
                <a:cs typeface="Calibri"/>
              </a:rPr>
              <a:t>.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  </a:t>
            </a:r>
            <a:r>
              <a:rPr sz="1100" spc="-5" dirty="0">
                <a:latin typeface="Calibri"/>
                <a:cs typeface="Calibri"/>
              </a:rPr>
              <a:t>Jul-</a:t>
            </a:r>
            <a:r>
              <a:rPr sz="1100" dirty="0">
                <a:latin typeface="Calibri"/>
                <a:cs typeface="Calibri"/>
              </a:rPr>
              <a:t>20</a:t>
            </a:r>
            <a:r>
              <a:rPr sz="1100" spc="-10" dirty="0">
                <a:latin typeface="Calibri"/>
                <a:cs typeface="Calibri"/>
              </a:rPr>
              <a:t>1</a:t>
            </a:r>
            <a:r>
              <a:rPr sz="1100" dirty="0">
                <a:latin typeface="Calibri"/>
                <a:cs typeface="Calibri"/>
              </a:rPr>
              <a:t>8</a:t>
            </a:r>
            <a:endParaRPr sz="1100">
              <a:latin typeface="Calibri"/>
              <a:cs typeface="Calibri"/>
            </a:endParaRPr>
          </a:p>
          <a:p>
            <a:pPr marL="12700" algn="just">
              <a:lnSpc>
                <a:spcPts val="1670"/>
              </a:lnSpc>
            </a:pPr>
            <a:r>
              <a:rPr sz="1400" dirty="0">
                <a:latin typeface="Arial"/>
                <a:cs typeface="Arial"/>
              </a:rPr>
              <a:t>El</a:t>
            </a:r>
            <a:r>
              <a:rPr sz="1400" spc="28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significado</a:t>
            </a:r>
            <a:r>
              <a:rPr sz="1400" spc="26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27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la</a:t>
            </a:r>
            <a:r>
              <a:rPr sz="1400" spc="28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resistencia</a:t>
            </a:r>
            <a:r>
              <a:rPr sz="1400" spc="28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26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aislamiento</a:t>
            </a:r>
            <a:r>
              <a:rPr sz="1400" spc="28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generalmente</a:t>
            </a:r>
            <a:r>
              <a:rPr sz="1400" spc="28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requiere</a:t>
            </a:r>
            <a:r>
              <a:rPr sz="1400" spc="28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endParaRPr sz="1400">
              <a:latin typeface="Arial"/>
              <a:cs typeface="Arial"/>
            </a:endParaRPr>
          </a:p>
          <a:p>
            <a:pPr marL="12700" algn="just">
              <a:spcBef>
                <a:spcPts val="730"/>
              </a:spcBef>
            </a:pPr>
            <a:r>
              <a:rPr sz="1400" spc="-5" dirty="0">
                <a:latin typeface="Arial"/>
                <a:cs typeface="Arial"/>
              </a:rPr>
              <a:t>cierta</a:t>
            </a:r>
            <a:r>
              <a:rPr sz="1400" spc="-8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interpretación</a:t>
            </a:r>
            <a:r>
              <a:rPr sz="1400" spc="-9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y</a:t>
            </a:r>
            <a:r>
              <a:rPr sz="1400" spc="-10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depende</a:t>
            </a:r>
            <a:r>
              <a:rPr sz="1400" spc="-8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básicamente</a:t>
            </a:r>
            <a:r>
              <a:rPr sz="1400" spc="-9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del</a:t>
            </a:r>
            <a:r>
              <a:rPr sz="1400" spc="-8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diseño,</a:t>
            </a:r>
            <a:r>
              <a:rPr sz="1400" spc="-9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sequedad</a:t>
            </a:r>
            <a:r>
              <a:rPr sz="1400" spc="-8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y</a:t>
            </a:r>
            <a:r>
              <a:rPr sz="1400" spc="-10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limpieza</a:t>
            </a:r>
            <a:endParaRPr sz="1400">
              <a:latin typeface="Arial"/>
              <a:cs typeface="Arial"/>
            </a:endParaRPr>
          </a:p>
          <a:p>
            <a:pPr marL="12700" marR="5080" algn="just">
              <a:lnSpc>
                <a:spcPct val="143200"/>
              </a:lnSpc>
              <a:spcBef>
                <a:spcPts val="20"/>
              </a:spcBef>
            </a:pPr>
            <a:r>
              <a:rPr sz="1400" dirty="0">
                <a:latin typeface="Arial"/>
                <a:cs typeface="Arial"/>
              </a:rPr>
              <a:t>de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los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aislantes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que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envuelven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al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arrollado.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El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procedimiento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prueba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para </a:t>
            </a:r>
            <a:r>
              <a:rPr sz="1400" spc="-38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la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medición</a:t>
            </a:r>
            <a:r>
              <a:rPr sz="1400" dirty="0">
                <a:latin typeface="Arial"/>
                <a:cs typeface="Arial"/>
              </a:rPr>
              <a:t> de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la</a:t>
            </a:r>
            <a:r>
              <a:rPr sz="1400" spc="-5" dirty="0">
                <a:latin typeface="Arial"/>
                <a:cs typeface="Arial"/>
              </a:rPr>
              <a:t> resistencia</a:t>
            </a:r>
            <a:r>
              <a:rPr sz="1400" dirty="0">
                <a:latin typeface="Arial"/>
                <a:cs typeface="Arial"/>
              </a:rPr>
              <a:t> de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aislamiento</a:t>
            </a:r>
            <a:r>
              <a:rPr sz="1400" dirty="0">
                <a:latin typeface="Arial"/>
                <a:cs typeface="Arial"/>
              </a:rPr>
              <a:t> contiene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básicamente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los 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siguientes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puntos claves: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40"/>
              </a:spcBef>
            </a:pPr>
            <a:endParaRPr sz="1200">
              <a:latin typeface="Arial"/>
              <a:cs typeface="Arial"/>
            </a:endParaRPr>
          </a:p>
          <a:p>
            <a:pPr marL="469265" marR="8255" indent="-228600">
              <a:lnSpc>
                <a:spcPct val="143600"/>
              </a:lnSpc>
              <a:buSzPct val="71428"/>
              <a:buFont typeface="Symbol"/>
              <a:buChar char=""/>
              <a:tabLst>
                <a:tab pos="469265" algn="l"/>
                <a:tab pos="469900" algn="l"/>
              </a:tabLst>
            </a:pPr>
            <a:r>
              <a:rPr sz="1400" dirty="0">
                <a:latin typeface="Arial"/>
                <a:cs typeface="Arial"/>
              </a:rPr>
              <a:t>La</a:t>
            </a:r>
            <a:r>
              <a:rPr sz="1400" spc="17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temperatura</a:t>
            </a:r>
            <a:r>
              <a:rPr sz="1400" spc="17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16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los</a:t>
            </a:r>
            <a:r>
              <a:rPr sz="1400" spc="16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devanados</a:t>
            </a:r>
            <a:r>
              <a:rPr sz="1400" spc="17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y</a:t>
            </a:r>
            <a:r>
              <a:rPr sz="1400" spc="16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del</a:t>
            </a:r>
            <a:r>
              <a:rPr sz="1400" spc="17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líquido</a:t>
            </a:r>
            <a:r>
              <a:rPr sz="1400" spc="16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aislante</a:t>
            </a:r>
            <a:r>
              <a:rPr sz="1400" spc="16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deben</a:t>
            </a:r>
            <a:r>
              <a:rPr sz="1400" spc="16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estar </a:t>
            </a:r>
            <a:r>
              <a:rPr sz="1400" spc="-37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cercanos</a:t>
            </a:r>
            <a:r>
              <a:rPr sz="1400" dirty="0">
                <a:latin typeface="Arial"/>
                <a:cs typeface="Arial"/>
              </a:rPr>
              <a:t> a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20°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C.</a:t>
            </a:r>
            <a:endParaRPr sz="1400">
              <a:latin typeface="Arial"/>
              <a:cs typeface="Arial"/>
            </a:endParaRPr>
          </a:p>
          <a:p>
            <a:pPr marL="469265" marR="5080" indent="-228600">
              <a:lnSpc>
                <a:spcPts val="2420"/>
              </a:lnSpc>
              <a:spcBef>
                <a:spcPts val="195"/>
              </a:spcBef>
              <a:buSzPct val="71428"/>
              <a:buFont typeface="Symbol"/>
              <a:buChar char=""/>
              <a:tabLst>
                <a:tab pos="469265" algn="l"/>
                <a:tab pos="469900" algn="l"/>
              </a:tabLst>
            </a:pPr>
            <a:r>
              <a:rPr sz="1400" dirty="0">
                <a:latin typeface="Arial"/>
                <a:cs typeface="Arial"/>
              </a:rPr>
              <a:t>Todos</a:t>
            </a:r>
            <a:r>
              <a:rPr sz="1400" spc="5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los</a:t>
            </a:r>
            <a:r>
              <a:rPr sz="1400" spc="4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devanados</a:t>
            </a:r>
            <a:r>
              <a:rPr sz="1400" spc="5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deben</a:t>
            </a:r>
            <a:r>
              <a:rPr sz="1400" spc="3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estar</a:t>
            </a:r>
            <a:r>
              <a:rPr sz="1400" spc="3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inmersos</a:t>
            </a:r>
            <a:r>
              <a:rPr sz="1400" spc="5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en</a:t>
            </a:r>
            <a:r>
              <a:rPr sz="1400" spc="3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el</a:t>
            </a:r>
            <a:r>
              <a:rPr sz="1400" spc="3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mismo</a:t>
            </a:r>
            <a:r>
              <a:rPr sz="1400" spc="8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líquido </a:t>
            </a:r>
            <a:r>
              <a:rPr sz="1400" spc="-37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aislante.</a:t>
            </a:r>
            <a:endParaRPr sz="1400">
              <a:latin typeface="Arial"/>
              <a:cs typeface="Arial"/>
            </a:endParaRPr>
          </a:p>
          <a:p>
            <a:pPr marL="469265" indent="-228600">
              <a:spcBef>
                <a:spcPts val="530"/>
              </a:spcBef>
              <a:buSzPct val="71428"/>
              <a:buFont typeface="Symbol"/>
              <a:buChar char=""/>
              <a:tabLst>
                <a:tab pos="469265" algn="l"/>
                <a:tab pos="469900" algn="l"/>
              </a:tabLst>
            </a:pPr>
            <a:r>
              <a:rPr sz="1400" dirty="0">
                <a:latin typeface="Arial"/>
                <a:cs typeface="Arial"/>
              </a:rPr>
              <a:t>Todos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los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devanados</a:t>
            </a:r>
            <a:r>
              <a:rPr sz="1400" spc="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deben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estar cortocircuitados.</a:t>
            </a:r>
            <a:endParaRPr sz="1400">
              <a:latin typeface="Arial"/>
              <a:cs typeface="Arial"/>
            </a:endParaRPr>
          </a:p>
          <a:p>
            <a:pPr marL="469265" marR="7620" indent="-228600">
              <a:lnSpc>
                <a:spcPct val="143600"/>
              </a:lnSpc>
              <a:buSzPct val="71428"/>
              <a:buFont typeface="Symbol"/>
              <a:buChar char=""/>
              <a:tabLst>
                <a:tab pos="469265" algn="l"/>
                <a:tab pos="469900" algn="l"/>
              </a:tabLst>
            </a:pPr>
            <a:r>
              <a:rPr sz="1400" dirty="0">
                <a:latin typeface="Arial"/>
                <a:cs typeface="Arial"/>
              </a:rPr>
              <a:t>Todas</a:t>
            </a:r>
            <a:r>
              <a:rPr sz="1400" spc="8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las</a:t>
            </a:r>
            <a:r>
              <a:rPr sz="1400" spc="7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terminales</a:t>
            </a:r>
            <a:r>
              <a:rPr sz="1400" spc="8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que</a:t>
            </a:r>
            <a:r>
              <a:rPr sz="1400" spc="8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no</a:t>
            </a:r>
            <a:r>
              <a:rPr sz="1400" spc="8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se</a:t>
            </a:r>
            <a:r>
              <a:rPr sz="1400" spc="6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consideran</a:t>
            </a:r>
            <a:r>
              <a:rPr sz="1400" spc="9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en</a:t>
            </a:r>
            <a:r>
              <a:rPr sz="1400" spc="9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la</a:t>
            </a:r>
            <a:r>
              <a:rPr sz="1400" spc="8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prueba</a:t>
            </a:r>
            <a:r>
              <a:rPr sz="1400" spc="8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así</a:t>
            </a:r>
            <a:r>
              <a:rPr sz="1400" spc="8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como</a:t>
            </a:r>
            <a:r>
              <a:rPr sz="1400" spc="9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la </a:t>
            </a:r>
            <a:r>
              <a:rPr sz="1400" spc="-37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carcasa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y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el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tanque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deberán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conectarse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tierra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mientras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se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aplique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el</a:t>
            </a:r>
            <a:endParaRPr sz="1400">
              <a:latin typeface="Arial"/>
              <a:cs typeface="Arial"/>
            </a:endParaRPr>
          </a:p>
          <a:p>
            <a:pPr marL="469265">
              <a:spcBef>
                <a:spcPts val="745"/>
              </a:spcBef>
            </a:pPr>
            <a:r>
              <a:rPr sz="1400" spc="-5" dirty="0">
                <a:latin typeface="Arial"/>
                <a:cs typeface="Arial"/>
              </a:rPr>
              <a:t>voltaje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prueba.</a:t>
            </a:r>
            <a:endParaRPr sz="1400">
              <a:latin typeface="Arial"/>
              <a:cs typeface="Arial"/>
            </a:endParaRPr>
          </a:p>
          <a:p>
            <a:pPr marL="469265" marR="5715" indent="-228600">
              <a:lnSpc>
                <a:spcPct val="142900"/>
              </a:lnSpc>
              <a:spcBef>
                <a:spcPts val="15"/>
              </a:spcBef>
              <a:buSzPct val="71428"/>
              <a:buFont typeface="Symbol"/>
              <a:buChar char=""/>
              <a:tabLst>
                <a:tab pos="469265" algn="l"/>
                <a:tab pos="469900" algn="l"/>
              </a:tabLst>
            </a:pPr>
            <a:r>
              <a:rPr sz="1400" dirty="0">
                <a:latin typeface="Arial"/>
                <a:cs typeface="Arial"/>
              </a:rPr>
              <a:t>Deben</a:t>
            </a:r>
            <a:r>
              <a:rPr sz="1400" spc="28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seguirse</a:t>
            </a:r>
            <a:r>
              <a:rPr sz="1400" spc="29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las</a:t>
            </a:r>
            <a:r>
              <a:rPr sz="1400" spc="29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indicaciones</a:t>
            </a:r>
            <a:r>
              <a:rPr sz="1400" spc="28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28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cada</a:t>
            </a:r>
            <a:r>
              <a:rPr sz="1400" spc="28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instrumento</a:t>
            </a:r>
            <a:r>
              <a:rPr sz="1400" spc="28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29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medición </a:t>
            </a:r>
            <a:r>
              <a:rPr sz="1400" spc="-37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dependiendo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del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que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se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trate.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5"/>
              </a:spcBef>
            </a:pPr>
            <a:endParaRPr sz="1850">
              <a:latin typeface="Arial"/>
              <a:cs typeface="Arial"/>
            </a:endParaRPr>
          </a:p>
          <a:p>
            <a:pPr marL="241300">
              <a:tabLst>
                <a:tab pos="697865" algn="l"/>
              </a:tabLst>
            </a:pPr>
            <a:r>
              <a:rPr sz="1400" b="1" dirty="0">
                <a:latin typeface="Arial"/>
                <a:cs typeface="Arial"/>
              </a:rPr>
              <a:t>6.2.	</a:t>
            </a:r>
            <a:r>
              <a:rPr sz="1400" b="1" spc="-5" dirty="0">
                <a:latin typeface="Arial"/>
                <a:cs typeface="Arial"/>
              </a:rPr>
              <a:t>Índice</a:t>
            </a:r>
            <a:r>
              <a:rPr sz="1400" b="1" spc="-2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de</a:t>
            </a:r>
            <a:r>
              <a:rPr sz="1400" b="1" spc="-2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Polarización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35"/>
              </a:spcBef>
            </a:pPr>
            <a:endParaRPr sz="1200">
              <a:latin typeface="Arial"/>
              <a:cs typeface="Arial"/>
            </a:endParaRPr>
          </a:p>
          <a:p>
            <a:pPr marL="12700" marR="6350" algn="just">
              <a:lnSpc>
                <a:spcPct val="143600"/>
              </a:lnSpc>
              <a:spcBef>
                <a:spcPts val="5"/>
              </a:spcBef>
            </a:pPr>
            <a:r>
              <a:rPr sz="1400" dirty="0">
                <a:latin typeface="Arial"/>
                <a:cs typeface="Arial"/>
              </a:rPr>
              <a:t>Su </a:t>
            </a:r>
            <a:r>
              <a:rPr sz="1400" spc="-5" dirty="0">
                <a:latin typeface="Arial"/>
                <a:cs typeface="Arial"/>
              </a:rPr>
              <a:t>objetivo se remonta </a:t>
            </a:r>
            <a:r>
              <a:rPr sz="1400" dirty="0">
                <a:latin typeface="Arial"/>
                <a:cs typeface="Arial"/>
              </a:rPr>
              <a:t>en </a:t>
            </a:r>
            <a:r>
              <a:rPr sz="1400" spc="-5" dirty="0">
                <a:latin typeface="Arial"/>
                <a:cs typeface="Arial"/>
              </a:rPr>
              <a:t>verificar con mayor precisión </a:t>
            </a:r>
            <a:r>
              <a:rPr sz="1400" dirty="0">
                <a:latin typeface="Arial"/>
                <a:cs typeface="Arial"/>
              </a:rPr>
              <a:t>y exactitud que </a:t>
            </a:r>
            <a:r>
              <a:rPr sz="1400" spc="-5" dirty="0">
                <a:latin typeface="Arial"/>
                <a:cs typeface="Arial"/>
              </a:rPr>
              <a:t>los 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aislamientos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bajo</a:t>
            </a:r>
            <a:r>
              <a:rPr sz="1400" dirty="0">
                <a:latin typeface="Arial"/>
                <a:cs typeface="Arial"/>
              </a:rPr>
              <a:t> prueba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cumplan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con</a:t>
            </a:r>
            <a:r>
              <a:rPr sz="1400" dirty="0">
                <a:latin typeface="Arial"/>
                <a:cs typeface="Arial"/>
              </a:rPr>
              <a:t> la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resistencia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mínima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bajo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la </a:t>
            </a:r>
            <a:r>
              <a:rPr sz="1400" spc="-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operación a la </a:t>
            </a:r>
            <a:r>
              <a:rPr sz="1400" spc="-5" dirty="0">
                <a:latin typeface="Arial"/>
                <a:cs typeface="Arial"/>
              </a:rPr>
              <a:t>que serán sometidos, </a:t>
            </a:r>
            <a:r>
              <a:rPr sz="1400" dirty="0">
                <a:latin typeface="Arial"/>
                <a:cs typeface="Arial"/>
              </a:rPr>
              <a:t>así </a:t>
            </a:r>
            <a:r>
              <a:rPr sz="1400" spc="-5" dirty="0">
                <a:latin typeface="Arial"/>
                <a:cs typeface="Arial"/>
              </a:rPr>
              <a:t>como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comprobar </a:t>
            </a:r>
            <a:r>
              <a:rPr sz="1400" dirty="0">
                <a:latin typeface="Arial"/>
                <a:cs typeface="Arial"/>
              </a:rPr>
              <a:t>su </a:t>
            </a:r>
            <a:r>
              <a:rPr sz="1400" spc="-5" dirty="0">
                <a:latin typeface="Arial"/>
                <a:cs typeface="Arial"/>
              </a:rPr>
              <a:t>deterioro </a:t>
            </a:r>
            <a:r>
              <a:rPr sz="1400" dirty="0">
                <a:latin typeface="Arial"/>
                <a:cs typeface="Arial"/>
              </a:rPr>
              <a:t> gradual. </a:t>
            </a:r>
            <a:r>
              <a:rPr sz="1400" spc="-5" dirty="0">
                <a:latin typeface="Arial"/>
                <a:cs typeface="Arial"/>
              </a:rPr>
              <a:t>Los instrumentos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medición </a:t>
            </a:r>
            <a:r>
              <a:rPr sz="1400" dirty="0">
                <a:latin typeface="Arial"/>
                <a:cs typeface="Arial"/>
              </a:rPr>
              <a:t>dependerán </a:t>
            </a:r>
            <a:r>
              <a:rPr sz="1400" spc="-5" dirty="0">
                <a:latin typeface="Arial"/>
                <a:cs typeface="Arial"/>
              </a:rPr>
              <a:t>del </a:t>
            </a:r>
            <a:r>
              <a:rPr sz="1400" dirty="0">
                <a:latin typeface="Arial"/>
                <a:cs typeface="Arial"/>
              </a:rPr>
              <a:t>grado de </a:t>
            </a:r>
            <a:r>
              <a:rPr sz="1400" spc="-5" dirty="0">
                <a:latin typeface="Arial"/>
                <a:cs typeface="Arial"/>
              </a:rPr>
              <a:t>exactitud </a:t>
            </a:r>
            <a:r>
              <a:rPr sz="1400" dirty="0">
                <a:latin typeface="Arial"/>
                <a:cs typeface="Arial"/>
              </a:rPr>
              <a:t> de la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lectura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del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índice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absorción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que</a:t>
            </a:r>
            <a:r>
              <a:rPr sz="1400" spc="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se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quiera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conocer.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35"/>
              </a:spcBef>
            </a:pPr>
            <a:endParaRPr sz="1200">
              <a:latin typeface="Arial"/>
              <a:cs typeface="Arial"/>
            </a:endParaRPr>
          </a:p>
          <a:p>
            <a:pPr marL="12700" marR="8890" algn="just">
              <a:lnSpc>
                <a:spcPct val="143500"/>
              </a:lnSpc>
            </a:pPr>
            <a:r>
              <a:rPr sz="1400" spc="-5" dirty="0">
                <a:latin typeface="Arial"/>
                <a:cs typeface="Arial"/>
              </a:rPr>
              <a:t>Con </a:t>
            </a:r>
            <a:r>
              <a:rPr sz="1400" dirty="0">
                <a:latin typeface="Arial"/>
                <a:cs typeface="Arial"/>
              </a:rPr>
              <a:t>la finalidad de </a:t>
            </a:r>
            <a:r>
              <a:rPr sz="1400" spc="-5" dirty="0">
                <a:latin typeface="Arial"/>
                <a:cs typeface="Arial"/>
              </a:rPr>
              <a:t>incrementar </a:t>
            </a:r>
            <a:r>
              <a:rPr sz="1400" dirty="0">
                <a:latin typeface="Arial"/>
                <a:cs typeface="Arial"/>
              </a:rPr>
              <a:t>la </a:t>
            </a:r>
            <a:r>
              <a:rPr sz="1400" spc="-5" dirty="0">
                <a:latin typeface="Arial"/>
                <a:cs typeface="Arial"/>
              </a:rPr>
              <a:t>exactitud </a:t>
            </a:r>
            <a:r>
              <a:rPr sz="1400" dirty="0">
                <a:latin typeface="Arial"/>
                <a:cs typeface="Arial"/>
              </a:rPr>
              <a:t>del </a:t>
            </a:r>
            <a:r>
              <a:rPr sz="1400" spc="-5" dirty="0">
                <a:latin typeface="Arial"/>
                <a:cs typeface="Arial"/>
              </a:rPr>
              <a:t>estado </a:t>
            </a:r>
            <a:r>
              <a:rPr sz="1400" dirty="0">
                <a:latin typeface="Arial"/>
                <a:cs typeface="Arial"/>
              </a:rPr>
              <a:t>de prueba de </a:t>
            </a:r>
            <a:r>
              <a:rPr sz="1400" spc="-5" dirty="0">
                <a:latin typeface="Arial"/>
                <a:cs typeface="Arial"/>
              </a:rPr>
              <a:t>los 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aislamientos</a:t>
            </a:r>
            <a:r>
              <a:rPr sz="1400" spc="20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20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un</a:t>
            </a:r>
            <a:r>
              <a:rPr sz="1400" spc="2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equipo,</a:t>
            </a:r>
            <a:r>
              <a:rPr sz="1400" spc="204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y</a:t>
            </a:r>
            <a:r>
              <a:rPr sz="1400" spc="19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en</a:t>
            </a:r>
            <a:r>
              <a:rPr sz="1400" spc="20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el</a:t>
            </a:r>
            <a:r>
              <a:rPr sz="1400" spc="19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caso</a:t>
            </a:r>
            <a:r>
              <a:rPr sz="1400" spc="20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20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que</a:t>
            </a:r>
            <a:r>
              <a:rPr sz="1400" spc="20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no</a:t>
            </a:r>
            <a:r>
              <a:rPr sz="1400" spc="2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sea</a:t>
            </a:r>
            <a:r>
              <a:rPr sz="1400" spc="2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suficiente</a:t>
            </a:r>
            <a:r>
              <a:rPr sz="1400" spc="19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con</a:t>
            </a:r>
            <a:r>
              <a:rPr sz="1400" spc="19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la</a:t>
            </a:r>
            <a:endParaRPr sz="14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115100" y="9390381"/>
            <a:ext cx="5678170" cy="5073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1150"/>
              </a:lnSpc>
            </a:pPr>
            <a:r>
              <a:rPr sz="1100" dirty="0">
                <a:latin typeface="Calibri"/>
                <a:cs typeface="Calibri"/>
              </a:rPr>
              <a:t>PH </a:t>
            </a:r>
            <a:r>
              <a:rPr sz="1100" spc="-5" dirty="0">
                <a:latin typeface="Calibri"/>
                <a:cs typeface="Calibri"/>
              </a:rPr>
              <a:t>Financial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Park Tower,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Piso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35,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Boulevard </a:t>
            </a:r>
            <a:r>
              <a:rPr sz="1100" spc="-5" dirty="0">
                <a:latin typeface="Calibri"/>
                <a:cs typeface="Calibri"/>
              </a:rPr>
              <a:t>Costa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Este.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Corregimiento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Juan Díaz,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Costa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del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Este.</a:t>
            </a:r>
            <a:endParaRPr sz="1100">
              <a:latin typeface="Calibri"/>
              <a:cs typeface="Calibri"/>
            </a:endParaRPr>
          </a:p>
          <a:p>
            <a:pPr marL="2030730" marR="2022475" algn="ctr">
              <a:lnSpc>
                <a:spcPct val="101800"/>
              </a:lnSpc>
            </a:pPr>
            <a:r>
              <a:rPr sz="1100" spc="-5" dirty="0">
                <a:latin typeface="Calibri"/>
                <a:cs typeface="Calibri"/>
              </a:rPr>
              <a:t>Ciudad de Panamá. Panamá. </a:t>
            </a:r>
            <a:r>
              <a:rPr sz="1100" spc="-235" dirty="0">
                <a:latin typeface="Calibri"/>
                <a:cs typeface="Calibri"/>
              </a:rPr>
              <a:t> </a:t>
            </a:r>
            <a:r>
              <a:rPr sz="1100" u="sng" spc="-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3"/>
              </a:rPr>
              <a:t>www.kaizengrp.com</a:t>
            </a:r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998260" y="9359202"/>
            <a:ext cx="5910580" cy="0"/>
          </a:xfrm>
          <a:custGeom>
            <a:avLst/>
            <a:gdLst/>
            <a:ahLst/>
            <a:cxnLst/>
            <a:rect l="l" t="t" r="r" b="b"/>
            <a:pathLst>
              <a:path w="5910580">
                <a:moveTo>
                  <a:pt x="0" y="0"/>
                </a:moveTo>
                <a:lnTo>
                  <a:pt x="1598938" y="0"/>
                </a:lnTo>
              </a:path>
              <a:path w="5910580">
                <a:moveTo>
                  <a:pt x="1600530" y="0"/>
                </a:moveTo>
                <a:lnTo>
                  <a:pt x="5910390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991962" y="355137"/>
            <a:ext cx="1001125" cy="431186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5956605" y="782828"/>
            <a:ext cx="5997575" cy="841659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715" algn="r">
              <a:spcBef>
                <a:spcPts val="100"/>
              </a:spcBef>
            </a:pPr>
            <a:r>
              <a:rPr sz="1100" spc="-5" dirty="0">
                <a:latin typeface="Calibri"/>
                <a:cs typeface="Calibri"/>
              </a:rPr>
              <a:t>Ficha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Técnica: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K-001</a:t>
            </a:r>
            <a:endParaRPr sz="1100">
              <a:latin typeface="Calibri"/>
              <a:cs typeface="Calibri"/>
            </a:endParaRPr>
          </a:p>
          <a:p>
            <a:pPr marL="5507355" marR="5080" indent="118745" algn="r">
              <a:lnSpc>
                <a:spcPct val="101800"/>
              </a:lnSpc>
              <a:spcBef>
                <a:spcPts val="5"/>
              </a:spcBef>
            </a:pPr>
            <a:r>
              <a:rPr sz="1100" dirty="0">
                <a:latin typeface="Calibri"/>
                <a:cs typeface="Calibri"/>
              </a:rPr>
              <a:t>Re</a:t>
            </a:r>
            <a:r>
              <a:rPr sz="1100" spc="5" dirty="0">
                <a:latin typeface="Calibri"/>
                <a:cs typeface="Calibri"/>
              </a:rPr>
              <a:t>v</a:t>
            </a:r>
            <a:r>
              <a:rPr sz="1100" dirty="0">
                <a:latin typeface="Calibri"/>
                <a:cs typeface="Calibri"/>
              </a:rPr>
              <a:t>.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  </a:t>
            </a:r>
            <a:r>
              <a:rPr sz="1100" spc="-5" dirty="0">
                <a:latin typeface="Calibri"/>
                <a:cs typeface="Calibri"/>
              </a:rPr>
              <a:t>Jul-</a:t>
            </a:r>
            <a:r>
              <a:rPr sz="1100" dirty="0">
                <a:latin typeface="Calibri"/>
                <a:cs typeface="Calibri"/>
              </a:rPr>
              <a:t>20</a:t>
            </a:r>
            <a:r>
              <a:rPr sz="1100" spc="-10" dirty="0">
                <a:latin typeface="Calibri"/>
                <a:cs typeface="Calibri"/>
              </a:rPr>
              <a:t>1</a:t>
            </a:r>
            <a:r>
              <a:rPr sz="1100" dirty="0">
                <a:latin typeface="Calibri"/>
                <a:cs typeface="Calibri"/>
              </a:rPr>
              <a:t>8</a:t>
            </a:r>
            <a:endParaRPr sz="1100">
              <a:latin typeface="Calibri"/>
              <a:cs typeface="Calibri"/>
            </a:endParaRPr>
          </a:p>
          <a:p>
            <a:pPr marL="12700" algn="just">
              <a:lnSpc>
                <a:spcPts val="1670"/>
              </a:lnSpc>
            </a:pPr>
            <a:r>
              <a:rPr sz="1400" dirty="0">
                <a:latin typeface="Arial"/>
                <a:cs typeface="Arial"/>
              </a:rPr>
              <a:t>prueba</a:t>
            </a:r>
            <a:r>
              <a:rPr sz="1400" spc="33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32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resistencia</a:t>
            </a:r>
            <a:r>
              <a:rPr sz="1400" spc="33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32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aislamiento</a:t>
            </a:r>
            <a:r>
              <a:rPr sz="1400" spc="32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y</a:t>
            </a:r>
            <a:r>
              <a:rPr sz="1400" spc="32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33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absorción,</a:t>
            </a:r>
            <a:r>
              <a:rPr sz="1400" spc="33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se</a:t>
            </a:r>
            <a:r>
              <a:rPr sz="1400" spc="33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recomienda</a:t>
            </a:r>
            <a:r>
              <a:rPr sz="1400" spc="33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la</a:t>
            </a:r>
            <a:endParaRPr sz="1400">
              <a:latin typeface="Arial"/>
              <a:cs typeface="Arial"/>
            </a:endParaRPr>
          </a:p>
          <a:p>
            <a:pPr marL="12700" marR="6350" algn="just">
              <a:lnSpc>
                <a:spcPct val="143600"/>
              </a:lnSpc>
            </a:pPr>
            <a:r>
              <a:rPr sz="1400" dirty="0">
                <a:latin typeface="Arial"/>
                <a:cs typeface="Arial"/>
              </a:rPr>
              <a:t>prueba de </a:t>
            </a:r>
            <a:r>
              <a:rPr sz="1400" spc="-5" dirty="0">
                <a:latin typeface="Arial"/>
                <a:cs typeface="Arial"/>
              </a:rPr>
              <a:t>índice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polarización. Después </a:t>
            </a:r>
            <a:r>
              <a:rPr sz="1400" dirty="0">
                <a:latin typeface="Arial"/>
                <a:cs typeface="Arial"/>
              </a:rPr>
              <a:t>de que la prueba </a:t>
            </a:r>
            <a:r>
              <a:rPr sz="1400" spc="-5" dirty="0">
                <a:latin typeface="Arial"/>
                <a:cs typeface="Arial"/>
              </a:rPr>
              <a:t>haya sido </a:t>
            </a:r>
            <a:r>
              <a:rPr sz="1400" dirty="0">
                <a:latin typeface="Arial"/>
                <a:cs typeface="Arial"/>
              </a:rPr>
              <a:t> completada </a:t>
            </a:r>
            <a:r>
              <a:rPr sz="1400" spc="-5" dirty="0">
                <a:latin typeface="Arial"/>
                <a:cs typeface="Arial"/>
              </a:rPr>
              <a:t>se deberán aterrizar </a:t>
            </a:r>
            <a:r>
              <a:rPr sz="1400" dirty="0">
                <a:latin typeface="Arial"/>
                <a:cs typeface="Arial"/>
              </a:rPr>
              <a:t>por un </a:t>
            </a:r>
            <a:r>
              <a:rPr sz="1400" spc="-5" dirty="0">
                <a:latin typeface="Arial"/>
                <a:cs typeface="Arial"/>
              </a:rPr>
              <a:t>periodo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tiempo </a:t>
            </a:r>
            <a:r>
              <a:rPr sz="1400" dirty="0">
                <a:latin typeface="Arial"/>
                <a:cs typeface="Arial"/>
              </a:rPr>
              <a:t>suficiente </a:t>
            </a:r>
            <a:r>
              <a:rPr sz="1400" spc="-5" dirty="0">
                <a:latin typeface="Arial"/>
                <a:cs typeface="Arial"/>
              </a:rPr>
              <a:t>para </a:t>
            </a:r>
            <a:r>
              <a:rPr sz="1400" dirty="0">
                <a:latin typeface="Arial"/>
                <a:cs typeface="Arial"/>
              </a:rPr>
              <a:t> liberar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cualquier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carga</a:t>
            </a:r>
            <a:r>
              <a:rPr sz="1400" dirty="0">
                <a:latin typeface="Arial"/>
                <a:cs typeface="Arial"/>
              </a:rPr>
              <a:t> que</a:t>
            </a:r>
            <a:r>
              <a:rPr sz="1400" spc="-5" dirty="0">
                <a:latin typeface="Arial"/>
                <a:cs typeface="Arial"/>
              </a:rPr>
              <a:t> haya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quedado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atrapada.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40"/>
              </a:spcBef>
            </a:pPr>
            <a:endParaRPr sz="1200">
              <a:latin typeface="Arial"/>
              <a:cs typeface="Arial"/>
            </a:endParaRPr>
          </a:p>
          <a:p>
            <a:pPr marL="12700" marR="6985" algn="just">
              <a:lnSpc>
                <a:spcPct val="143300"/>
              </a:lnSpc>
            </a:pPr>
            <a:r>
              <a:rPr sz="1400" dirty="0">
                <a:latin typeface="Arial"/>
                <a:cs typeface="Arial"/>
              </a:rPr>
              <a:t>La </a:t>
            </a:r>
            <a:r>
              <a:rPr sz="1400" spc="-5" dirty="0">
                <a:latin typeface="Arial"/>
                <a:cs typeface="Arial"/>
              </a:rPr>
              <a:t>relación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índice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polarización </a:t>
            </a:r>
            <a:r>
              <a:rPr sz="1400" dirty="0">
                <a:latin typeface="Arial"/>
                <a:cs typeface="Arial"/>
              </a:rPr>
              <a:t>es la </a:t>
            </a:r>
            <a:r>
              <a:rPr sz="1400" spc="-5" dirty="0">
                <a:latin typeface="Arial"/>
                <a:cs typeface="Arial"/>
              </a:rPr>
              <a:t>división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las lecturas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las 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resistencias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aislamiento obtenidas </a:t>
            </a:r>
            <a:r>
              <a:rPr sz="1400" dirty="0">
                <a:latin typeface="Arial"/>
                <a:cs typeface="Arial"/>
              </a:rPr>
              <a:t>en 10 y 1 </a:t>
            </a:r>
            <a:r>
              <a:rPr sz="1400" spc="-5" dirty="0">
                <a:latin typeface="Arial"/>
                <a:cs typeface="Arial"/>
              </a:rPr>
              <a:t>minuto </a:t>
            </a:r>
            <a:r>
              <a:rPr sz="1400" dirty="0">
                <a:latin typeface="Arial"/>
                <a:cs typeface="Arial"/>
              </a:rPr>
              <a:t>según se </a:t>
            </a:r>
            <a:r>
              <a:rPr sz="1400" spc="-10" dirty="0">
                <a:latin typeface="Arial"/>
                <a:cs typeface="Arial"/>
              </a:rPr>
              <a:t>ve </a:t>
            </a:r>
            <a:r>
              <a:rPr sz="1400" dirty="0">
                <a:latin typeface="Arial"/>
                <a:cs typeface="Arial"/>
              </a:rPr>
              <a:t>a 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continuación: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45"/>
              </a:spcBef>
            </a:pPr>
            <a:endParaRPr sz="1200">
              <a:latin typeface="Arial"/>
              <a:cs typeface="Arial"/>
            </a:endParaRPr>
          </a:p>
          <a:p>
            <a:pPr marL="12700" marR="6985" algn="just">
              <a:lnSpc>
                <a:spcPct val="142900"/>
              </a:lnSpc>
            </a:pPr>
            <a:r>
              <a:rPr sz="1400" spc="-5" dirty="0">
                <a:latin typeface="Arial"/>
                <a:cs typeface="Arial"/>
              </a:rPr>
              <a:t>RAD </a:t>
            </a:r>
            <a:r>
              <a:rPr sz="1400" dirty="0">
                <a:latin typeface="Arial"/>
                <a:cs typeface="Arial"/>
              </a:rPr>
              <a:t>= </a:t>
            </a:r>
            <a:r>
              <a:rPr sz="1400" spc="-5" dirty="0">
                <a:latin typeface="Arial"/>
                <a:cs typeface="Arial"/>
              </a:rPr>
              <a:t>Resistencia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aislamiento </a:t>
            </a:r>
            <a:r>
              <a:rPr sz="1400" dirty="0">
                <a:latin typeface="Arial"/>
                <a:cs typeface="Arial"/>
              </a:rPr>
              <a:t>a </a:t>
            </a:r>
            <a:r>
              <a:rPr sz="1400" spc="-10" dirty="0">
                <a:latin typeface="Arial"/>
                <a:cs typeface="Arial"/>
              </a:rPr>
              <a:t>10 </a:t>
            </a:r>
            <a:r>
              <a:rPr sz="1400" spc="-5" dirty="0">
                <a:latin typeface="Arial"/>
                <a:cs typeface="Arial"/>
              </a:rPr>
              <a:t>min. </a:t>
            </a:r>
            <a:r>
              <a:rPr sz="1400" dirty="0">
                <a:latin typeface="Arial"/>
                <a:cs typeface="Arial"/>
              </a:rPr>
              <a:t>/ </a:t>
            </a:r>
            <a:r>
              <a:rPr sz="1400" spc="-5" dirty="0">
                <a:latin typeface="Arial"/>
                <a:cs typeface="Arial"/>
              </a:rPr>
              <a:t>Resistencia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aislamiento </a:t>
            </a:r>
            <a:r>
              <a:rPr sz="1400" dirty="0">
                <a:latin typeface="Arial"/>
                <a:cs typeface="Arial"/>
              </a:rPr>
              <a:t>a 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60</a:t>
            </a:r>
            <a:r>
              <a:rPr sz="1400" spc="-5" dirty="0">
                <a:latin typeface="Arial"/>
                <a:cs typeface="Arial"/>
              </a:rPr>
              <a:t> seg.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35"/>
              </a:spcBef>
            </a:pPr>
            <a:endParaRPr sz="1200">
              <a:latin typeface="Arial"/>
              <a:cs typeface="Arial"/>
            </a:endParaRPr>
          </a:p>
          <a:p>
            <a:pPr marL="12700" marR="5080" algn="just">
              <a:lnSpc>
                <a:spcPct val="143600"/>
              </a:lnSpc>
              <a:spcBef>
                <a:spcPts val="5"/>
              </a:spcBef>
            </a:pPr>
            <a:r>
              <a:rPr sz="1400" dirty="0">
                <a:latin typeface="Arial"/>
                <a:cs typeface="Arial"/>
              </a:rPr>
              <a:t>En </a:t>
            </a:r>
            <a:r>
              <a:rPr sz="1400" spc="-5" dirty="0">
                <a:latin typeface="Arial"/>
                <a:cs typeface="Arial"/>
              </a:rPr>
              <a:t>general </a:t>
            </a:r>
            <a:r>
              <a:rPr sz="1400" dirty="0">
                <a:latin typeface="Arial"/>
                <a:cs typeface="Arial"/>
              </a:rPr>
              <a:t>una </a:t>
            </a:r>
            <a:r>
              <a:rPr sz="1400" spc="-5" dirty="0">
                <a:latin typeface="Arial"/>
                <a:cs typeface="Arial"/>
              </a:rPr>
              <a:t>relación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índice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polarización </a:t>
            </a:r>
            <a:r>
              <a:rPr sz="1400" spc="-1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1.5 </a:t>
            </a:r>
            <a:r>
              <a:rPr sz="1400" dirty="0">
                <a:latin typeface="Arial"/>
                <a:cs typeface="Arial"/>
              </a:rPr>
              <a:t>a 2 o </a:t>
            </a:r>
            <a:r>
              <a:rPr sz="1400" spc="-5" dirty="0">
                <a:latin typeface="Arial"/>
                <a:cs typeface="Arial"/>
              </a:rPr>
              <a:t>mejor </a:t>
            </a:r>
            <a:r>
              <a:rPr sz="1400" dirty="0">
                <a:latin typeface="Arial"/>
                <a:cs typeface="Arial"/>
              </a:rPr>
              <a:t>es 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considerada </a:t>
            </a:r>
            <a:r>
              <a:rPr sz="1400" spc="-5" dirty="0">
                <a:latin typeface="Arial"/>
                <a:cs typeface="Arial"/>
              </a:rPr>
              <a:t>como </a:t>
            </a:r>
            <a:r>
              <a:rPr sz="1400" dirty="0">
                <a:latin typeface="Arial"/>
                <a:cs typeface="Arial"/>
              </a:rPr>
              <a:t>buena, pero </a:t>
            </a:r>
            <a:r>
              <a:rPr sz="1400" spc="-5" dirty="0">
                <a:latin typeface="Arial"/>
                <a:cs typeface="Arial"/>
              </a:rPr>
              <a:t>una relación </a:t>
            </a:r>
            <a:r>
              <a:rPr sz="1400" dirty="0">
                <a:latin typeface="Arial"/>
                <a:cs typeface="Arial"/>
              </a:rPr>
              <a:t>por </a:t>
            </a:r>
            <a:r>
              <a:rPr sz="1400" spc="-5" dirty="0">
                <a:latin typeface="Arial"/>
                <a:cs typeface="Arial"/>
              </a:rPr>
              <a:t>debajo </a:t>
            </a:r>
            <a:r>
              <a:rPr sz="1400" spc="-1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este valor indica </a:t>
            </a:r>
            <a:r>
              <a:rPr sz="1400" dirty="0">
                <a:latin typeface="Arial"/>
                <a:cs typeface="Arial"/>
              </a:rPr>
              <a:t> que el </a:t>
            </a:r>
            <a:r>
              <a:rPr sz="1400" spc="-5" dirty="0">
                <a:latin typeface="Arial"/>
                <a:cs typeface="Arial"/>
              </a:rPr>
              <a:t>equipo probablemente </a:t>
            </a:r>
            <a:r>
              <a:rPr sz="1400" dirty="0">
                <a:latin typeface="Arial"/>
                <a:cs typeface="Arial"/>
              </a:rPr>
              <a:t>requiera de </a:t>
            </a:r>
            <a:r>
              <a:rPr sz="1400" spc="-5" dirty="0">
                <a:latin typeface="Arial"/>
                <a:cs typeface="Arial"/>
              </a:rPr>
              <a:t>inspección más </a:t>
            </a:r>
            <a:r>
              <a:rPr sz="1400" dirty="0">
                <a:latin typeface="Arial"/>
                <a:cs typeface="Arial"/>
              </a:rPr>
              <a:t>detallada o en su 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caso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reparación.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20"/>
              </a:spcBef>
            </a:pPr>
            <a:endParaRPr sz="1850">
              <a:latin typeface="Arial"/>
              <a:cs typeface="Arial"/>
            </a:endParaRPr>
          </a:p>
          <a:p>
            <a:pPr marL="697865" lvl="1" indent="-457200">
              <a:buAutoNum type="arabicPeriod" startAt="3"/>
              <a:tabLst>
                <a:tab pos="697865" algn="l"/>
                <a:tab pos="698500" algn="l"/>
              </a:tabLst>
            </a:pPr>
            <a:r>
              <a:rPr sz="1400" b="1" spc="-5" dirty="0">
                <a:latin typeface="Arial"/>
                <a:cs typeface="Arial"/>
              </a:rPr>
              <a:t>Uso</a:t>
            </a:r>
            <a:r>
              <a:rPr sz="1400" b="1" spc="-1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de</a:t>
            </a:r>
            <a:r>
              <a:rPr sz="1400" b="1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los</a:t>
            </a:r>
            <a:r>
              <a:rPr sz="1400" b="1" spc="-1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equipos</a:t>
            </a:r>
            <a:r>
              <a:rPr sz="1400" b="1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de</a:t>
            </a:r>
            <a:r>
              <a:rPr sz="1400" b="1" spc="-1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Medición</a:t>
            </a:r>
            <a:endParaRPr sz="1400">
              <a:latin typeface="Arial"/>
              <a:cs typeface="Arial"/>
            </a:endParaRPr>
          </a:p>
          <a:p>
            <a:pPr lvl="1">
              <a:lnSpc>
                <a:spcPct val="100000"/>
              </a:lnSpc>
              <a:buFont typeface="Arial"/>
              <a:buAutoNum type="arabicPeriod" startAt="3"/>
            </a:pPr>
            <a:endParaRPr sz="1500">
              <a:latin typeface="Arial"/>
              <a:cs typeface="Arial"/>
            </a:endParaRPr>
          </a:p>
          <a:p>
            <a:pPr lvl="1">
              <a:spcBef>
                <a:spcPts val="25"/>
              </a:spcBef>
              <a:buFont typeface="Arial"/>
              <a:buAutoNum type="arabicPeriod" startAt="3"/>
            </a:pPr>
            <a:endParaRPr sz="1200">
              <a:latin typeface="Arial"/>
              <a:cs typeface="Arial"/>
            </a:endParaRPr>
          </a:p>
          <a:p>
            <a:pPr marL="697865" lvl="2" indent="-457200">
              <a:buAutoNum type="arabicPeriod"/>
              <a:tabLst>
                <a:tab pos="698500" algn="l"/>
              </a:tabLst>
            </a:pPr>
            <a:r>
              <a:rPr sz="1400" b="1" spc="-5" dirty="0">
                <a:latin typeface="Arial"/>
                <a:cs typeface="Arial"/>
              </a:rPr>
              <a:t>Megger</a:t>
            </a:r>
            <a:endParaRPr sz="1400">
              <a:latin typeface="Arial"/>
              <a:cs typeface="Arial"/>
            </a:endParaRPr>
          </a:p>
          <a:p>
            <a:pPr marL="12700" marR="5715" algn="just">
              <a:lnSpc>
                <a:spcPct val="143700"/>
              </a:lnSpc>
              <a:spcBef>
                <a:spcPts val="815"/>
              </a:spcBef>
            </a:pPr>
            <a:r>
              <a:rPr sz="1400" dirty="0">
                <a:latin typeface="Arial"/>
                <a:cs typeface="Arial"/>
              </a:rPr>
              <a:t>El equipo de </a:t>
            </a:r>
            <a:r>
              <a:rPr sz="1400" spc="-5" dirty="0">
                <a:latin typeface="Arial"/>
                <a:cs typeface="Arial"/>
              </a:rPr>
              <a:t>pruebas </a:t>
            </a:r>
            <a:r>
              <a:rPr sz="1400" spc="-1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aislamiento </a:t>
            </a:r>
            <a:r>
              <a:rPr sz="1400" spc="-10" dirty="0">
                <a:latin typeface="Arial"/>
                <a:cs typeface="Arial"/>
              </a:rPr>
              <a:t>de </a:t>
            </a:r>
            <a:r>
              <a:rPr sz="1400" dirty="0">
                <a:latin typeface="Arial"/>
                <a:cs typeface="Arial"/>
              </a:rPr>
              <a:t>Megger® </a:t>
            </a:r>
            <a:r>
              <a:rPr sz="1400" spc="-10" dirty="0">
                <a:latin typeface="Arial"/>
                <a:cs typeface="Arial"/>
              </a:rPr>
              <a:t>es </a:t>
            </a:r>
            <a:r>
              <a:rPr sz="1400" dirty="0">
                <a:latin typeface="Arial"/>
                <a:cs typeface="Arial"/>
              </a:rPr>
              <a:t>un </a:t>
            </a:r>
            <a:r>
              <a:rPr sz="1400" spc="-5" dirty="0">
                <a:latin typeface="Arial"/>
                <a:cs typeface="Arial"/>
              </a:rPr>
              <a:t>instrumento portátil </a:t>
            </a:r>
            <a:r>
              <a:rPr sz="1400" spc="-37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que </a:t>
            </a:r>
            <a:r>
              <a:rPr sz="1400" spc="-5" dirty="0">
                <a:latin typeface="Arial"/>
                <a:cs typeface="Arial"/>
              </a:rPr>
              <a:t>proporciona una lectura directa </a:t>
            </a:r>
            <a:r>
              <a:rPr sz="1400" dirty="0">
                <a:latin typeface="Arial"/>
                <a:cs typeface="Arial"/>
              </a:rPr>
              <a:t>de la </a:t>
            </a:r>
            <a:r>
              <a:rPr sz="1400" spc="-5" dirty="0">
                <a:latin typeface="Arial"/>
                <a:cs typeface="Arial"/>
              </a:rPr>
              <a:t>resistencia </a:t>
            </a:r>
            <a:r>
              <a:rPr sz="1400" spc="-1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aislamiento </a:t>
            </a:r>
            <a:r>
              <a:rPr sz="1400" spc="-10" dirty="0">
                <a:latin typeface="Arial"/>
                <a:cs typeface="Arial"/>
              </a:rPr>
              <a:t>en </a:t>
            </a:r>
            <a:r>
              <a:rPr sz="1400" spc="-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ohmios,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megaohmios,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gigaohmios</a:t>
            </a:r>
            <a:r>
              <a:rPr sz="1400" dirty="0">
                <a:latin typeface="Arial"/>
                <a:cs typeface="Arial"/>
              </a:rPr>
              <a:t> o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teraohmios</a:t>
            </a:r>
            <a:r>
              <a:rPr sz="1400" dirty="0">
                <a:latin typeface="Arial"/>
                <a:cs typeface="Arial"/>
              </a:rPr>
              <a:t> (según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el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modelo 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seleccionado) independientemente del voltaje </a:t>
            </a:r>
            <a:r>
              <a:rPr sz="1400" dirty="0">
                <a:latin typeface="Arial"/>
                <a:cs typeface="Arial"/>
              </a:rPr>
              <a:t>de prueba </a:t>
            </a:r>
            <a:r>
              <a:rPr sz="1400" spc="-5" dirty="0">
                <a:latin typeface="Arial"/>
                <a:cs typeface="Arial"/>
              </a:rPr>
              <a:t>seleccionado. </a:t>
            </a:r>
            <a:r>
              <a:rPr sz="1400" dirty="0">
                <a:latin typeface="Arial"/>
                <a:cs typeface="Arial"/>
              </a:rPr>
              <a:t>En 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un buen </a:t>
            </a:r>
            <a:r>
              <a:rPr sz="1400" spc="-5" dirty="0">
                <a:latin typeface="Arial"/>
                <a:cs typeface="Arial"/>
              </a:rPr>
              <a:t>aislamiento, </a:t>
            </a:r>
            <a:r>
              <a:rPr sz="1400" spc="-10" dirty="0">
                <a:latin typeface="Arial"/>
                <a:cs typeface="Arial"/>
              </a:rPr>
              <a:t>la </a:t>
            </a:r>
            <a:r>
              <a:rPr sz="1400" spc="-5" dirty="0">
                <a:latin typeface="Arial"/>
                <a:cs typeface="Arial"/>
              </a:rPr>
              <a:t>resistencia generalmente </a:t>
            </a:r>
            <a:r>
              <a:rPr sz="1400" dirty="0">
                <a:latin typeface="Arial"/>
                <a:cs typeface="Arial"/>
              </a:rPr>
              <a:t>se encontrará en el rango </a:t>
            </a:r>
            <a:r>
              <a:rPr sz="1400" spc="-37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los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megaohmios</a:t>
            </a:r>
            <a:r>
              <a:rPr sz="1400" dirty="0">
                <a:latin typeface="Arial"/>
                <a:cs typeface="Arial"/>
              </a:rPr>
              <a:t> o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superiores.</a:t>
            </a:r>
            <a:r>
              <a:rPr sz="1400" dirty="0">
                <a:latin typeface="Arial"/>
                <a:cs typeface="Arial"/>
              </a:rPr>
              <a:t> Teniendo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un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medidor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de</a:t>
            </a:r>
            <a:r>
              <a:rPr sz="1400" spc="-5" dirty="0">
                <a:latin typeface="Arial"/>
                <a:cs typeface="Arial"/>
              </a:rPr>
              <a:t> resistencia 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(ohmímetro)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rango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alto, </a:t>
            </a:r>
            <a:r>
              <a:rPr sz="1400" dirty="0">
                <a:latin typeface="Arial"/>
                <a:cs typeface="Arial"/>
              </a:rPr>
              <a:t>con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un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generador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de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CC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incorporado.</a:t>
            </a:r>
            <a:endParaRPr sz="14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115100" y="9390381"/>
            <a:ext cx="5678170" cy="5073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1150"/>
              </a:lnSpc>
            </a:pPr>
            <a:r>
              <a:rPr sz="1100" dirty="0">
                <a:latin typeface="Calibri"/>
                <a:cs typeface="Calibri"/>
              </a:rPr>
              <a:t>PH </a:t>
            </a:r>
            <a:r>
              <a:rPr sz="1100" spc="-5" dirty="0">
                <a:latin typeface="Calibri"/>
                <a:cs typeface="Calibri"/>
              </a:rPr>
              <a:t>Financial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Park Tower,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Piso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35,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Boulevard </a:t>
            </a:r>
            <a:r>
              <a:rPr sz="1100" spc="-5" dirty="0">
                <a:latin typeface="Calibri"/>
                <a:cs typeface="Calibri"/>
              </a:rPr>
              <a:t>Costa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Este.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Corregimiento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Juan Díaz,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Costa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del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Este.</a:t>
            </a:r>
            <a:endParaRPr sz="1100">
              <a:latin typeface="Calibri"/>
              <a:cs typeface="Calibri"/>
            </a:endParaRPr>
          </a:p>
          <a:p>
            <a:pPr marL="2030730" marR="2022475" algn="ctr">
              <a:lnSpc>
                <a:spcPct val="101800"/>
              </a:lnSpc>
            </a:pPr>
            <a:r>
              <a:rPr sz="1100" spc="-5" dirty="0">
                <a:latin typeface="Calibri"/>
                <a:cs typeface="Calibri"/>
              </a:rPr>
              <a:t>Ciudad de Panamá. Panamá. </a:t>
            </a:r>
            <a:r>
              <a:rPr sz="1100" spc="-235" dirty="0">
                <a:latin typeface="Calibri"/>
                <a:cs typeface="Calibri"/>
              </a:rPr>
              <a:t> </a:t>
            </a:r>
            <a:r>
              <a:rPr sz="1100" u="sng" spc="-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3"/>
              </a:rPr>
              <a:t>www.kaizengrp.com</a:t>
            </a:r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998260" y="9359202"/>
            <a:ext cx="5910580" cy="0"/>
          </a:xfrm>
          <a:custGeom>
            <a:avLst/>
            <a:gdLst/>
            <a:ahLst/>
            <a:cxnLst/>
            <a:rect l="l" t="t" r="r" b="b"/>
            <a:pathLst>
              <a:path w="5910580">
                <a:moveTo>
                  <a:pt x="0" y="0"/>
                </a:moveTo>
                <a:lnTo>
                  <a:pt x="1598938" y="0"/>
                </a:lnTo>
              </a:path>
              <a:path w="5910580">
                <a:moveTo>
                  <a:pt x="1600530" y="0"/>
                </a:moveTo>
                <a:lnTo>
                  <a:pt x="5910390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991962" y="355137"/>
            <a:ext cx="1001125" cy="431186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5956605" y="782828"/>
            <a:ext cx="5997575" cy="19729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715" algn="r">
              <a:spcBef>
                <a:spcPts val="100"/>
              </a:spcBef>
            </a:pPr>
            <a:r>
              <a:rPr sz="1100" spc="-5" dirty="0">
                <a:latin typeface="Calibri"/>
                <a:cs typeface="Calibri"/>
              </a:rPr>
              <a:t>Ficha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Técnica: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K-001</a:t>
            </a:r>
            <a:endParaRPr sz="1100">
              <a:latin typeface="Calibri"/>
              <a:cs typeface="Calibri"/>
            </a:endParaRPr>
          </a:p>
          <a:p>
            <a:pPr marL="5507355" marR="5080" indent="118745" algn="r">
              <a:lnSpc>
                <a:spcPct val="101800"/>
              </a:lnSpc>
              <a:spcBef>
                <a:spcPts val="5"/>
              </a:spcBef>
            </a:pPr>
            <a:r>
              <a:rPr sz="1100" dirty="0">
                <a:latin typeface="Calibri"/>
                <a:cs typeface="Calibri"/>
              </a:rPr>
              <a:t>Re</a:t>
            </a:r>
            <a:r>
              <a:rPr sz="1100" spc="5" dirty="0">
                <a:latin typeface="Calibri"/>
                <a:cs typeface="Calibri"/>
              </a:rPr>
              <a:t>v</a:t>
            </a:r>
            <a:r>
              <a:rPr sz="1100" dirty="0">
                <a:latin typeface="Calibri"/>
                <a:cs typeface="Calibri"/>
              </a:rPr>
              <a:t>.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  </a:t>
            </a:r>
            <a:r>
              <a:rPr sz="1100" spc="-5" dirty="0">
                <a:latin typeface="Calibri"/>
                <a:cs typeface="Calibri"/>
              </a:rPr>
              <a:t>Jul-</a:t>
            </a:r>
            <a:r>
              <a:rPr sz="1100" dirty="0">
                <a:latin typeface="Calibri"/>
                <a:cs typeface="Calibri"/>
              </a:rPr>
              <a:t>20</a:t>
            </a:r>
            <a:r>
              <a:rPr sz="1100" spc="-10" dirty="0">
                <a:latin typeface="Calibri"/>
                <a:cs typeface="Calibri"/>
              </a:rPr>
              <a:t>1</a:t>
            </a:r>
            <a:r>
              <a:rPr sz="1100" dirty="0">
                <a:latin typeface="Calibri"/>
                <a:cs typeface="Calibri"/>
              </a:rPr>
              <a:t>8</a:t>
            </a:r>
            <a:endParaRPr sz="1100">
              <a:latin typeface="Calibri"/>
              <a:cs typeface="Calibri"/>
            </a:endParaRPr>
          </a:p>
          <a:p>
            <a:pPr marL="12700" algn="just">
              <a:lnSpc>
                <a:spcPts val="1670"/>
              </a:lnSpc>
            </a:pPr>
            <a:r>
              <a:rPr sz="1400" dirty="0">
                <a:latin typeface="Arial"/>
                <a:cs typeface="Arial"/>
              </a:rPr>
              <a:t>El</a:t>
            </a:r>
            <a:r>
              <a:rPr sz="1400" spc="12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generador</a:t>
            </a:r>
            <a:r>
              <a:rPr sz="1400" spc="13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del</a:t>
            </a:r>
            <a:r>
              <a:rPr sz="1400" spc="12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instrumento,</a:t>
            </a:r>
            <a:r>
              <a:rPr sz="1400" spc="14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el</a:t>
            </a:r>
            <a:r>
              <a:rPr sz="1400" spc="12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cual</a:t>
            </a:r>
            <a:r>
              <a:rPr sz="1400" spc="12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se</a:t>
            </a:r>
            <a:r>
              <a:rPr sz="1400" spc="13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puede</a:t>
            </a:r>
            <a:r>
              <a:rPr sz="1400" spc="13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operar</a:t>
            </a:r>
            <a:r>
              <a:rPr sz="1400" spc="13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manualmente</a:t>
            </a:r>
            <a:r>
              <a:rPr sz="1400" spc="114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por</a:t>
            </a:r>
            <a:endParaRPr sz="1400">
              <a:latin typeface="Arial"/>
              <a:cs typeface="Arial"/>
            </a:endParaRPr>
          </a:p>
          <a:p>
            <a:pPr marL="12700" algn="just">
              <a:spcBef>
                <a:spcPts val="730"/>
              </a:spcBef>
            </a:pPr>
            <a:r>
              <a:rPr sz="1400" spc="-5" dirty="0">
                <a:latin typeface="Arial"/>
                <a:cs typeface="Arial"/>
              </a:rPr>
              <a:t>manivela,</a:t>
            </a:r>
            <a:r>
              <a:rPr sz="1400" spc="4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batería</a:t>
            </a:r>
            <a:r>
              <a:rPr sz="1400" spc="2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o</a:t>
            </a:r>
            <a:r>
              <a:rPr sz="1400" spc="3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por</a:t>
            </a:r>
            <a:r>
              <a:rPr sz="1400" spc="3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línea,</a:t>
            </a:r>
            <a:r>
              <a:rPr sz="1400" spc="4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desarrolla</a:t>
            </a:r>
            <a:r>
              <a:rPr sz="1400" spc="4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un</a:t>
            </a:r>
            <a:r>
              <a:rPr sz="1400" spc="3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alto</a:t>
            </a:r>
            <a:r>
              <a:rPr sz="1400" spc="3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voltaje</a:t>
            </a:r>
            <a:r>
              <a:rPr sz="1400" spc="3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3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CC</a:t>
            </a:r>
            <a:r>
              <a:rPr sz="1400" spc="2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que</a:t>
            </a:r>
            <a:r>
              <a:rPr sz="1400" spc="3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genera</a:t>
            </a:r>
            <a:endParaRPr sz="1400">
              <a:latin typeface="Arial"/>
              <a:cs typeface="Arial"/>
            </a:endParaRPr>
          </a:p>
          <a:p>
            <a:pPr marL="12700" marR="144780" algn="just">
              <a:lnSpc>
                <a:spcPct val="143200"/>
              </a:lnSpc>
              <a:spcBef>
                <a:spcPts val="20"/>
              </a:spcBef>
            </a:pPr>
            <a:r>
              <a:rPr sz="1400" spc="-5" dirty="0">
                <a:latin typeface="Arial"/>
                <a:cs typeface="Arial"/>
              </a:rPr>
              <a:t>varias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corrientes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pequeñas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través </a:t>
            </a:r>
            <a:r>
              <a:rPr sz="1400" dirty="0">
                <a:latin typeface="Arial"/>
                <a:cs typeface="Arial"/>
              </a:rPr>
              <a:t>y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sobre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las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superficies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del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aislamiento </a:t>
            </a:r>
            <a:r>
              <a:rPr sz="1400" spc="-38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bajo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prueba.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La</a:t>
            </a:r>
            <a:r>
              <a:rPr sz="1400" spc="-5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corriente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total</a:t>
            </a:r>
            <a:r>
              <a:rPr sz="1400" spc="-5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es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medida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por</a:t>
            </a:r>
            <a:r>
              <a:rPr sz="1400" spc="-5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el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ohmímetro,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que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posee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una </a:t>
            </a:r>
            <a:r>
              <a:rPr sz="1400" spc="-38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escala </a:t>
            </a:r>
            <a:r>
              <a:rPr sz="1400" spc="-10" dirty="0">
                <a:latin typeface="Arial"/>
                <a:cs typeface="Arial"/>
              </a:rPr>
              <a:t>de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indicación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analógica,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lectura digital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o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ambas.</a:t>
            </a:r>
            <a:endParaRPr sz="14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551039" y="3747643"/>
            <a:ext cx="2804160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spc="-5" dirty="0">
                <a:latin typeface="Arial"/>
                <a:cs typeface="Arial"/>
              </a:rPr>
              <a:t>Panel</a:t>
            </a:r>
            <a:r>
              <a:rPr sz="1000" spc="-10" dirty="0">
                <a:latin typeface="Arial"/>
                <a:cs typeface="Arial"/>
              </a:rPr>
              <a:t> </a:t>
            </a:r>
            <a:r>
              <a:rPr sz="1000" spc="-5" dirty="0">
                <a:latin typeface="Arial"/>
                <a:cs typeface="Arial"/>
              </a:rPr>
              <a:t>superior</a:t>
            </a:r>
            <a:r>
              <a:rPr sz="1000" spc="15" dirty="0">
                <a:latin typeface="Arial"/>
                <a:cs typeface="Arial"/>
              </a:rPr>
              <a:t> </a:t>
            </a:r>
            <a:r>
              <a:rPr sz="1000" spc="-5" dirty="0">
                <a:latin typeface="Arial"/>
                <a:cs typeface="Arial"/>
              </a:rPr>
              <a:t>y pantalla</a:t>
            </a:r>
            <a:r>
              <a:rPr sz="1000" spc="10" dirty="0">
                <a:latin typeface="Arial"/>
                <a:cs typeface="Arial"/>
              </a:rPr>
              <a:t> </a:t>
            </a:r>
            <a:r>
              <a:rPr sz="1000" spc="-5" dirty="0">
                <a:latin typeface="Arial"/>
                <a:cs typeface="Arial"/>
              </a:rPr>
              <a:t>del MIT1025 </a:t>
            </a:r>
            <a:r>
              <a:rPr sz="1000" dirty="0">
                <a:latin typeface="Arial"/>
                <a:cs typeface="Arial"/>
              </a:rPr>
              <a:t>de </a:t>
            </a:r>
            <a:r>
              <a:rPr sz="1000" spc="-5" dirty="0">
                <a:latin typeface="Arial"/>
                <a:cs typeface="Arial"/>
              </a:rPr>
              <a:t>Megger</a:t>
            </a:r>
            <a:endParaRPr sz="1000">
              <a:latin typeface="Arial"/>
              <a:cs typeface="Arial"/>
            </a:endParaRPr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796532" y="4027932"/>
            <a:ext cx="4312920" cy="2522220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6115100" y="9390381"/>
            <a:ext cx="5678170" cy="5073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1150"/>
              </a:lnSpc>
            </a:pPr>
            <a:r>
              <a:rPr sz="1100" dirty="0">
                <a:latin typeface="Calibri"/>
                <a:cs typeface="Calibri"/>
              </a:rPr>
              <a:t>PH </a:t>
            </a:r>
            <a:r>
              <a:rPr sz="1100" spc="-5" dirty="0">
                <a:latin typeface="Calibri"/>
                <a:cs typeface="Calibri"/>
              </a:rPr>
              <a:t>Financial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Park Tower,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Piso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35,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Boulevard </a:t>
            </a:r>
            <a:r>
              <a:rPr sz="1100" spc="-5" dirty="0">
                <a:latin typeface="Calibri"/>
                <a:cs typeface="Calibri"/>
              </a:rPr>
              <a:t>Costa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Este.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Corregimiento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Juan Díaz,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Costa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del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Este.</a:t>
            </a:r>
            <a:endParaRPr sz="1100">
              <a:latin typeface="Calibri"/>
              <a:cs typeface="Calibri"/>
            </a:endParaRPr>
          </a:p>
          <a:p>
            <a:pPr marL="2030730" marR="2022475" algn="ctr">
              <a:lnSpc>
                <a:spcPct val="101800"/>
              </a:lnSpc>
            </a:pPr>
            <a:r>
              <a:rPr sz="1100" spc="-5" dirty="0">
                <a:latin typeface="Calibri"/>
                <a:cs typeface="Calibri"/>
              </a:rPr>
              <a:t>Ciudad de Panamá. Panamá. </a:t>
            </a:r>
            <a:r>
              <a:rPr sz="1100" spc="-235" dirty="0">
                <a:latin typeface="Calibri"/>
                <a:cs typeface="Calibri"/>
              </a:rPr>
              <a:t> </a:t>
            </a:r>
            <a:r>
              <a:rPr sz="1100" u="sng" spc="-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4"/>
              </a:rPr>
              <a:t>www.kaizengrp.com</a:t>
            </a:r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774935" y="782828"/>
            <a:ext cx="1179195" cy="5353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00" spc="-5" dirty="0">
                <a:latin typeface="Calibri"/>
                <a:cs typeface="Calibri"/>
              </a:rPr>
              <a:t>Ficha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Técnica: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K-001</a:t>
            </a:r>
            <a:endParaRPr sz="1100">
              <a:latin typeface="Calibri"/>
              <a:cs typeface="Calibri"/>
            </a:endParaRPr>
          </a:p>
          <a:p>
            <a:pPr marL="688975" marR="5080" indent="118745">
              <a:lnSpc>
                <a:spcPct val="101800"/>
              </a:lnSpc>
              <a:spcBef>
                <a:spcPts val="5"/>
              </a:spcBef>
            </a:pPr>
            <a:r>
              <a:rPr sz="1100" dirty="0">
                <a:latin typeface="Calibri"/>
                <a:cs typeface="Calibri"/>
              </a:rPr>
              <a:t>Re</a:t>
            </a:r>
            <a:r>
              <a:rPr sz="1100" spc="5" dirty="0">
                <a:latin typeface="Calibri"/>
                <a:cs typeface="Calibri"/>
              </a:rPr>
              <a:t>v</a:t>
            </a:r>
            <a:r>
              <a:rPr sz="1100" dirty="0">
                <a:latin typeface="Calibri"/>
                <a:cs typeface="Calibri"/>
              </a:rPr>
              <a:t>.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  </a:t>
            </a:r>
            <a:r>
              <a:rPr sz="1100" spc="-5" dirty="0">
                <a:latin typeface="Calibri"/>
                <a:cs typeface="Calibri"/>
              </a:rPr>
              <a:t>Jul-</a:t>
            </a:r>
            <a:r>
              <a:rPr sz="1100" dirty="0">
                <a:latin typeface="Calibri"/>
                <a:cs typeface="Calibri"/>
              </a:rPr>
              <a:t>20</a:t>
            </a:r>
            <a:r>
              <a:rPr sz="1100" spc="-10" dirty="0">
                <a:latin typeface="Calibri"/>
                <a:cs typeface="Calibri"/>
              </a:rPr>
              <a:t>1</a:t>
            </a:r>
            <a:r>
              <a:rPr sz="1100" dirty="0">
                <a:latin typeface="Calibri"/>
                <a:cs typeface="Calibri"/>
              </a:rPr>
              <a:t>8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5998260" y="9359202"/>
            <a:ext cx="5910580" cy="0"/>
          </a:xfrm>
          <a:custGeom>
            <a:avLst/>
            <a:gdLst/>
            <a:ahLst/>
            <a:cxnLst/>
            <a:rect l="l" t="t" r="r" b="b"/>
            <a:pathLst>
              <a:path w="5910580">
                <a:moveTo>
                  <a:pt x="0" y="0"/>
                </a:moveTo>
                <a:lnTo>
                  <a:pt x="1598938" y="0"/>
                </a:lnTo>
              </a:path>
              <a:path w="5910580">
                <a:moveTo>
                  <a:pt x="1600530" y="0"/>
                </a:moveTo>
                <a:lnTo>
                  <a:pt x="5910390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991962" y="355137"/>
            <a:ext cx="1001125" cy="431186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5956604" y="1178407"/>
            <a:ext cx="5996940" cy="2513330"/>
          </a:xfrm>
          <a:prstGeom prst="rect">
            <a:avLst/>
          </a:prstGeom>
        </p:spPr>
        <p:txBody>
          <a:bodyPr vert="horz" wrap="square" lIns="0" tIns="123825" rIns="0" bIns="0" rtlCol="0">
            <a:spAutoFit/>
          </a:bodyPr>
          <a:lstStyle/>
          <a:p>
            <a:pPr marL="241300">
              <a:spcBef>
                <a:spcPts val="975"/>
              </a:spcBef>
            </a:pPr>
            <a:r>
              <a:rPr sz="1400" b="1" spc="5" dirty="0">
                <a:latin typeface="Arial"/>
                <a:cs typeface="Arial"/>
              </a:rPr>
              <a:t>6.3.2.Hipot</a:t>
            </a:r>
            <a:endParaRPr sz="1400">
              <a:latin typeface="Arial"/>
              <a:cs typeface="Arial"/>
            </a:endParaRPr>
          </a:p>
          <a:p>
            <a:pPr marL="12700" marR="5080" algn="just">
              <a:lnSpc>
                <a:spcPct val="143600"/>
              </a:lnSpc>
              <a:spcBef>
                <a:spcPts val="140"/>
              </a:spcBef>
            </a:pPr>
            <a:r>
              <a:rPr sz="1400" dirty="0">
                <a:latin typeface="Arial"/>
                <a:cs typeface="Arial"/>
              </a:rPr>
              <a:t>Hi-pot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significa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alta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tensión</a:t>
            </a:r>
            <a:r>
              <a:rPr sz="1400" dirty="0">
                <a:latin typeface="Arial"/>
                <a:cs typeface="Arial"/>
              </a:rPr>
              <a:t> o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alta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potencia,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esta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prueba</a:t>
            </a:r>
            <a:r>
              <a:rPr sz="1400" dirty="0">
                <a:latin typeface="Arial"/>
                <a:cs typeface="Arial"/>
              </a:rPr>
              <a:t> verifica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el 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aislamiento </a:t>
            </a:r>
            <a:r>
              <a:rPr sz="1400" dirty="0">
                <a:latin typeface="Arial"/>
                <a:cs typeface="Arial"/>
              </a:rPr>
              <a:t>de un producto </a:t>
            </a:r>
            <a:r>
              <a:rPr sz="1400" spc="-5" dirty="0">
                <a:latin typeface="Arial"/>
                <a:cs typeface="Arial"/>
              </a:rPr>
              <a:t>eléctrico </a:t>
            </a:r>
            <a:r>
              <a:rPr sz="1400" dirty="0">
                <a:latin typeface="Arial"/>
                <a:cs typeface="Arial"/>
              </a:rPr>
              <a:t>para </a:t>
            </a:r>
            <a:r>
              <a:rPr sz="1400" spc="-5" dirty="0">
                <a:latin typeface="Arial"/>
                <a:cs typeface="Arial"/>
              </a:rPr>
              <a:t>que </a:t>
            </a:r>
            <a:r>
              <a:rPr sz="1400" dirty="0">
                <a:latin typeface="Arial"/>
                <a:cs typeface="Arial"/>
              </a:rPr>
              <a:t>sea </a:t>
            </a:r>
            <a:r>
              <a:rPr sz="1400" spc="-5" dirty="0">
                <a:latin typeface="Arial"/>
                <a:cs typeface="Arial"/>
              </a:rPr>
              <a:t>capaz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proteger </a:t>
            </a:r>
            <a:r>
              <a:rPr sz="1400" dirty="0">
                <a:latin typeface="Arial"/>
                <a:cs typeface="Arial"/>
              </a:rPr>
              <a:t>al 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usuario </a:t>
            </a:r>
            <a:r>
              <a:rPr sz="1400" spc="-10" dirty="0">
                <a:latin typeface="Arial"/>
                <a:cs typeface="Arial"/>
              </a:rPr>
              <a:t>de </a:t>
            </a:r>
            <a:r>
              <a:rPr sz="1400" dirty="0">
                <a:latin typeface="Arial"/>
                <a:cs typeface="Arial"/>
              </a:rPr>
              <a:t>un </a:t>
            </a:r>
            <a:r>
              <a:rPr sz="1400" spc="-5" dirty="0">
                <a:latin typeface="Arial"/>
                <a:cs typeface="Arial"/>
              </a:rPr>
              <a:t>shock eléctrico </a:t>
            </a:r>
            <a:r>
              <a:rPr sz="1400" dirty="0">
                <a:latin typeface="Arial"/>
                <a:cs typeface="Arial"/>
              </a:rPr>
              <a:t>y </a:t>
            </a:r>
            <a:r>
              <a:rPr sz="1400" spc="-5" dirty="0">
                <a:latin typeface="Arial"/>
                <a:cs typeface="Arial"/>
              </a:rPr>
              <a:t>asegura </a:t>
            </a:r>
            <a:r>
              <a:rPr sz="1400" dirty="0">
                <a:latin typeface="Arial"/>
                <a:cs typeface="Arial"/>
              </a:rPr>
              <a:t>la seguridad y confiabilidad en 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accesorios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terminados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como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cables,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circuitos</a:t>
            </a:r>
            <a:r>
              <a:rPr sz="1400" dirty="0">
                <a:latin typeface="Arial"/>
                <a:cs typeface="Arial"/>
              </a:rPr>
              <a:t> y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motores.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Durante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esta </a:t>
            </a:r>
            <a:r>
              <a:rPr sz="1400" dirty="0">
                <a:latin typeface="Arial"/>
                <a:cs typeface="Arial"/>
              </a:rPr>
              <a:t> prueba, </a:t>
            </a:r>
            <a:r>
              <a:rPr sz="1400" spc="-5" dirty="0">
                <a:latin typeface="Arial"/>
                <a:cs typeface="Arial"/>
              </a:rPr>
              <a:t>una extremada </a:t>
            </a:r>
            <a:r>
              <a:rPr sz="1400" dirty="0">
                <a:latin typeface="Arial"/>
                <a:cs typeface="Arial"/>
              </a:rPr>
              <a:t>carga de </a:t>
            </a:r>
            <a:r>
              <a:rPr sz="1400" spc="-5" dirty="0">
                <a:latin typeface="Arial"/>
                <a:cs typeface="Arial"/>
              </a:rPr>
              <a:t>alto voltaje </a:t>
            </a:r>
            <a:r>
              <a:rPr sz="1400" spc="-10" dirty="0">
                <a:latin typeface="Arial"/>
                <a:cs typeface="Arial"/>
              </a:rPr>
              <a:t>es </a:t>
            </a:r>
            <a:r>
              <a:rPr sz="1400" spc="-5" dirty="0">
                <a:latin typeface="Arial"/>
                <a:cs typeface="Arial"/>
              </a:rPr>
              <a:t>aplicada, (dicha </a:t>
            </a:r>
            <a:r>
              <a:rPr sz="1400" dirty="0">
                <a:latin typeface="Arial"/>
                <a:cs typeface="Arial"/>
              </a:rPr>
              <a:t>carga </a:t>
            </a:r>
            <a:r>
              <a:rPr sz="1400" spc="-10" dirty="0">
                <a:latin typeface="Arial"/>
                <a:cs typeface="Arial"/>
              </a:rPr>
              <a:t>es </a:t>
            </a:r>
            <a:r>
              <a:rPr sz="1400" spc="-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mucha</a:t>
            </a:r>
            <a:r>
              <a:rPr sz="1400" spc="-9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más</a:t>
            </a:r>
            <a:r>
              <a:rPr sz="1400" spc="-8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alta</a:t>
            </a:r>
            <a:r>
              <a:rPr sz="1400" spc="-8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que</a:t>
            </a:r>
            <a:r>
              <a:rPr sz="1400" spc="-9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la</a:t>
            </a:r>
            <a:r>
              <a:rPr sz="1400" spc="-8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carga</a:t>
            </a:r>
            <a:r>
              <a:rPr sz="1400" spc="-9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10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una</a:t>
            </a:r>
            <a:r>
              <a:rPr sz="1400" spc="-9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operación</a:t>
            </a:r>
            <a:r>
              <a:rPr sz="1400" spc="-10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normal)</a:t>
            </a:r>
            <a:r>
              <a:rPr sz="1400" spc="-8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entre</a:t>
            </a:r>
            <a:r>
              <a:rPr sz="1400" spc="-9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los</a:t>
            </a:r>
            <a:r>
              <a:rPr sz="1400" spc="-1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conductores </a:t>
            </a:r>
            <a:r>
              <a:rPr sz="1400" spc="-37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y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su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aislamiento.</a:t>
            </a:r>
            <a:endParaRPr sz="14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115100" y="9390381"/>
            <a:ext cx="5678170" cy="5073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1150"/>
              </a:lnSpc>
            </a:pPr>
            <a:r>
              <a:rPr sz="1100" dirty="0">
                <a:latin typeface="Calibri"/>
                <a:cs typeface="Calibri"/>
              </a:rPr>
              <a:t>PH </a:t>
            </a:r>
            <a:r>
              <a:rPr sz="1100" spc="-5" dirty="0">
                <a:latin typeface="Calibri"/>
                <a:cs typeface="Calibri"/>
              </a:rPr>
              <a:t>Financial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Park Tower,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Piso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35,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Boulevard </a:t>
            </a:r>
            <a:r>
              <a:rPr sz="1100" spc="-5" dirty="0">
                <a:latin typeface="Calibri"/>
                <a:cs typeface="Calibri"/>
              </a:rPr>
              <a:t>Costa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Este.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Corregimiento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Juan Díaz,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Costa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del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Este.</a:t>
            </a:r>
            <a:endParaRPr sz="1100">
              <a:latin typeface="Calibri"/>
              <a:cs typeface="Calibri"/>
            </a:endParaRPr>
          </a:p>
          <a:p>
            <a:pPr marL="2030730" marR="2022475" algn="ctr">
              <a:lnSpc>
                <a:spcPct val="101800"/>
              </a:lnSpc>
            </a:pPr>
            <a:r>
              <a:rPr sz="1100" spc="-5" dirty="0">
                <a:latin typeface="Calibri"/>
                <a:cs typeface="Calibri"/>
              </a:rPr>
              <a:t>Ciudad de Panamá. Panamá. </a:t>
            </a:r>
            <a:r>
              <a:rPr sz="1100" spc="-235" dirty="0">
                <a:latin typeface="Calibri"/>
                <a:cs typeface="Calibri"/>
              </a:rPr>
              <a:t> </a:t>
            </a:r>
            <a:r>
              <a:rPr sz="1100" u="sng" spc="-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3"/>
              </a:rPr>
              <a:t>www.kaizengrp.com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956604" y="3769589"/>
            <a:ext cx="5995670" cy="29610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just">
              <a:lnSpc>
                <a:spcPct val="143600"/>
              </a:lnSpc>
              <a:spcBef>
                <a:spcPts val="95"/>
              </a:spcBef>
            </a:pPr>
            <a:r>
              <a:rPr sz="1400" dirty="0">
                <a:latin typeface="Arial"/>
                <a:cs typeface="Arial"/>
              </a:rPr>
              <a:t>La prueba </a:t>
            </a:r>
            <a:r>
              <a:rPr sz="1400" spc="-5" dirty="0">
                <a:latin typeface="Arial"/>
                <a:cs typeface="Arial"/>
              </a:rPr>
              <a:t>intenta demostrar si </a:t>
            </a:r>
            <a:r>
              <a:rPr sz="1400" dirty="0">
                <a:latin typeface="Arial"/>
                <a:cs typeface="Arial"/>
              </a:rPr>
              <a:t>el </a:t>
            </a:r>
            <a:r>
              <a:rPr sz="1400" spc="-5" dirty="0">
                <a:latin typeface="Arial"/>
                <a:cs typeface="Arial"/>
              </a:rPr>
              <a:t>producto </a:t>
            </a:r>
            <a:r>
              <a:rPr sz="1400" dirty="0">
                <a:latin typeface="Arial"/>
                <a:cs typeface="Arial"/>
              </a:rPr>
              <a:t>es </a:t>
            </a:r>
            <a:r>
              <a:rPr sz="1400" spc="-5" dirty="0">
                <a:latin typeface="Arial"/>
                <a:cs typeface="Arial"/>
              </a:rPr>
              <a:t>seguro </a:t>
            </a:r>
            <a:r>
              <a:rPr sz="1400" dirty="0">
                <a:latin typeface="Arial"/>
                <a:cs typeface="Arial"/>
              </a:rPr>
              <a:t>de usar o no, </a:t>
            </a:r>
            <a:r>
              <a:rPr sz="1400" spc="-5" dirty="0">
                <a:latin typeface="Arial"/>
                <a:cs typeface="Arial"/>
              </a:rPr>
              <a:t>incluso </a:t>
            </a:r>
            <a:r>
              <a:rPr sz="1400" dirty="0">
                <a:latin typeface="Arial"/>
                <a:cs typeface="Arial"/>
              </a:rPr>
              <a:t> cuando </a:t>
            </a:r>
            <a:r>
              <a:rPr sz="1400" spc="-10" dirty="0">
                <a:latin typeface="Arial"/>
                <a:cs typeface="Arial"/>
              </a:rPr>
              <a:t>es </a:t>
            </a:r>
            <a:r>
              <a:rPr sz="1400" spc="-5" dirty="0">
                <a:latin typeface="Arial"/>
                <a:cs typeface="Arial"/>
              </a:rPr>
              <a:t>sometido </a:t>
            </a:r>
            <a:r>
              <a:rPr sz="1400" dirty="0">
                <a:latin typeface="Arial"/>
                <a:cs typeface="Arial"/>
              </a:rPr>
              <a:t>a una </a:t>
            </a:r>
            <a:r>
              <a:rPr sz="1400" spc="-5" dirty="0">
                <a:latin typeface="Arial"/>
                <a:cs typeface="Arial"/>
              </a:rPr>
              <a:t>gran carga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alto </a:t>
            </a:r>
            <a:r>
              <a:rPr sz="1400" dirty="0">
                <a:latin typeface="Arial"/>
                <a:cs typeface="Arial"/>
              </a:rPr>
              <a:t>voltaje. Si </a:t>
            </a:r>
            <a:r>
              <a:rPr sz="1400" spc="-5" dirty="0">
                <a:latin typeface="Arial"/>
                <a:cs typeface="Arial"/>
              </a:rPr>
              <a:t>existe </a:t>
            </a:r>
            <a:r>
              <a:rPr sz="1400" dirty="0">
                <a:latin typeface="Arial"/>
                <a:cs typeface="Arial"/>
              </a:rPr>
              <a:t>una fuga </a:t>
            </a:r>
            <a:r>
              <a:rPr sz="1400" spc="-10" dirty="0">
                <a:latin typeface="Arial"/>
                <a:cs typeface="Arial"/>
              </a:rPr>
              <a:t>en </a:t>
            </a:r>
            <a:r>
              <a:rPr sz="1400" spc="-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el </a:t>
            </a:r>
            <a:r>
              <a:rPr sz="1400" spc="-5" dirty="0">
                <a:latin typeface="Arial"/>
                <a:cs typeface="Arial"/>
              </a:rPr>
              <a:t>aislamiento, </a:t>
            </a:r>
            <a:r>
              <a:rPr sz="1400" spc="-10" dirty="0">
                <a:latin typeface="Arial"/>
                <a:cs typeface="Arial"/>
              </a:rPr>
              <a:t>esto </a:t>
            </a:r>
            <a:r>
              <a:rPr sz="1400" spc="-5" dirty="0">
                <a:latin typeface="Arial"/>
                <a:cs typeface="Arial"/>
              </a:rPr>
              <a:t>puedo causar que </a:t>
            </a:r>
            <a:r>
              <a:rPr sz="1400" dirty="0">
                <a:latin typeface="Arial"/>
                <a:cs typeface="Arial"/>
              </a:rPr>
              <a:t>un </a:t>
            </a:r>
            <a:r>
              <a:rPr sz="1400" spc="-5" dirty="0">
                <a:latin typeface="Arial"/>
                <a:cs typeface="Arial"/>
              </a:rPr>
              <a:t>producto </a:t>
            </a:r>
            <a:r>
              <a:rPr sz="1400" dirty="0">
                <a:latin typeface="Arial"/>
                <a:cs typeface="Arial"/>
              </a:rPr>
              <a:t>se rompa y </a:t>
            </a:r>
            <a:r>
              <a:rPr sz="1400" spc="-5" dirty="0">
                <a:latin typeface="Arial"/>
                <a:cs typeface="Arial"/>
              </a:rPr>
              <a:t>esto </a:t>
            </a:r>
            <a:r>
              <a:rPr sz="1400" spc="-10" dirty="0">
                <a:latin typeface="Arial"/>
                <a:cs typeface="Arial"/>
              </a:rPr>
              <a:t>es </a:t>
            </a:r>
            <a:r>
              <a:rPr sz="1400" spc="-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peligroso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para</a:t>
            </a:r>
            <a:r>
              <a:rPr sz="1400" spc="-6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cualquiera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que</a:t>
            </a:r>
            <a:r>
              <a:rPr sz="1400" spc="-6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entre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en</a:t>
            </a:r>
            <a:r>
              <a:rPr sz="1400" spc="-6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contacto</a:t>
            </a:r>
            <a:r>
              <a:rPr sz="1400" spc="-6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con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un</a:t>
            </a:r>
            <a:r>
              <a:rPr sz="1400" spc="-6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producto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eléctrico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en </a:t>
            </a:r>
            <a:r>
              <a:rPr sz="1400" spc="-37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dichas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condiciones.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40"/>
              </a:spcBef>
            </a:pPr>
            <a:endParaRPr sz="1200">
              <a:latin typeface="Arial"/>
              <a:cs typeface="Arial"/>
            </a:endParaRPr>
          </a:p>
          <a:p>
            <a:pPr marL="12700" marR="5080" algn="just">
              <a:lnSpc>
                <a:spcPct val="143300"/>
              </a:lnSpc>
              <a:spcBef>
                <a:spcPts val="5"/>
              </a:spcBef>
            </a:pPr>
            <a:r>
              <a:rPr sz="1400" spc="-5" dirty="0">
                <a:latin typeface="Arial"/>
                <a:cs typeface="Arial"/>
              </a:rPr>
              <a:t>Esta </a:t>
            </a:r>
            <a:r>
              <a:rPr sz="1400" dirty="0">
                <a:latin typeface="Arial"/>
                <a:cs typeface="Arial"/>
              </a:rPr>
              <a:t>prueba </a:t>
            </a:r>
            <a:r>
              <a:rPr sz="1400" spc="-5" dirty="0">
                <a:latin typeface="Arial"/>
                <a:cs typeface="Arial"/>
              </a:rPr>
              <a:t>puede ayudar </a:t>
            </a:r>
            <a:r>
              <a:rPr sz="1400" dirty="0">
                <a:latin typeface="Arial"/>
                <a:cs typeface="Arial"/>
              </a:rPr>
              <a:t>a </a:t>
            </a:r>
            <a:r>
              <a:rPr sz="1400" spc="-5" dirty="0">
                <a:latin typeface="Arial"/>
                <a:cs typeface="Arial"/>
              </a:rPr>
              <a:t>descubrir fallas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diseño, defectos, pequeños </a:t>
            </a:r>
            <a:r>
              <a:rPr sz="1400" spc="-37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espacios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entre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piezas conductoras</a:t>
            </a:r>
            <a:r>
              <a:rPr sz="1400" dirty="0">
                <a:latin typeface="Arial"/>
                <a:cs typeface="Arial"/>
              </a:rPr>
              <a:t> y </a:t>
            </a:r>
            <a:r>
              <a:rPr sz="1400" spc="-5" dirty="0">
                <a:latin typeface="Arial"/>
                <a:cs typeface="Arial"/>
              </a:rPr>
              <a:t>tierra, cables sueltos, conductores 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contaminados, problemas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terminales, errores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tolerancia </a:t>
            </a:r>
            <a:r>
              <a:rPr sz="1400" dirty="0">
                <a:latin typeface="Arial"/>
                <a:cs typeface="Arial"/>
              </a:rPr>
              <a:t>en </a:t>
            </a:r>
            <a:r>
              <a:rPr sz="1400" spc="-5" dirty="0">
                <a:latin typeface="Arial"/>
                <a:cs typeface="Arial"/>
              </a:rPr>
              <a:t>cables 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IDC,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etc.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774935" y="782828"/>
            <a:ext cx="1179195" cy="5353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00" spc="-5" dirty="0">
                <a:latin typeface="Calibri"/>
                <a:cs typeface="Calibri"/>
              </a:rPr>
              <a:t>Ficha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Técnica: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K-001</a:t>
            </a:r>
            <a:endParaRPr sz="1100">
              <a:latin typeface="Calibri"/>
              <a:cs typeface="Calibri"/>
            </a:endParaRPr>
          </a:p>
          <a:p>
            <a:pPr marL="688975" marR="5080" indent="118745">
              <a:lnSpc>
                <a:spcPct val="101800"/>
              </a:lnSpc>
              <a:spcBef>
                <a:spcPts val="5"/>
              </a:spcBef>
            </a:pPr>
            <a:r>
              <a:rPr sz="1100" dirty="0">
                <a:latin typeface="Calibri"/>
                <a:cs typeface="Calibri"/>
              </a:rPr>
              <a:t>Re</a:t>
            </a:r>
            <a:r>
              <a:rPr sz="1100" spc="5" dirty="0">
                <a:latin typeface="Calibri"/>
                <a:cs typeface="Calibri"/>
              </a:rPr>
              <a:t>v</a:t>
            </a:r>
            <a:r>
              <a:rPr sz="1100" dirty="0">
                <a:latin typeface="Calibri"/>
                <a:cs typeface="Calibri"/>
              </a:rPr>
              <a:t>.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  </a:t>
            </a:r>
            <a:r>
              <a:rPr sz="1100" spc="-5" dirty="0">
                <a:latin typeface="Calibri"/>
                <a:cs typeface="Calibri"/>
              </a:rPr>
              <a:t>Jul-</a:t>
            </a:r>
            <a:r>
              <a:rPr sz="1100" dirty="0">
                <a:latin typeface="Calibri"/>
                <a:cs typeface="Calibri"/>
              </a:rPr>
              <a:t>20</a:t>
            </a:r>
            <a:r>
              <a:rPr sz="1100" spc="-10" dirty="0">
                <a:latin typeface="Calibri"/>
                <a:cs typeface="Calibri"/>
              </a:rPr>
              <a:t>1</a:t>
            </a:r>
            <a:r>
              <a:rPr sz="1100" dirty="0">
                <a:latin typeface="Calibri"/>
                <a:cs typeface="Calibri"/>
              </a:rPr>
              <a:t>8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5998260" y="9359202"/>
            <a:ext cx="5910580" cy="0"/>
          </a:xfrm>
          <a:custGeom>
            <a:avLst/>
            <a:gdLst/>
            <a:ahLst/>
            <a:cxnLst/>
            <a:rect l="l" t="t" r="r" b="b"/>
            <a:pathLst>
              <a:path w="5910580">
                <a:moveTo>
                  <a:pt x="0" y="0"/>
                </a:moveTo>
                <a:lnTo>
                  <a:pt x="1598938" y="0"/>
                </a:lnTo>
              </a:path>
              <a:path w="5910580">
                <a:moveTo>
                  <a:pt x="1600530" y="0"/>
                </a:moveTo>
                <a:lnTo>
                  <a:pt x="5910390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991962" y="355137"/>
            <a:ext cx="1001125" cy="431186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6185204" y="1775206"/>
            <a:ext cx="4622800" cy="8509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69265" lvl="1" indent="-457200">
              <a:spcBef>
                <a:spcPts val="100"/>
              </a:spcBef>
              <a:buAutoNum type="arabicPeriod" startAt="4"/>
              <a:tabLst>
                <a:tab pos="469265" algn="l"/>
                <a:tab pos="469900" algn="l"/>
              </a:tabLst>
            </a:pPr>
            <a:r>
              <a:rPr sz="1400" b="1" spc="-5" dirty="0">
                <a:latin typeface="Arial"/>
                <a:cs typeface="Arial"/>
              </a:rPr>
              <a:t>Esquemas</a:t>
            </a:r>
            <a:r>
              <a:rPr sz="1400" b="1" dirty="0">
                <a:latin typeface="Arial"/>
                <a:cs typeface="Arial"/>
              </a:rPr>
              <a:t> de</a:t>
            </a:r>
            <a:r>
              <a:rPr sz="1400" b="1" spc="-5" dirty="0">
                <a:latin typeface="Arial"/>
                <a:cs typeface="Arial"/>
              </a:rPr>
              <a:t> medición</a:t>
            </a:r>
            <a:r>
              <a:rPr sz="1400" b="1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sobre diferentes</a:t>
            </a:r>
            <a:r>
              <a:rPr sz="1400" b="1" spc="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equipos</a:t>
            </a:r>
            <a:endParaRPr sz="1400">
              <a:latin typeface="Arial"/>
              <a:cs typeface="Arial"/>
            </a:endParaRPr>
          </a:p>
          <a:p>
            <a:pPr lvl="1">
              <a:lnSpc>
                <a:spcPct val="100000"/>
              </a:lnSpc>
              <a:buFont typeface="Arial"/>
              <a:buAutoNum type="arabicPeriod" startAt="4"/>
            </a:pPr>
            <a:endParaRPr sz="1500">
              <a:latin typeface="Arial"/>
              <a:cs typeface="Arial"/>
            </a:endParaRPr>
          </a:p>
          <a:p>
            <a:pPr lvl="1">
              <a:spcBef>
                <a:spcPts val="30"/>
              </a:spcBef>
              <a:buFont typeface="Arial"/>
              <a:buAutoNum type="arabicPeriod" startAt="4"/>
            </a:pPr>
            <a:endParaRPr sz="1200">
              <a:latin typeface="Arial"/>
              <a:cs typeface="Arial"/>
            </a:endParaRPr>
          </a:p>
          <a:p>
            <a:pPr marL="469265" lvl="2" indent="-457200">
              <a:buAutoNum type="arabicPeriod"/>
              <a:tabLst>
                <a:tab pos="469900" algn="l"/>
              </a:tabLst>
            </a:pPr>
            <a:r>
              <a:rPr sz="1400" b="1" spc="-5" dirty="0">
                <a:latin typeface="Arial"/>
                <a:cs typeface="Arial"/>
              </a:rPr>
              <a:t>Megger</a:t>
            </a:r>
            <a:endParaRPr sz="14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826882" y="3206622"/>
            <a:ext cx="225679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latin typeface="Arial"/>
                <a:cs typeface="Arial"/>
              </a:rPr>
              <a:t>Conexión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simplificada</a:t>
            </a:r>
            <a:r>
              <a:rPr sz="1200" spc="-10" dirty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a</a:t>
            </a:r>
            <a:r>
              <a:rPr sz="1200" dirty="0">
                <a:latin typeface="Arial"/>
                <a:cs typeface="Arial"/>
              </a:rPr>
              <a:t> un</a:t>
            </a:r>
            <a:r>
              <a:rPr sz="1200" spc="-1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cable</a:t>
            </a:r>
            <a:endParaRPr sz="1200">
              <a:latin typeface="Arial"/>
              <a:cs typeface="Arial"/>
            </a:endParaRP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819392" y="3991356"/>
            <a:ext cx="4206240" cy="2499359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6115100" y="9390381"/>
            <a:ext cx="5678170" cy="5073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1150"/>
              </a:lnSpc>
            </a:pPr>
            <a:r>
              <a:rPr sz="1100" dirty="0">
                <a:latin typeface="Calibri"/>
                <a:cs typeface="Calibri"/>
              </a:rPr>
              <a:t>PH </a:t>
            </a:r>
            <a:r>
              <a:rPr sz="1100" spc="-5" dirty="0">
                <a:latin typeface="Calibri"/>
                <a:cs typeface="Calibri"/>
              </a:rPr>
              <a:t>Financial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Park Tower,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Piso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35,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Boulevard </a:t>
            </a:r>
            <a:r>
              <a:rPr sz="1100" spc="-5" dirty="0">
                <a:latin typeface="Calibri"/>
                <a:cs typeface="Calibri"/>
              </a:rPr>
              <a:t>Costa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Este.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Corregimiento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Juan Díaz,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Costa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del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Este.</a:t>
            </a:r>
            <a:endParaRPr sz="1100">
              <a:latin typeface="Calibri"/>
              <a:cs typeface="Calibri"/>
            </a:endParaRPr>
          </a:p>
          <a:p>
            <a:pPr marL="2030730" marR="2022475" algn="ctr">
              <a:lnSpc>
                <a:spcPct val="101800"/>
              </a:lnSpc>
            </a:pPr>
            <a:r>
              <a:rPr sz="1100" spc="-5" dirty="0">
                <a:latin typeface="Calibri"/>
                <a:cs typeface="Calibri"/>
              </a:rPr>
              <a:t>Ciudad de Panamá. Panamá. </a:t>
            </a:r>
            <a:r>
              <a:rPr sz="1100" spc="-235" dirty="0">
                <a:latin typeface="Calibri"/>
                <a:cs typeface="Calibri"/>
              </a:rPr>
              <a:t> </a:t>
            </a:r>
            <a:r>
              <a:rPr sz="1100" u="sng" spc="-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4"/>
              </a:rPr>
              <a:t>www.kaizengrp.com</a:t>
            </a:r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416545" y="782827"/>
            <a:ext cx="4537710" cy="1126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715" algn="r">
              <a:spcBef>
                <a:spcPts val="100"/>
              </a:spcBef>
            </a:pPr>
            <a:r>
              <a:rPr sz="1100" spc="-5" dirty="0">
                <a:latin typeface="Calibri"/>
                <a:cs typeface="Calibri"/>
              </a:rPr>
              <a:t>Ficha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Técnica: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K-001</a:t>
            </a:r>
            <a:endParaRPr sz="1100">
              <a:latin typeface="Calibri"/>
              <a:cs typeface="Calibri"/>
            </a:endParaRPr>
          </a:p>
          <a:p>
            <a:pPr marL="4047490" marR="5080" indent="118745" algn="r">
              <a:lnSpc>
                <a:spcPct val="101800"/>
              </a:lnSpc>
              <a:spcBef>
                <a:spcPts val="5"/>
              </a:spcBef>
            </a:pPr>
            <a:r>
              <a:rPr sz="1100" dirty="0">
                <a:latin typeface="Calibri"/>
                <a:cs typeface="Calibri"/>
              </a:rPr>
              <a:t>Re</a:t>
            </a:r>
            <a:r>
              <a:rPr sz="1100" spc="5" dirty="0">
                <a:latin typeface="Calibri"/>
                <a:cs typeface="Calibri"/>
              </a:rPr>
              <a:t>v</a:t>
            </a:r>
            <a:r>
              <a:rPr sz="1100" dirty="0">
                <a:latin typeface="Calibri"/>
                <a:cs typeface="Calibri"/>
              </a:rPr>
              <a:t>.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  </a:t>
            </a:r>
            <a:r>
              <a:rPr sz="1100" spc="-5" dirty="0">
                <a:latin typeface="Calibri"/>
                <a:cs typeface="Calibri"/>
              </a:rPr>
              <a:t>Jul-</a:t>
            </a:r>
            <a:r>
              <a:rPr sz="1100" dirty="0">
                <a:latin typeface="Calibri"/>
                <a:cs typeface="Calibri"/>
              </a:rPr>
              <a:t>20</a:t>
            </a:r>
            <a:r>
              <a:rPr sz="1100" spc="-10" dirty="0">
                <a:latin typeface="Calibri"/>
                <a:cs typeface="Calibri"/>
              </a:rPr>
              <a:t>1</a:t>
            </a:r>
            <a:r>
              <a:rPr sz="1100" dirty="0">
                <a:latin typeface="Calibri"/>
                <a:cs typeface="Calibri"/>
              </a:rPr>
              <a:t>8</a:t>
            </a:r>
            <a:endParaRPr sz="11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100">
              <a:latin typeface="Calibri"/>
              <a:cs typeface="Calibri"/>
            </a:endParaRPr>
          </a:p>
          <a:p>
            <a:pPr>
              <a:spcBef>
                <a:spcPts val="35"/>
              </a:spcBef>
            </a:pPr>
            <a:endParaRPr sz="1500">
              <a:latin typeface="Calibri"/>
              <a:cs typeface="Calibri"/>
            </a:endParaRPr>
          </a:p>
          <a:p>
            <a:pPr marL="12700">
              <a:spcBef>
                <a:spcPts val="5"/>
              </a:spcBef>
            </a:pPr>
            <a:r>
              <a:rPr sz="1200" b="1" spc="-5" dirty="0">
                <a:latin typeface="Arial"/>
                <a:cs typeface="Arial"/>
              </a:rPr>
              <a:t>Conexión</a:t>
            </a:r>
            <a:r>
              <a:rPr sz="1200" b="1" spc="-10" dirty="0">
                <a:latin typeface="Arial"/>
                <a:cs typeface="Arial"/>
              </a:rPr>
              <a:t> </a:t>
            </a:r>
            <a:r>
              <a:rPr sz="1200" b="1" spc="-5" dirty="0">
                <a:latin typeface="Arial"/>
                <a:cs typeface="Arial"/>
              </a:rPr>
              <a:t>a</a:t>
            </a:r>
            <a:r>
              <a:rPr sz="1200" b="1" dirty="0">
                <a:latin typeface="Arial"/>
                <a:cs typeface="Arial"/>
              </a:rPr>
              <a:t> un</a:t>
            </a:r>
            <a:r>
              <a:rPr sz="1200" b="1" spc="-20" dirty="0">
                <a:latin typeface="Arial"/>
                <a:cs typeface="Arial"/>
              </a:rPr>
              <a:t> </a:t>
            </a:r>
            <a:r>
              <a:rPr sz="1200" b="1" spc="-5" dirty="0">
                <a:latin typeface="Arial"/>
                <a:cs typeface="Arial"/>
              </a:rPr>
              <a:t>cable</a:t>
            </a:r>
            <a:r>
              <a:rPr sz="1200" b="1" spc="-15" dirty="0">
                <a:latin typeface="Arial"/>
                <a:cs typeface="Arial"/>
              </a:rPr>
              <a:t> </a:t>
            </a:r>
            <a:r>
              <a:rPr sz="1200" b="1" dirty="0">
                <a:latin typeface="Arial"/>
                <a:cs typeface="Arial"/>
              </a:rPr>
              <a:t>de</a:t>
            </a:r>
            <a:r>
              <a:rPr sz="1200" b="1" spc="-5" dirty="0">
                <a:latin typeface="Arial"/>
                <a:cs typeface="Arial"/>
              </a:rPr>
              <a:t> </a:t>
            </a:r>
            <a:r>
              <a:rPr sz="1200" b="1" dirty="0">
                <a:latin typeface="Arial"/>
                <a:cs typeface="Arial"/>
              </a:rPr>
              <a:t>potencia</a:t>
            </a:r>
            <a:r>
              <a:rPr sz="1200" b="1" spc="-15" dirty="0">
                <a:latin typeface="Arial"/>
                <a:cs typeface="Arial"/>
              </a:rPr>
              <a:t> </a:t>
            </a:r>
            <a:r>
              <a:rPr sz="1200" b="1" dirty="0">
                <a:latin typeface="Arial"/>
                <a:cs typeface="Arial"/>
              </a:rPr>
              <a:t>blindado</a:t>
            </a:r>
            <a:endParaRPr sz="12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5998260" y="9359202"/>
            <a:ext cx="5910580" cy="0"/>
          </a:xfrm>
          <a:custGeom>
            <a:avLst/>
            <a:gdLst/>
            <a:ahLst/>
            <a:cxnLst/>
            <a:rect l="l" t="t" r="r" b="b"/>
            <a:pathLst>
              <a:path w="5910580">
                <a:moveTo>
                  <a:pt x="0" y="0"/>
                </a:moveTo>
                <a:lnTo>
                  <a:pt x="1598938" y="0"/>
                </a:lnTo>
              </a:path>
              <a:path w="5910580">
                <a:moveTo>
                  <a:pt x="1600530" y="0"/>
                </a:moveTo>
                <a:lnTo>
                  <a:pt x="5910390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991962" y="355137"/>
            <a:ext cx="1001125" cy="431186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7712582" y="5204840"/>
            <a:ext cx="248158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latin typeface="Arial"/>
                <a:cs typeface="Arial"/>
              </a:rPr>
              <a:t>Conexión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a un</a:t>
            </a:r>
            <a:r>
              <a:rPr sz="1200" dirty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interruptor</a:t>
            </a:r>
            <a:r>
              <a:rPr sz="1200" dirty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de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circuito</a:t>
            </a:r>
            <a:endParaRPr sz="1200">
              <a:latin typeface="Arial"/>
              <a:cs typeface="Arial"/>
            </a:endParaRPr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337551" y="2424684"/>
            <a:ext cx="3230880" cy="2194559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877304" y="6336792"/>
            <a:ext cx="4145280" cy="2781299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6115100" y="9390381"/>
            <a:ext cx="5678170" cy="5073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1150"/>
              </a:lnSpc>
            </a:pPr>
            <a:r>
              <a:rPr sz="1100" dirty="0">
                <a:latin typeface="Calibri"/>
                <a:cs typeface="Calibri"/>
              </a:rPr>
              <a:t>PH </a:t>
            </a:r>
            <a:r>
              <a:rPr sz="1100" spc="-5" dirty="0">
                <a:latin typeface="Calibri"/>
                <a:cs typeface="Calibri"/>
              </a:rPr>
              <a:t>Financial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Park Tower,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Piso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35,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Boulevard </a:t>
            </a:r>
            <a:r>
              <a:rPr sz="1100" spc="-5" dirty="0">
                <a:latin typeface="Calibri"/>
                <a:cs typeface="Calibri"/>
              </a:rPr>
              <a:t>Costa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Este.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Corregimiento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Juan Díaz,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Costa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del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Este.</a:t>
            </a:r>
            <a:endParaRPr sz="1100">
              <a:latin typeface="Calibri"/>
              <a:cs typeface="Calibri"/>
            </a:endParaRPr>
          </a:p>
          <a:p>
            <a:pPr marL="2030730" marR="2022475" algn="ctr">
              <a:lnSpc>
                <a:spcPct val="101800"/>
              </a:lnSpc>
            </a:pPr>
            <a:r>
              <a:rPr sz="1100" spc="-5" dirty="0">
                <a:latin typeface="Calibri"/>
                <a:cs typeface="Calibri"/>
              </a:rPr>
              <a:t>Ciudad de Panamá. Panamá. </a:t>
            </a:r>
            <a:r>
              <a:rPr sz="1100" spc="-235" dirty="0">
                <a:latin typeface="Calibri"/>
                <a:cs typeface="Calibri"/>
              </a:rPr>
              <a:t> </a:t>
            </a:r>
            <a:r>
              <a:rPr sz="1100" u="sng" spc="-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5"/>
              </a:rPr>
              <a:t>www.kaizengrp.com</a:t>
            </a:r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774935" y="782828"/>
            <a:ext cx="1179195" cy="5353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00" spc="-5" dirty="0">
                <a:latin typeface="Calibri"/>
                <a:cs typeface="Calibri"/>
              </a:rPr>
              <a:t>Ficha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Técnica: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K-001</a:t>
            </a:r>
            <a:endParaRPr sz="1100">
              <a:latin typeface="Calibri"/>
              <a:cs typeface="Calibri"/>
            </a:endParaRPr>
          </a:p>
          <a:p>
            <a:pPr marL="688975" marR="5080" indent="118745">
              <a:lnSpc>
                <a:spcPct val="101800"/>
              </a:lnSpc>
              <a:spcBef>
                <a:spcPts val="5"/>
              </a:spcBef>
            </a:pPr>
            <a:r>
              <a:rPr sz="1100" dirty="0">
                <a:latin typeface="Calibri"/>
                <a:cs typeface="Calibri"/>
              </a:rPr>
              <a:t>Re</a:t>
            </a:r>
            <a:r>
              <a:rPr sz="1100" spc="5" dirty="0">
                <a:latin typeface="Calibri"/>
                <a:cs typeface="Calibri"/>
              </a:rPr>
              <a:t>v</a:t>
            </a:r>
            <a:r>
              <a:rPr sz="1100" dirty="0">
                <a:latin typeface="Calibri"/>
                <a:cs typeface="Calibri"/>
              </a:rPr>
              <a:t>.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  </a:t>
            </a:r>
            <a:r>
              <a:rPr sz="1100" spc="-5" dirty="0">
                <a:latin typeface="Calibri"/>
                <a:cs typeface="Calibri"/>
              </a:rPr>
              <a:t>Jul-</a:t>
            </a:r>
            <a:r>
              <a:rPr sz="1100" dirty="0">
                <a:latin typeface="Calibri"/>
                <a:cs typeface="Calibri"/>
              </a:rPr>
              <a:t>20</a:t>
            </a:r>
            <a:r>
              <a:rPr sz="1100" spc="-10" dirty="0">
                <a:latin typeface="Calibri"/>
                <a:cs typeface="Calibri"/>
              </a:rPr>
              <a:t>1</a:t>
            </a:r>
            <a:r>
              <a:rPr sz="1100" dirty="0">
                <a:latin typeface="Calibri"/>
                <a:cs typeface="Calibri"/>
              </a:rPr>
              <a:t>8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5998260" y="9359202"/>
            <a:ext cx="5910580" cy="0"/>
          </a:xfrm>
          <a:custGeom>
            <a:avLst/>
            <a:gdLst/>
            <a:ahLst/>
            <a:cxnLst/>
            <a:rect l="l" t="t" r="r" b="b"/>
            <a:pathLst>
              <a:path w="5910580">
                <a:moveTo>
                  <a:pt x="0" y="0"/>
                </a:moveTo>
                <a:lnTo>
                  <a:pt x="1598938" y="0"/>
                </a:lnTo>
              </a:path>
              <a:path w="5910580">
                <a:moveTo>
                  <a:pt x="1600530" y="0"/>
                </a:moveTo>
                <a:lnTo>
                  <a:pt x="5910390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991962" y="355137"/>
            <a:ext cx="1001125" cy="431186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6185205" y="1697482"/>
            <a:ext cx="936625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400" b="1" dirty="0">
                <a:latin typeface="Arial"/>
                <a:cs typeface="Arial"/>
              </a:rPr>
              <a:t>6.4.</a:t>
            </a:r>
            <a:r>
              <a:rPr sz="1400" b="1" spc="-15" dirty="0">
                <a:latin typeface="Arial"/>
                <a:cs typeface="Arial"/>
              </a:rPr>
              <a:t>2</a:t>
            </a:r>
            <a:r>
              <a:rPr sz="1400" b="1" spc="90" dirty="0">
                <a:latin typeface="Arial"/>
                <a:cs typeface="Arial"/>
              </a:rPr>
              <a:t>.</a:t>
            </a:r>
            <a:r>
              <a:rPr sz="1400" b="1" spc="-10" dirty="0">
                <a:latin typeface="Arial"/>
                <a:cs typeface="Arial"/>
              </a:rPr>
              <a:t>H</a:t>
            </a:r>
            <a:r>
              <a:rPr sz="1400" b="1" dirty="0">
                <a:latin typeface="Arial"/>
                <a:cs typeface="Arial"/>
              </a:rPr>
              <a:t>i</a:t>
            </a:r>
            <a:r>
              <a:rPr sz="1400" b="1" spc="-10" dirty="0">
                <a:latin typeface="Arial"/>
                <a:cs typeface="Arial"/>
              </a:rPr>
              <a:t>po</a:t>
            </a:r>
            <a:r>
              <a:rPr sz="1400" b="1" dirty="0">
                <a:latin typeface="Arial"/>
                <a:cs typeface="Arial"/>
              </a:rPr>
              <a:t>t</a:t>
            </a:r>
            <a:endParaRPr sz="14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806946" y="2515871"/>
            <a:ext cx="4294505" cy="42319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645"/>
              </a:lnSpc>
              <a:spcBef>
                <a:spcPts val="100"/>
              </a:spcBef>
            </a:pPr>
            <a:r>
              <a:rPr sz="1400" spc="-5" dirty="0">
                <a:latin typeface="Arial"/>
                <a:cs typeface="Arial"/>
              </a:rPr>
              <a:t>Conexión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para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la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prueba</a:t>
            </a:r>
            <a:r>
              <a:rPr sz="1400" spc="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5" dirty="0">
                <a:latin typeface="Arial"/>
                <a:cs typeface="Arial"/>
              </a:rPr>
              <a:t> Hi-Pot,</a:t>
            </a:r>
            <a:r>
              <a:rPr sz="1400" dirty="0">
                <a:latin typeface="Arial"/>
                <a:cs typeface="Arial"/>
              </a:rPr>
              <a:t> a)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conexión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física,</a:t>
            </a:r>
            <a:endParaRPr sz="1400">
              <a:latin typeface="Arial"/>
              <a:cs typeface="Arial"/>
            </a:endParaRPr>
          </a:p>
          <a:p>
            <a:pPr marL="1256665">
              <a:lnSpc>
                <a:spcPts val="1645"/>
              </a:lnSpc>
            </a:pPr>
            <a:r>
              <a:rPr sz="1400" dirty="0">
                <a:latin typeface="Arial"/>
                <a:cs typeface="Arial"/>
              </a:rPr>
              <a:t>b)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circuito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equivalente.</a:t>
            </a:r>
            <a:endParaRPr sz="1400">
              <a:latin typeface="Arial"/>
              <a:cs typeface="Arial"/>
            </a:endParaRP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969000" y="3358897"/>
            <a:ext cx="5612892" cy="2750819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6115100" y="9390381"/>
            <a:ext cx="5678170" cy="5073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1150"/>
              </a:lnSpc>
            </a:pPr>
            <a:r>
              <a:rPr sz="1100" dirty="0">
                <a:latin typeface="Calibri"/>
                <a:cs typeface="Calibri"/>
              </a:rPr>
              <a:t>PH </a:t>
            </a:r>
            <a:r>
              <a:rPr sz="1100" spc="-5" dirty="0">
                <a:latin typeface="Calibri"/>
                <a:cs typeface="Calibri"/>
              </a:rPr>
              <a:t>Financial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Park Tower,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Piso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35,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Boulevard </a:t>
            </a:r>
            <a:r>
              <a:rPr sz="1100" spc="-5" dirty="0">
                <a:latin typeface="Calibri"/>
                <a:cs typeface="Calibri"/>
              </a:rPr>
              <a:t>Costa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Este.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Corregimiento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Juan Díaz,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Costa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del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Este.</a:t>
            </a:r>
            <a:endParaRPr sz="1100">
              <a:latin typeface="Calibri"/>
              <a:cs typeface="Calibri"/>
            </a:endParaRPr>
          </a:p>
          <a:p>
            <a:pPr marL="2030730" marR="2022475" algn="ctr">
              <a:lnSpc>
                <a:spcPct val="101800"/>
              </a:lnSpc>
            </a:pPr>
            <a:r>
              <a:rPr sz="1100" spc="-5" dirty="0">
                <a:latin typeface="Calibri"/>
                <a:cs typeface="Calibri"/>
              </a:rPr>
              <a:t>Ciudad de Panamá. Panamá. </a:t>
            </a:r>
            <a:r>
              <a:rPr sz="1100" spc="-235" dirty="0">
                <a:latin typeface="Calibri"/>
                <a:cs typeface="Calibri"/>
              </a:rPr>
              <a:t> </a:t>
            </a:r>
            <a:r>
              <a:rPr sz="1100" u="sng" spc="-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4"/>
              </a:rPr>
              <a:t>www.kaizengrp.com</a:t>
            </a:r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998260" y="9359202"/>
            <a:ext cx="5910580" cy="0"/>
          </a:xfrm>
          <a:custGeom>
            <a:avLst/>
            <a:gdLst/>
            <a:ahLst/>
            <a:cxnLst/>
            <a:rect l="l" t="t" r="r" b="b"/>
            <a:pathLst>
              <a:path w="5910580">
                <a:moveTo>
                  <a:pt x="0" y="0"/>
                </a:moveTo>
                <a:lnTo>
                  <a:pt x="1598938" y="0"/>
                </a:lnTo>
              </a:path>
              <a:path w="5910580">
                <a:moveTo>
                  <a:pt x="1600530" y="0"/>
                </a:moveTo>
                <a:lnTo>
                  <a:pt x="5910390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991962" y="355137"/>
            <a:ext cx="1001125" cy="431186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5956605" y="782827"/>
            <a:ext cx="5997575" cy="7772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715" algn="r">
              <a:spcBef>
                <a:spcPts val="100"/>
              </a:spcBef>
            </a:pPr>
            <a:r>
              <a:rPr sz="1100" spc="-5" dirty="0">
                <a:latin typeface="Calibri"/>
                <a:cs typeface="Calibri"/>
              </a:rPr>
              <a:t>Ficha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Técnica: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K-001</a:t>
            </a:r>
            <a:endParaRPr sz="1100">
              <a:latin typeface="Calibri"/>
              <a:cs typeface="Calibri"/>
            </a:endParaRPr>
          </a:p>
          <a:p>
            <a:pPr marL="5507355" marR="5080" indent="118745" algn="r">
              <a:lnSpc>
                <a:spcPct val="101800"/>
              </a:lnSpc>
              <a:spcBef>
                <a:spcPts val="5"/>
              </a:spcBef>
            </a:pPr>
            <a:r>
              <a:rPr sz="1100" dirty="0">
                <a:latin typeface="Calibri"/>
                <a:cs typeface="Calibri"/>
              </a:rPr>
              <a:t>Re</a:t>
            </a:r>
            <a:r>
              <a:rPr sz="1100" spc="5" dirty="0">
                <a:latin typeface="Calibri"/>
                <a:cs typeface="Calibri"/>
              </a:rPr>
              <a:t>v</a:t>
            </a:r>
            <a:r>
              <a:rPr sz="1100" dirty="0">
                <a:latin typeface="Calibri"/>
                <a:cs typeface="Calibri"/>
              </a:rPr>
              <a:t>.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  </a:t>
            </a:r>
            <a:r>
              <a:rPr sz="1100" spc="-5" dirty="0">
                <a:latin typeface="Calibri"/>
                <a:cs typeface="Calibri"/>
              </a:rPr>
              <a:t>Jul-</a:t>
            </a:r>
            <a:r>
              <a:rPr sz="1100" dirty="0">
                <a:latin typeface="Calibri"/>
                <a:cs typeface="Calibri"/>
              </a:rPr>
              <a:t>20</a:t>
            </a:r>
            <a:r>
              <a:rPr sz="1100" spc="-10" dirty="0">
                <a:latin typeface="Calibri"/>
                <a:cs typeface="Calibri"/>
              </a:rPr>
              <a:t>1</a:t>
            </a:r>
            <a:r>
              <a:rPr sz="1100" dirty="0">
                <a:latin typeface="Calibri"/>
                <a:cs typeface="Calibri"/>
              </a:rPr>
              <a:t>8</a:t>
            </a:r>
            <a:endParaRPr sz="11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100">
              <a:latin typeface="Calibri"/>
              <a:cs typeface="Calibri"/>
            </a:endParaRPr>
          </a:p>
          <a:p>
            <a:pPr>
              <a:spcBef>
                <a:spcPts val="15"/>
              </a:spcBef>
            </a:pPr>
            <a:endParaRPr sz="1500">
              <a:latin typeface="Calibri"/>
              <a:cs typeface="Calibri"/>
            </a:endParaRPr>
          </a:p>
          <a:p>
            <a:pPr marL="241300" algn="just">
              <a:spcBef>
                <a:spcPts val="5"/>
              </a:spcBef>
            </a:pPr>
            <a:r>
              <a:rPr sz="1400" b="1" dirty="0">
                <a:latin typeface="Arial"/>
                <a:cs typeface="Arial"/>
              </a:rPr>
              <a:t>6.5.  </a:t>
            </a:r>
            <a:r>
              <a:rPr sz="1400" b="1" spc="7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Alcance</a:t>
            </a:r>
            <a:r>
              <a:rPr sz="1400" b="1" dirty="0">
                <a:latin typeface="Arial"/>
                <a:cs typeface="Arial"/>
              </a:rPr>
              <a:t> e </a:t>
            </a:r>
            <a:r>
              <a:rPr sz="1400" b="1" spc="-5" dirty="0">
                <a:latin typeface="Arial"/>
                <a:cs typeface="Arial"/>
              </a:rPr>
              <a:t>Interpretación de</a:t>
            </a:r>
            <a:r>
              <a:rPr sz="1400" b="1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Resultados</a:t>
            </a:r>
            <a:endParaRPr sz="1400">
              <a:latin typeface="Arial"/>
              <a:cs typeface="Arial"/>
            </a:endParaRPr>
          </a:p>
          <a:p>
            <a:pPr marL="12700" marR="6985" algn="just">
              <a:lnSpc>
                <a:spcPct val="143800"/>
              </a:lnSpc>
              <a:spcBef>
                <a:spcPts val="810"/>
              </a:spcBef>
            </a:pPr>
            <a:r>
              <a:rPr sz="1400" dirty="0">
                <a:latin typeface="Arial"/>
                <a:cs typeface="Arial"/>
              </a:rPr>
              <a:t>Para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una</a:t>
            </a:r>
            <a:r>
              <a:rPr sz="1400" spc="-6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buena</a:t>
            </a:r>
            <a:r>
              <a:rPr sz="1400" spc="-6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aislación,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la</a:t>
            </a:r>
            <a:r>
              <a:rPr sz="1400" spc="-6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resistencia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generalmente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da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lectura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en</a:t>
            </a:r>
            <a:r>
              <a:rPr sz="1400" spc="-6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el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rango </a:t>
            </a:r>
            <a:r>
              <a:rPr sz="1400" spc="-38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7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megaohms</a:t>
            </a:r>
            <a:r>
              <a:rPr sz="1400" spc="-6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o</a:t>
            </a:r>
            <a:r>
              <a:rPr sz="1400" spc="-8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más</a:t>
            </a:r>
            <a:r>
              <a:rPr sz="1400" spc="-6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alto.</a:t>
            </a:r>
            <a:r>
              <a:rPr sz="1400" spc="-6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El</a:t>
            </a:r>
            <a:r>
              <a:rPr sz="1400" spc="-8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generador</a:t>
            </a:r>
            <a:r>
              <a:rPr sz="1400" spc="-9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del</a:t>
            </a:r>
            <a:r>
              <a:rPr sz="1400" spc="-7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instrumento,</a:t>
            </a:r>
            <a:r>
              <a:rPr sz="1400" spc="-6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que</a:t>
            </a:r>
            <a:r>
              <a:rPr sz="1400" spc="-7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puede</a:t>
            </a:r>
            <a:r>
              <a:rPr sz="1400" spc="-8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operarse </a:t>
            </a:r>
            <a:r>
              <a:rPr sz="1400" spc="-38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con </a:t>
            </a:r>
            <a:r>
              <a:rPr sz="1400" spc="-5" dirty="0">
                <a:latin typeface="Arial"/>
                <a:cs typeface="Arial"/>
              </a:rPr>
              <a:t>batería </a:t>
            </a:r>
            <a:r>
              <a:rPr sz="1400" dirty="0">
                <a:latin typeface="Arial"/>
                <a:cs typeface="Arial"/>
              </a:rPr>
              <a:t>o </a:t>
            </a:r>
            <a:r>
              <a:rPr sz="1400" spc="-5" dirty="0">
                <a:latin typeface="Arial"/>
                <a:cs typeface="Arial"/>
              </a:rPr>
              <a:t>por línea, </a:t>
            </a:r>
            <a:r>
              <a:rPr sz="1400" dirty="0">
                <a:latin typeface="Arial"/>
                <a:cs typeface="Arial"/>
              </a:rPr>
              <a:t>desarrolla una alta </a:t>
            </a:r>
            <a:r>
              <a:rPr sz="1400" spc="-5" dirty="0">
                <a:latin typeface="Arial"/>
                <a:cs typeface="Arial"/>
              </a:rPr>
              <a:t>tensión cc que ocasiona varias 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corrientes pequeñas </a:t>
            </a:r>
            <a:r>
              <a:rPr sz="1400" dirty="0">
                <a:latin typeface="Arial"/>
                <a:cs typeface="Arial"/>
              </a:rPr>
              <a:t>a </a:t>
            </a:r>
            <a:r>
              <a:rPr sz="1400" spc="-5" dirty="0">
                <a:latin typeface="Arial"/>
                <a:cs typeface="Arial"/>
              </a:rPr>
              <a:t>través </a:t>
            </a:r>
            <a:r>
              <a:rPr sz="1400" dirty="0">
                <a:latin typeface="Arial"/>
                <a:cs typeface="Arial"/>
              </a:rPr>
              <a:t>y </a:t>
            </a:r>
            <a:r>
              <a:rPr sz="1400" spc="-5" dirty="0">
                <a:latin typeface="Arial"/>
                <a:cs typeface="Arial"/>
              </a:rPr>
              <a:t>sobre </a:t>
            </a:r>
            <a:r>
              <a:rPr sz="1400" dirty="0">
                <a:latin typeface="Arial"/>
                <a:cs typeface="Arial"/>
              </a:rPr>
              <a:t>la superficie de la </a:t>
            </a:r>
            <a:r>
              <a:rPr sz="1400" spc="-5" dirty="0">
                <a:latin typeface="Arial"/>
                <a:cs typeface="Arial"/>
              </a:rPr>
              <a:t>aislación </a:t>
            </a:r>
            <a:r>
              <a:rPr sz="1400" dirty="0">
                <a:latin typeface="Arial"/>
                <a:cs typeface="Arial"/>
              </a:rPr>
              <a:t>que se 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prueba.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La </a:t>
            </a:r>
            <a:r>
              <a:rPr sz="1400" spc="-5" dirty="0">
                <a:latin typeface="Arial"/>
                <a:cs typeface="Arial"/>
              </a:rPr>
              <a:t>corriente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total</a:t>
            </a:r>
            <a:r>
              <a:rPr sz="1400" dirty="0">
                <a:latin typeface="Arial"/>
                <a:cs typeface="Arial"/>
              </a:rPr>
              <a:t> la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mide</a:t>
            </a:r>
            <a:r>
              <a:rPr sz="1400" dirty="0">
                <a:latin typeface="Arial"/>
                <a:cs typeface="Arial"/>
              </a:rPr>
              <a:t> el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óhmetro</a:t>
            </a:r>
            <a:r>
              <a:rPr sz="1400" dirty="0">
                <a:latin typeface="Arial"/>
                <a:cs typeface="Arial"/>
              </a:rPr>
              <a:t> que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lleva</a:t>
            </a:r>
            <a:r>
              <a:rPr sz="1400" dirty="0">
                <a:latin typeface="Arial"/>
                <a:cs typeface="Arial"/>
              </a:rPr>
              <a:t> una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escala</a:t>
            </a:r>
            <a:r>
              <a:rPr sz="1400" dirty="0">
                <a:latin typeface="Arial"/>
                <a:cs typeface="Arial"/>
              </a:rPr>
              <a:t> de </a:t>
            </a:r>
            <a:r>
              <a:rPr sz="1400" spc="-37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indicación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analógica.</a:t>
            </a:r>
            <a:endParaRPr sz="1400">
              <a:latin typeface="Arial"/>
              <a:cs typeface="Arial"/>
            </a:endParaRPr>
          </a:p>
          <a:p>
            <a:pPr marL="12700" algn="just">
              <a:spcBef>
                <a:spcPts val="730"/>
              </a:spcBef>
            </a:pPr>
            <a:r>
              <a:rPr sz="1400" dirty="0">
                <a:latin typeface="Arial"/>
                <a:cs typeface="Arial"/>
              </a:rPr>
              <a:t>La</a:t>
            </a:r>
            <a:r>
              <a:rPr sz="1400" spc="8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prueba</a:t>
            </a:r>
            <a:r>
              <a:rPr sz="1400" spc="6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con</a:t>
            </a:r>
            <a:r>
              <a:rPr sz="1400" spc="6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corriente</a:t>
            </a:r>
            <a:r>
              <a:rPr sz="1400" spc="8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directa</a:t>
            </a:r>
            <a:r>
              <a:rPr sz="1400" spc="6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se</a:t>
            </a:r>
            <a:r>
              <a:rPr sz="1400" spc="8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hace</a:t>
            </a:r>
            <a:r>
              <a:rPr sz="1400" spc="8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para</a:t>
            </a:r>
            <a:r>
              <a:rPr sz="1400" spc="6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obtener</a:t>
            </a:r>
            <a:r>
              <a:rPr sz="1400" spc="8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lectura</a:t>
            </a:r>
            <a:r>
              <a:rPr sz="1400" spc="8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6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referencia</a:t>
            </a:r>
            <a:endParaRPr sz="1400">
              <a:latin typeface="Arial"/>
              <a:cs typeface="Arial"/>
            </a:endParaRPr>
          </a:p>
          <a:p>
            <a:pPr marL="12700" marR="5080" algn="just">
              <a:lnSpc>
                <a:spcPct val="143200"/>
              </a:lnSpc>
              <a:spcBef>
                <a:spcPts val="20"/>
              </a:spcBef>
            </a:pPr>
            <a:r>
              <a:rPr sz="1400" dirty="0">
                <a:latin typeface="Arial"/>
                <a:cs typeface="Arial"/>
              </a:rPr>
              <a:t>de los </a:t>
            </a:r>
            <a:r>
              <a:rPr sz="1400" spc="-5" dirty="0">
                <a:latin typeface="Arial"/>
                <a:cs typeface="Arial"/>
              </a:rPr>
              <a:t>varios mantenimientos periódicos efectuados </a:t>
            </a:r>
            <a:r>
              <a:rPr sz="1400" spc="-10" dirty="0">
                <a:latin typeface="Arial"/>
                <a:cs typeface="Arial"/>
              </a:rPr>
              <a:t>al </a:t>
            </a:r>
            <a:r>
              <a:rPr sz="1400" dirty="0">
                <a:latin typeface="Arial"/>
                <a:cs typeface="Arial"/>
              </a:rPr>
              <a:t>equipo. </a:t>
            </a:r>
            <a:r>
              <a:rPr sz="1400" spc="-5" dirty="0">
                <a:latin typeface="Arial"/>
                <a:cs typeface="Arial"/>
              </a:rPr>
              <a:t>Durante </a:t>
            </a:r>
            <a:r>
              <a:rPr sz="1400" dirty="0">
                <a:latin typeface="Arial"/>
                <a:cs typeface="Arial"/>
              </a:rPr>
              <a:t>la 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prueba, se miden </a:t>
            </a:r>
            <a:r>
              <a:rPr sz="1400" spc="-5" dirty="0">
                <a:latin typeface="Arial"/>
                <a:cs typeface="Arial"/>
              </a:rPr>
              <a:t>las corrientes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fugas, que </a:t>
            </a:r>
            <a:r>
              <a:rPr sz="1400" dirty="0">
                <a:latin typeface="Arial"/>
                <a:cs typeface="Arial"/>
              </a:rPr>
              <a:t>se </a:t>
            </a:r>
            <a:r>
              <a:rPr sz="1400" spc="-5" dirty="0">
                <a:latin typeface="Arial"/>
                <a:cs typeface="Arial"/>
              </a:rPr>
              <a:t>pueden </a:t>
            </a:r>
            <a:r>
              <a:rPr sz="1400" dirty="0">
                <a:latin typeface="Arial"/>
                <a:cs typeface="Arial"/>
              </a:rPr>
              <a:t>comparar con </a:t>
            </a:r>
            <a:r>
              <a:rPr sz="1400" spc="-5" dirty="0">
                <a:latin typeface="Arial"/>
                <a:cs typeface="Arial"/>
              </a:rPr>
              <a:t>los 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valores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mantenimientos anteriores.</a:t>
            </a:r>
            <a:endParaRPr sz="1400">
              <a:latin typeface="Arial"/>
              <a:cs typeface="Arial"/>
            </a:endParaRPr>
          </a:p>
          <a:p>
            <a:pPr marL="12700" marR="6350" algn="just">
              <a:lnSpc>
                <a:spcPct val="143600"/>
              </a:lnSpc>
              <a:spcBef>
                <a:spcPts val="820"/>
              </a:spcBef>
            </a:pPr>
            <a:r>
              <a:rPr sz="1400" dirty="0">
                <a:latin typeface="Arial"/>
                <a:cs typeface="Arial"/>
              </a:rPr>
              <a:t>Los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valores</a:t>
            </a:r>
            <a:r>
              <a:rPr sz="1400" dirty="0">
                <a:latin typeface="Arial"/>
                <a:cs typeface="Arial"/>
              </a:rPr>
              <a:t> de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resistencia</a:t>
            </a:r>
            <a:r>
              <a:rPr sz="1400" dirty="0">
                <a:latin typeface="Arial"/>
                <a:cs typeface="Arial"/>
              </a:rPr>
              <a:t> de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aislamiento</a:t>
            </a:r>
            <a:r>
              <a:rPr sz="1400" dirty="0">
                <a:latin typeface="Arial"/>
                <a:cs typeface="Arial"/>
              </a:rPr>
              <a:t> por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si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solos</a:t>
            </a:r>
            <a:r>
              <a:rPr sz="1400" dirty="0">
                <a:latin typeface="Arial"/>
                <a:cs typeface="Arial"/>
              </a:rPr>
              <a:t> no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indican 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definitivamente </a:t>
            </a:r>
            <a:r>
              <a:rPr sz="1400" spc="-10" dirty="0">
                <a:latin typeface="Arial"/>
                <a:cs typeface="Arial"/>
              </a:rPr>
              <a:t>un </a:t>
            </a:r>
            <a:r>
              <a:rPr sz="1400" dirty="0">
                <a:latin typeface="Arial"/>
                <a:cs typeface="Arial"/>
              </a:rPr>
              <a:t>deterioro del </a:t>
            </a:r>
            <a:r>
              <a:rPr sz="1400" spc="-5" dirty="0">
                <a:latin typeface="Arial"/>
                <a:cs typeface="Arial"/>
              </a:rPr>
              <a:t>aislante más </a:t>
            </a:r>
            <a:r>
              <a:rPr sz="1400" dirty="0">
                <a:latin typeface="Arial"/>
                <a:cs typeface="Arial"/>
              </a:rPr>
              <a:t>o menos pronunciado, </a:t>
            </a:r>
            <a:r>
              <a:rPr sz="1400" spc="-5" dirty="0">
                <a:latin typeface="Arial"/>
                <a:cs typeface="Arial"/>
              </a:rPr>
              <a:t>pero 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ciertamente indican </a:t>
            </a:r>
            <a:r>
              <a:rPr sz="1400" dirty="0">
                <a:latin typeface="Arial"/>
                <a:cs typeface="Arial"/>
              </a:rPr>
              <a:t>la </a:t>
            </a:r>
            <a:r>
              <a:rPr sz="1400" spc="-5" dirty="0">
                <a:latin typeface="Arial"/>
                <a:cs typeface="Arial"/>
              </a:rPr>
              <a:t>contaminación </a:t>
            </a:r>
            <a:r>
              <a:rPr sz="1400" dirty="0">
                <a:latin typeface="Arial"/>
                <a:cs typeface="Arial"/>
              </a:rPr>
              <a:t>del </a:t>
            </a:r>
            <a:r>
              <a:rPr sz="1400" spc="-5" dirty="0">
                <a:latin typeface="Arial"/>
                <a:cs typeface="Arial"/>
              </a:rPr>
              <a:t>aislante </a:t>
            </a:r>
            <a:r>
              <a:rPr sz="1400" dirty="0">
                <a:latin typeface="Arial"/>
                <a:cs typeface="Arial"/>
              </a:rPr>
              <a:t>y lo peligroso que </a:t>
            </a:r>
            <a:r>
              <a:rPr sz="1400" spc="-5" dirty="0">
                <a:latin typeface="Arial"/>
                <a:cs typeface="Arial"/>
              </a:rPr>
              <a:t>puede </a:t>
            </a:r>
            <a:r>
              <a:rPr sz="1400" dirty="0">
                <a:latin typeface="Arial"/>
                <a:cs typeface="Arial"/>
              </a:rPr>
              <a:t> ser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continuar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usando</a:t>
            </a:r>
            <a:r>
              <a:rPr sz="1400" dirty="0">
                <a:latin typeface="Arial"/>
                <a:cs typeface="Arial"/>
              </a:rPr>
              <a:t> el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equipo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sin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mantenimiento.</a:t>
            </a:r>
            <a:endParaRPr sz="1400">
              <a:latin typeface="Arial"/>
              <a:cs typeface="Arial"/>
            </a:endParaRPr>
          </a:p>
          <a:p>
            <a:pPr marL="12700" marR="6350" algn="just">
              <a:lnSpc>
                <a:spcPct val="143700"/>
              </a:lnSpc>
              <a:spcBef>
                <a:spcPts val="800"/>
              </a:spcBef>
            </a:pPr>
            <a:r>
              <a:rPr sz="1400" spc="-5" dirty="0">
                <a:latin typeface="Arial"/>
                <a:cs typeface="Arial"/>
              </a:rPr>
              <a:t>Con </a:t>
            </a:r>
            <a:r>
              <a:rPr sz="1400" dirty="0">
                <a:latin typeface="Arial"/>
                <a:cs typeface="Arial"/>
              </a:rPr>
              <a:t>la prueba de índice de </a:t>
            </a:r>
            <a:r>
              <a:rPr sz="1400" spc="-5" dirty="0">
                <a:latin typeface="Arial"/>
                <a:cs typeface="Arial"/>
              </a:rPr>
              <a:t>polarización </a:t>
            </a:r>
            <a:r>
              <a:rPr sz="1400" dirty="0">
                <a:latin typeface="Arial"/>
                <a:cs typeface="Arial"/>
              </a:rPr>
              <a:t>se debe tomar </a:t>
            </a:r>
            <a:r>
              <a:rPr sz="1400" spc="-10" dirty="0">
                <a:latin typeface="Arial"/>
                <a:cs typeface="Arial"/>
              </a:rPr>
              <a:t>en </a:t>
            </a:r>
            <a:r>
              <a:rPr sz="1400" spc="-5" dirty="0">
                <a:latin typeface="Arial"/>
                <a:cs typeface="Arial"/>
              </a:rPr>
              <a:t>cuenta que </a:t>
            </a:r>
            <a:r>
              <a:rPr sz="1400" dirty="0">
                <a:latin typeface="Arial"/>
                <a:cs typeface="Arial"/>
              </a:rPr>
              <a:t>si </a:t>
            </a:r>
            <a:r>
              <a:rPr sz="1400" spc="-5" dirty="0">
                <a:latin typeface="Arial"/>
                <a:cs typeface="Arial"/>
              </a:rPr>
              <a:t>los </a:t>
            </a:r>
            <a:r>
              <a:rPr sz="1400" spc="-37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resultados </a:t>
            </a:r>
            <a:r>
              <a:rPr sz="1400" dirty="0">
                <a:latin typeface="Arial"/>
                <a:cs typeface="Arial"/>
              </a:rPr>
              <a:t>son </a:t>
            </a:r>
            <a:r>
              <a:rPr sz="1400" spc="-5" dirty="0">
                <a:latin typeface="Arial"/>
                <a:cs typeface="Arial"/>
              </a:rPr>
              <a:t>inferior </a:t>
            </a:r>
            <a:r>
              <a:rPr sz="1400" dirty="0">
                <a:latin typeface="Arial"/>
                <a:cs typeface="Arial"/>
              </a:rPr>
              <a:t>a </a:t>
            </a:r>
            <a:r>
              <a:rPr sz="1400" spc="-5" dirty="0">
                <a:latin typeface="Arial"/>
                <a:cs typeface="Arial"/>
              </a:rPr>
              <a:t>uno, indican pésimas condiciones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aislamiento </a:t>
            </a:r>
            <a:r>
              <a:rPr sz="1400" dirty="0">
                <a:latin typeface="Arial"/>
                <a:cs typeface="Arial"/>
              </a:rPr>
              <a:t> del </a:t>
            </a:r>
            <a:r>
              <a:rPr sz="1400" spc="-5" dirty="0">
                <a:latin typeface="Arial"/>
                <a:cs typeface="Arial"/>
              </a:rPr>
              <a:t>equipo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y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una </a:t>
            </a:r>
            <a:r>
              <a:rPr sz="1400" spc="-5" dirty="0">
                <a:latin typeface="Arial"/>
                <a:cs typeface="Arial"/>
              </a:rPr>
              <a:t>urgencia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mantenimiento</a:t>
            </a:r>
            <a:r>
              <a:rPr sz="1400" spc="1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y/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o</a:t>
            </a:r>
            <a:r>
              <a:rPr sz="1400" spc="-5" dirty="0">
                <a:latin typeface="Arial"/>
                <a:cs typeface="Arial"/>
              </a:rPr>
              <a:t> reparación.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35"/>
              </a:spcBef>
            </a:pPr>
            <a:endParaRPr sz="1200">
              <a:latin typeface="Arial"/>
              <a:cs typeface="Arial"/>
            </a:endParaRPr>
          </a:p>
          <a:p>
            <a:pPr marL="12700" marR="5715" algn="just">
              <a:lnSpc>
                <a:spcPct val="143600"/>
              </a:lnSpc>
            </a:pPr>
            <a:r>
              <a:rPr sz="1400" dirty="0">
                <a:latin typeface="Arial"/>
                <a:cs typeface="Arial"/>
              </a:rPr>
              <a:t>En </a:t>
            </a:r>
            <a:r>
              <a:rPr sz="1400" spc="-5" dirty="0">
                <a:latin typeface="Arial"/>
                <a:cs typeface="Arial"/>
              </a:rPr>
              <a:t>esta prueba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ruptura dieléctrica (Hi-Pot) </a:t>
            </a:r>
            <a:r>
              <a:rPr sz="1400" dirty="0">
                <a:latin typeface="Arial"/>
                <a:cs typeface="Arial"/>
              </a:rPr>
              <a:t>el </a:t>
            </a:r>
            <a:r>
              <a:rPr sz="1400" spc="-5" dirty="0">
                <a:latin typeface="Arial"/>
                <a:cs typeface="Arial"/>
              </a:rPr>
              <a:t>voltaje </a:t>
            </a:r>
            <a:r>
              <a:rPr sz="1400" dirty="0">
                <a:latin typeface="Arial"/>
                <a:cs typeface="Arial"/>
              </a:rPr>
              <a:t>se </a:t>
            </a:r>
            <a:r>
              <a:rPr sz="1400" spc="-5" dirty="0">
                <a:latin typeface="Arial"/>
                <a:cs typeface="Arial"/>
              </a:rPr>
              <a:t>incrementa hasta </a:t>
            </a:r>
            <a:r>
              <a:rPr sz="1400" spc="-37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que el </a:t>
            </a:r>
            <a:r>
              <a:rPr sz="1400" spc="-5" dirty="0">
                <a:latin typeface="Arial"/>
                <a:cs typeface="Arial"/>
              </a:rPr>
              <a:t>dieléctrico falla </a:t>
            </a:r>
            <a:r>
              <a:rPr sz="1400" dirty="0">
                <a:latin typeface="Arial"/>
                <a:cs typeface="Arial"/>
              </a:rPr>
              <a:t>o se rompe para </a:t>
            </a:r>
            <a:r>
              <a:rPr sz="1400" spc="-5" dirty="0">
                <a:latin typeface="Arial"/>
                <a:cs typeface="Arial"/>
              </a:rPr>
              <a:t>así determinar </a:t>
            </a:r>
            <a:r>
              <a:rPr sz="1400" spc="-10" dirty="0">
                <a:latin typeface="Arial"/>
                <a:cs typeface="Arial"/>
              </a:rPr>
              <a:t>la </a:t>
            </a:r>
            <a:r>
              <a:rPr sz="1400" spc="-5" dirty="0">
                <a:latin typeface="Arial"/>
                <a:cs typeface="Arial"/>
              </a:rPr>
              <a:t>carga </a:t>
            </a:r>
            <a:r>
              <a:rPr sz="1400" spc="-10" dirty="0">
                <a:latin typeface="Arial"/>
                <a:cs typeface="Arial"/>
              </a:rPr>
              <a:t>más </a:t>
            </a:r>
            <a:r>
              <a:rPr sz="1400" spc="-5" dirty="0">
                <a:latin typeface="Arial"/>
                <a:cs typeface="Arial"/>
              </a:rPr>
              <a:t>alta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voltaje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que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el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cable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puede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soportar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(también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es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llamado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la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ruptura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voltaje</a:t>
            </a:r>
            <a:endParaRPr sz="14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115100" y="9390381"/>
            <a:ext cx="5678170" cy="5073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1150"/>
              </a:lnSpc>
            </a:pPr>
            <a:r>
              <a:rPr sz="1100" dirty="0">
                <a:latin typeface="Calibri"/>
                <a:cs typeface="Calibri"/>
              </a:rPr>
              <a:t>PH </a:t>
            </a:r>
            <a:r>
              <a:rPr sz="1100" spc="-5" dirty="0">
                <a:latin typeface="Calibri"/>
                <a:cs typeface="Calibri"/>
              </a:rPr>
              <a:t>Financial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Park Tower,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Piso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35,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Boulevard </a:t>
            </a:r>
            <a:r>
              <a:rPr sz="1100" spc="-5" dirty="0">
                <a:latin typeface="Calibri"/>
                <a:cs typeface="Calibri"/>
              </a:rPr>
              <a:t>Costa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Este.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Corregimiento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Juan Díaz,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Costa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del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Este.</a:t>
            </a:r>
            <a:endParaRPr sz="1100">
              <a:latin typeface="Calibri"/>
              <a:cs typeface="Calibri"/>
            </a:endParaRPr>
          </a:p>
          <a:p>
            <a:pPr marL="2030730" marR="2022475" algn="ctr">
              <a:lnSpc>
                <a:spcPct val="101800"/>
              </a:lnSpc>
            </a:pPr>
            <a:r>
              <a:rPr sz="1100" spc="-5" dirty="0">
                <a:latin typeface="Calibri"/>
                <a:cs typeface="Calibri"/>
              </a:rPr>
              <a:t>Ciudad de Panamá. Panamá. </a:t>
            </a:r>
            <a:r>
              <a:rPr sz="1100" spc="-235" dirty="0">
                <a:latin typeface="Calibri"/>
                <a:cs typeface="Calibri"/>
              </a:rPr>
              <a:t> </a:t>
            </a:r>
            <a:r>
              <a:rPr sz="1100" u="sng" spc="-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3"/>
              </a:rPr>
              <a:t>www.kaizengrp.com</a:t>
            </a:r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998260" y="9359202"/>
            <a:ext cx="5910580" cy="0"/>
          </a:xfrm>
          <a:custGeom>
            <a:avLst/>
            <a:gdLst/>
            <a:ahLst/>
            <a:cxnLst/>
            <a:rect l="l" t="t" r="r" b="b"/>
            <a:pathLst>
              <a:path w="5910580">
                <a:moveTo>
                  <a:pt x="0" y="0"/>
                </a:moveTo>
                <a:lnTo>
                  <a:pt x="1598938" y="0"/>
                </a:lnTo>
              </a:path>
              <a:path w="5910580">
                <a:moveTo>
                  <a:pt x="1600530" y="0"/>
                </a:moveTo>
                <a:lnTo>
                  <a:pt x="5910390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991962" y="355137"/>
            <a:ext cx="1001125" cy="431186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5956605" y="782828"/>
            <a:ext cx="5997575" cy="47068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715" algn="r">
              <a:spcBef>
                <a:spcPts val="100"/>
              </a:spcBef>
            </a:pPr>
            <a:r>
              <a:rPr sz="1100" spc="-5" dirty="0">
                <a:latin typeface="Calibri"/>
                <a:cs typeface="Calibri"/>
              </a:rPr>
              <a:t>Ficha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Técnica: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K-001</a:t>
            </a:r>
            <a:endParaRPr sz="1100">
              <a:latin typeface="Calibri"/>
              <a:cs typeface="Calibri"/>
            </a:endParaRPr>
          </a:p>
          <a:p>
            <a:pPr marL="5507355" marR="5080" indent="118745" algn="r">
              <a:lnSpc>
                <a:spcPct val="101800"/>
              </a:lnSpc>
              <a:spcBef>
                <a:spcPts val="5"/>
              </a:spcBef>
            </a:pPr>
            <a:r>
              <a:rPr sz="1100" dirty="0">
                <a:latin typeface="Calibri"/>
                <a:cs typeface="Calibri"/>
              </a:rPr>
              <a:t>Re</a:t>
            </a:r>
            <a:r>
              <a:rPr sz="1100" spc="5" dirty="0">
                <a:latin typeface="Calibri"/>
                <a:cs typeface="Calibri"/>
              </a:rPr>
              <a:t>v</a:t>
            </a:r>
            <a:r>
              <a:rPr sz="1100" dirty="0">
                <a:latin typeface="Calibri"/>
                <a:cs typeface="Calibri"/>
              </a:rPr>
              <a:t>.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  </a:t>
            </a:r>
            <a:r>
              <a:rPr sz="1100" spc="-5" dirty="0">
                <a:latin typeface="Calibri"/>
                <a:cs typeface="Calibri"/>
              </a:rPr>
              <a:t>Jul-</a:t>
            </a:r>
            <a:r>
              <a:rPr sz="1100" dirty="0">
                <a:latin typeface="Calibri"/>
                <a:cs typeface="Calibri"/>
              </a:rPr>
              <a:t>20</a:t>
            </a:r>
            <a:r>
              <a:rPr sz="1100" spc="-10" dirty="0">
                <a:latin typeface="Calibri"/>
                <a:cs typeface="Calibri"/>
              </a:rPr>
              <a:t>1</a:t>
            </a:r>
            <a:r>
              <a:rPr sz="1100" dirty="0">
                <a:latin typeface="Calibri"/>
                <a:cs typeface="Calibri"/>
              </a:rPr>
              <a:t>8</a:t>
            </a:r>
            <a:endParaRPr sz="1100">
              <a:latin typeface="Calibri"/>
              <a:cs typeface="Calibri"/>
            </a:endParaRPr>
          </a:p>
          <a:p>
            <a:pPr marL="12700" algn="just">
              <a:lnSpc>
                <a:spcPts val="1670"/>
              </a:lnSpc>
            </a:pPr>
            <a:r>
              <a:rPr sz="1400" dirty="0">
                <a:latin typeface="Arial"/>
                <a:cs typeface="Arial"/>
              </a:rPr>
              <a:t>o</a:t>
            </a:r>
            <a:r>
              <a:rPr sz="1400" spc="32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“breakdown</a:t>
            </a:r>
            <a:r>
              <a:rPr sz="1400" spc="33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voltaje”).</a:t>
            </a:r>
            <a:r>
              <a:rPr sz="1400" spc="32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El</a:t>
            </a:r>
            <a:r>
              <a:rPr sz="1400" spc="32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Dieléctrico</a:t>
            </a:r>
            <a:r>
              <a:rPr sz="1400" spc="32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es</a:t>
            </a:r>
            <a:r>
              <a:rPr sz="1400" spc="33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destruido</a:t>
            </a:r>
            <a:r>
              <a:rPr sz="1400" spc="31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usualmente</a:t>
            </a:r>
            <a:r>
              <a:rPr sz="1400" spc="3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con</a:t>
            </a:r>
            <a:r>
              <a:rPr sz="1400" spc="32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esta</a:t>
            </a:r>
            <a:endParaRPr sz="1400">
              <a:latin typeface="Arial"/>
              <a:cs typeface="Arial"/>
            </a:endParaRPr>
          </a:p>
          <a:p>
            <a:pPr marL="12700" algn="just">
              <a:spcBef>
                <a:spcPts val="720"/>
              </a:spcBef>
            </a:pPr>
            <a:r>
              <a:rPr sz="1400" dirty="0">
                <a:latin typeface="Arial"/>
                <a:cs typeface="Arial"/>
              </a:rPr>
              <a:t>prueba </a:t>
            </a:r>
            <a:r>
              <a:rPr sz="1400" spc="-5" dirty="0">
                <a:latin typeface="Arial"/>
                <a:cs typeface="Arial"/>
              </a:rPr>
              <a:t>por</a:t>
            </a:r>
            <a:r>
              <a:rPr sz="1400" spc="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lo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que</a:t>
            </a:r>
            <a:r>
              <a:rPr sz="1400" spc="-5" dirty="0">
                <a:latin typeface="Arial"/>
                <a:cs typeface="Arial"/>
              </a:rPr>
              <a:t> esta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prueba </a:t>
            </a:r>
            <a:r>
              <a:rPr sz="1400" dirty="0">
                <a:latin typeface="Arial"/>
                <a:cs typeface="Arial"/>
              </a:rPr>
              <a:t>se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utiliza</a:t>
            </a:r>
            <a:r>
              <a:rPr sz="1400" spc="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en </a:t>
            </a:r>
            <a:r>
              <a:rPr sz="1400" spc="-5" dirty="0">
                <a:latin typeface="Arial"/>
                <a:cs typeface="Arial"/>
              </a:rPr>
              <a:t>muestras</a:t>
            </a:r>
            <a:r>
              <a:rPr sz="1400" spc="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aleatorias.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35"/>
              </a:spcBef>
            </a:pPr>
            <a:endParaRPr sz="1200">
              <a:latin typeface="Arial"/>
              <a:cs typeface="Arial"/>
            </a:endParaRPr>
          </a:p>
          <a:p>
            <a:pPr marL="12700" marR="5715" algn="just">
              <a:lnSpc>
                <a:spcPct val="143600"/>
              </a:lnSpc>
            </a:pPr>
            <a:r>
              <a:rPr sz="1400" dirty="0">
                <a:latin typeface="Arial"/>
                <a:cs typeface="Arial"/>
              </a:rPr>
              <a:t>Durante la </a:t>
            </a:r>
            <a:r>
              <a:rPr sz="1400" spc="-5" dirty="0">
                <a:latin typeface="Arial"/>
                <a:cs typeface="Arial"/>
              </a:rPr>
              <a:t>prueba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tensión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voltaje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rigidez </a:t>
            </a:r>
            <a:r>
              <a:rPr sz="1400" dirty="0">
                <a:latin typeface="Arial"/>
                <a:cs typeface="Arial"/>
              </a:rPr>
              <a:t>dieléctrica </a:t>
            </a:r>
            <a:r>
              <a:rPr sz="1400" spc="-5" dirty="0">
                <a:latin typeface="Arial"/>
                <a:cs typeface="Arial"/>
              </a:rPr>
              <a:t>(Hi-Pot) </a:t>
            </a:r>
            <a:r>
              <a:rPr sz="1400" spc="-10" dirty="0">
                <a:latin typeface="Arial"/>
                <a:cs typeface="Arial"/>
              </a:rPr>
              <a:t>es </a:t>
            </a:r>
            <a:r>
              <a:rPr sz="1400" spc="-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aplicada una carga </a:t>
            </a:r>
            <a:r>
              <a:rPr sz="1400" spc="-5" dirty="0">
                <a:latin typeface="Arial"/>
                <a:cs typeface="Arial"/>
              </a:rPr>
              <a:t>estándar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voltaje, </a:t>
            </a:r>
            <a:r>
              <a:rPr sz="1400" spc="-10" dirty="0">
                <a:latin typeface="Arial"/>
                <a:cs typeface="Arial"/>
              </a:rPr>
              <a:t>la </a:t>
            </a:r>
            <a:r>
              <a:rPr sz="1400" dirty="0">
                <a:latin typeface="Arial"/>
                <a:cs typeface="Arial"/>
              </a:rPr>
              <a:t>corriente de </a:t>
            </a:r>
            <a:r>
              <a:rPr sz="1400" spc="-5" dirty="0">
                <a:latin typeface="Arial"/>
                <a:cs typeface="Arial"/>
              </a:rPr>
              <a:t>fuga </a:t>
            </a:r>
            <a:r>
              <a:rPr sz="1400" dirty="0">
                <a:latin typeface="Arial"/>
                <a:cs typeface="Arial"/>
              </a:rPr>
              <a:t>se </a:t>
            </a:r>
            <a:r>
              <a:rPr sz="1400" spc="-5" dirty="0">
                <a:latin typeface="Arial"/>
                <a:cs typeface="Arial"/>
              </a:rPr>
              <a:t>controla </a:t>
            </a:r>
            <a:r>
              <a:rPr sz="1400" dirty="0">
                <a:latin typeface="Arial"/>
                <a:cs typeface="Arial"/>
              </a:rPr>
              <a:t>y 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debe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estar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por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debajo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un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límite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prestablecido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por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una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cantidad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tiempo </a:t>
            </a:r>
            <a:r>
              <a:rPr sz="1400" spc="-37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determinado. Esta </a:t>
            </a:r>
            <a:r>
              <a:rPr sz="1400" dirty="0">
                <a:latin typeface="Arial"/>
                <a:cs typeface="Arial"/>
              </a:rPr>
              <a:t>prueba no </a:t>
            </a:r>
            <a:r>
              <a:rPr sz="1400" spc="-5" dirty="0">
                <a:latin typeface="Arial"/>
                <a:cs typeface="Arial"/>
              </a:rPr>
              <a:t>destruye </a:t>
            </a:r>
            <a:r>
              <a:rPr sz="1400" dirty="0">
                <a:latin typeface="Arial"/>
                <a:cs typeface="Arial"/>
              </a:rPr>
              <a:t>el </a:t>
            </a:r>
            <a:r>
              <a:rPr sz="1400" spc="-5" dirty="0">
                <a:latin typeface="Arial"/>
                <a:cs typeface="Arial"/>
              </a:rPr>
              <a:t>dieléctrico por </a:t>
            </a:r>
            <a:r>
              <a:rPr sz="1400" spc="-10" dirty="0">
                <a:latin typeface="Arial"/>
                <a:cs typeface="Arial"/>
              </a:rPr>
              <a:t>lo </a:t>
            </a:r>
            <a:r>
              <a:rPr sz="1400" dirty="0">
                <a:latin typeface="Arial"/>
                <a:cs typeface="Arial"/>
              </a:rPr>
              <a:t>que el </a:t>
            </a:r>
            <a:r>
              <a:rPr sz="1400" spc="-5" dirty="0">
                <a:latin typeface="Arial"/>
                <a:cs typeface="Arial"/>
              </a:rPr>
              <a:t>inspector </a:t>
            </a:r>
            <a:r>
              <a:rPr sz="1400" dirty="0">
                <a:latin typeface="Arial"/>
                <a:cs typeface="Arial"/>
              </a:rPr>
              <a:t> puede</a:t>
            </a:r>
            <a:r>
              <a:rPr sz="1400" spc="-5" dirty="0">
                <a:latin typeface="Arial"/>
                <a:cs typeface="Arial"/>
              </a:rPr>
              <a:t> revisar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100%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los</a:t>
            </a:r>
            <a:r>
              <a:rPr sz="1400" spc="-5" dirty="0">
                <a:latin typeface="Arial"/>
                <a:cs typeface="Arial"/>
              </a:rPr>
              <a:t> productos.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35"/>
              </a:spcBef>
            </a:pPr>
            <a:endParaRPr sz="1200">
              <a:latin typeface="Arial"/>
              <a:cs typeface="Arial"/>
            </a:endParaRPr>
          </a:p>
          <a:p>
            <a:pPr marL="12700" marR="5715" algn="just">
              <a:lnSpc>
                <a:spcPct val="143600"/>
              </a:lnSpc>
            </a:pPr>
            <a:r>
              <a:rPr sz="1400" dirty="0">
                <a:latin typeface="Arial"/>
                <a:cs typeface="Arial"/>
              </a:rPr>
              <a:t>Así </a:t>
            </a:r>
            <a:r>
              <a:rPr sz="1400" spc="-5" dirty="0">
                <a:latin typeface="Arial"/>
                <a:cs typeface="Arial"/>
              </a:rPr>
              <a:t>mismo </a:t>
            </a:r>
            <a:r>
              <a:rPr sz="1400" dirty="0">
                <a:latin typeface="Arial"/>
                <a:cs typeface="Arial"/>
              </a:rPr>
              <a:t>la prueba de </a:t>
            </a:r>
            <a:r>
              <a:rPr sz="1400" spc="-5" dirty="0">
                <a:latin typeface="Arial"/>
                <a:cs typeface="Arial"/>
              </a:rPr>
              <a:t>resistencia </a:t>
            </a:r>
            <a:r>
              <a:rPr sz="1400" spc="-1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aislamiento </a:t>
            </a:r>
            <a:r>
              <a:rPr sz="1400" dirty="0">
                <a:latin typeface="Arial"/>
                <a:cs typeface="Arial"/>
              </a:rPr>
              <a:t>(Hi-Pot) se </a:t>
            </a:r>
            <a:r>
              <a:rPr sz="1400" spc="-5" dirty="0">
                <a:latin typeface="Arial"/>
                <a:cs typeface="Arial"/>
              </a:rPr>
              <a:t>realiza </a:t>
            </a:r>
            <a:r>
              <a:rPr sz="1400" dirty="0">
                <a:latin typeface="Arial"/>
                <a:cs typeface="Arial"/>
              </a:rPr>
              <a:t>para 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determinar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el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valor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resistencia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los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productos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insolados.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La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tensión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y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la </a:t>
            </a:r>
            <a:r>
              <a:rPr sz="1400" spc="-38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corriente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se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utilizan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para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calcular</a:t>
            </a:r>
            <a:r>
              <a:rPr sz="1400" spc="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la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resistencia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del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aislamiento.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20"/>
              </a:spcBef>
            </a:pPr>
            <a:endParaRPr sz="1200">
              <a:latin typeface="Arial"/>
              <a:cs typeface="Arial"/>
            </a:endParaRPr>
          </a:p>
          <a:p>
            <a:pPr marL="12700" marR="8890" algn="just">
              <a:lnSpc>
                <a:spcPct val="143700"/>
              </a:lnSpc>
              <a:spcBef>
                <a:spcPts val="5"/>
              </a:spcBef>
            </a:pPr>
            <a:r>
              <a:rPr sz="1400" dirty="0">
                <a:latin typeface="Arial"/>
                <a:cs typeface="Arial"/>
              </a:rPr>
              <a:t>A </a:t>
            </a:r>
            <a:r>
              <a:rPr sz="1400" spc="-5" dirty="0">
                <a:latin typeface="Arial"/>
                <a:cs typeface="Arial"/>
              </a:rPr>
              <a:t>continuación </a:t>
            </a:r>
            <a:r>
              <a:rPr sz="1400" spc="-10" dirty="0">
                <a:latin typeface="Arial"/>
                <a:cs typeface="Arial"/>
              </a:rPr>
              <a:t>un </a:t>
            </a:r>
            <a:r>
              <a:rPr sz="1400" dirty="0">
                <a:latin typeface="Arial"/>
                <a:cs typeface="Arial"/>
              </a:rPr>
              <a:t>protocolo de </a:t>
            </a:r>
            <a:r>
              <a:rPr sz="1400" spc="-5" dirty="0">
                <a:latin typeface="Arial"/>
                <a:cs typeface="Arial"/>
              </a:rPr>
              <a:t>prueba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transformador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corriente con 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nivel</a:t>
            </a:r>
            <a:r>
              <a:rPr sz="1400" dirty="0">
                <a:latin typeface="Arial"/>
                <a:cs typeface="Arial"/>
              </a:rPr>
              <a:t> de </a:t>
            </a:r>
            <a:r>
              <a:rPr sz="1400" spc="-5" dirty="0">
                <a:latin typeface="Arial"/>
                <a:cs typeface="Arial"/>
              </a:rPr>
              <a:t>tensión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400KV.</a:t>
            </a:r>
            <a:endParaRPr sz="14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115100" y="9390381"/>
            <a:ext cx="5678170" cy="5073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1150"/>
              </a:lnSpc>
            </a:pPr>
            <a:r>
              <a:rPr sz="1100" dirty="0">
                <a:latin typeface="Calibri"/>
                <a:cs typeface="Calibri"/>
              </a:rPr>
              <a:t>PH </a:t>
            </a:r>
            <a:r>
              <a:rPr sz="1100" spc="-5" dirty="0">
                <a:latin typeface="Calibri"/>
                <a:cs typeface="Calibri"/>
              </a:rPr>
              <a:t>Financial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Park Tower,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Piso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35,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Boulevard </a:t>
            </a:r>
            <a:r>
              <a:rPr sz="1100" spc="-5" dirty="0">
                <a:latin typeface="Calibri"/>
                <a:cs typeface="Calibri"/>
              </a:rPr>
              <a:t>Costa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Este.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Corregimiento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Juan Díaz,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Costa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del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Este.</a:t>
            </a:r>
            <a:endParaRPr sz="1100">
              <a:latin typeface="Calibri"/>
              <a:cs typeface="Calibri"/>
            </a:endParaRPr>
          </a:p>
          <a:p>
            <a:pPr marL="2030730" marR="2022475" algn="ctr">
              <a:lnSpc>
                <a:spcPct val="101800"/>
              </a:lnSpc>
            </a:pPr>
            <a:r>
              <a:rPr sz="1100" spc="-5" dirty="0">
                <a:latin typeface="Calibri"/>
                <a:cs typeface="Calibri"/>
              </a:rPr>
              <a:t>Ciudad de Panamá. Panamá. </a:t>
            </a:r>
            <a:r>
              <a:rPr sz="1100" spc="-235" dirty="0">
                <a:latin typeface="Calibri"/>
                <a:cs typeface="Calibri"/>
              </a:rPr>
              <a:t> </a:t>
            </a:r>
            <a:r>
              <a:rPr sz="1100" u="sng" spc="-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3"/>
              </a:rPr>
              <a:t>www.kaizengrp.com</a:t>
            </a:r>
            <a:endParaRPr sz="1100">
              <a:latin typeface="Calibri"/>
              <a:cs typeface="Calibri"/>
            </a:endParaRPr>
          </a:p>
        </p:txBody>
      </p:sp>
      <p:graphicFrame>
        <p:nvGraphicFramePr>
          <p:cNvPr id="5" name="object 5"/>
          <p:cNvGraphicFramePr>
            <a:graphicFrameLocks noGrp="1"/>
          </p:cNvGraphicFramePr>
          <p:nvPr/>
        </p:nvGraphicFramePr>
        <p:xfrm>
          <a:off x="5969305" y="5709794"/>
          <a:ext cx="5949315" cy="342074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91310"/>
                <a:gridCol w="1443355"/>
                <a:gridCol w="1457325"/>
                <a:gridCol w="1448435"/>
              </a:tblGrid>
              <a:tr h="1061720">
                <a:tc gridSpan="4">
                  <a:txBody>
                    <a:bodyPr/>
                    <a:lstStyle/>
                    <a:p>
                      <a:pPr algn="ctr">
                        <a:lnSpc>
                          <a:spcPts val="2050"/>
                        </a:lnSpc>
                      </a:pPr>
                      <a:r>
                        <a:rPr sz="1800" spc="-5" dirty="0">
                          <a:latin typeface="Arial"/>
                          <a:cs typeface="Arial"/>
                        </a:rPr>
                        <a:t>Protocolo de</a:t>
                      </a:r>
                      <a:r>
                        <a:rPr sz="18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dirty="0">
                          <a:latin typeface="Arial"/>
                          <a:cs typeface="Arial"/>
                        </a:rPr>
                        <a:t>Pruebas</a:t>
                      </a:r>
                      <a:r>
                        <a:rPr sz="18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10" dirty="0">
                          <a:latin typeface="Arial"/>
                          <a:cs typeface="Arial"/>
                        </a:rPr>
                        <a:t>de</a:t>
                      </a:r>
                      <a:r>
                        <a:rPr sz="1800" dirty="0">
                          <a:latin typeface="Arial"/>
                          <a:cs typeface="Arial"/>
                        </a:rPr>
                        <a:t> Aislamiento</a:t>
                      </a:r>
                      <a:r>
                        <a:rPr sz="18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5" dirty="0">
                          <a:latin typeface="Arial"/>
                          <a:cs typeface="Arial"/>
                        </a:rPr>
                        <a:t>DC </a:t>
                      </a:r>
                      <a:r>
                        <a:rPr sz="1800" dirty="0">
                          <a:latin typeface="Arial"/>
                          <a:cs typeface="Arial"/>
                        </a:rPr>
                        <a:t>(Megger)</a:t>
                      </a:r>
                      <a:endParaRPr sz="1800">
                        <a:latin typeface="Arial"/>
                        <a:cs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1305"/>
                        </a:spcBef>
                        <a:tabLst>
                          <a:tab pos="3035935" algn="l"/>
                        </a:tabLst>
                      </a:pPr>
                      <a:r>
                        <a:rPr sz="180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1800" spc="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5" dirty="0">
                          <a:latin typeface="Arial"/>
                          <a:cs typeface="Arial"/>
                        </a:rPr>
                        <a:t>transformador</a:t>
                      </a:r>
                      <a:r>
                        <a:rPr sz="1800" spc="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5" dirty="0">
                          <a:latin typeface="Arial"/>
                          <a:cs typeface="Arial"/>
                        </a:rPr>
                        <a:t>de</a:t>
                      </a:r>
                      <a:r>
                        <a:rPr sz="18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5" dirty="0">
                          <a:latin typeface="Arial"/>
                          <a:cs typeface="Arial"/>
                        </a:rPr>
                        <a:t>corriente	400KV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BEBEBE"/>
                      </a:solidFill>
                      <a:prstDash val="solid"/>
                    </a:lnL>
                    <a:lnR w="6350">
                      <a:solidFill>
                        <a:srgbClr val="BEBEBE"/>
                      </a:solidFill>
                      <a:prstDash val="solid"/>
                    </a:lnR>
                    <a:lnT w="6350">
                      <a:solidFill>
                        <a:srgbClr val="BEBEBE"/>
                      </a:solidFill>
                      <a:prstDash val="solid"/>
                    </a:lnT>
                    <a:lnB w="6350">
                      <a:solidFill>
                        <a:srgbClr val="BEBEBE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394335">
                <a:tc>
                  <a:txBody>
                    <a:bodyPr/>
                    <a:lstStyle/>
                    <a:p>
                      <a:pPr algn="ctr">
                        <a:lnSpc>
                          <a:spcPts val="1150"/>
                        </a:lnSpc>
                      </a:pPr>
                      <a:r>
                        <a:rPr sz="1000" spc="-5" dirty="0">
                          <a:latin typeface="Arial"/>
                          <a:cs typeface="Arial"/>
                        </a:rPr>
                        <a:t>Prueba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BEBEBE"/>
                      </a:solidFill>
                      <a:prstDash val="solid"/>
                    </a:lnL>
                    <a:lnR w="6350">
                      <a:solidFill>
                        <a:srgbClr val="BEBEBE"/>
                      </a:solidFill>
                      <a:prstDash val="solid"/>
                    </a:lnR>
                    <a:lnT w="6350">
                      <a:solidFill>
                        <a:srgbClr val="BEBEBE"/>
                      </a:solidFill>
                      <a:prstDash val="solid"/>
                    </a:lnT>
                    <a:lnB w="6350">
                      <a:solidFill>
                        <a:srgbClr val="BEBEBE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50"/>
                        </a:lnSpc>
                      </a:pPr>
                      <a:r>
                        <a:rPr sz="1000" spc="-5" dirty="0">
                          <a:latin typeface="Arial"/>
                          <a:cs typeface="Arial"/>
                        </a:rPr>
                        <a:t>Tensión</a:t>
                      </a:r>
                      <a:r>
                        <a:rPr sz="10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5" dirty="0">
                          <a:latin typeface="Arial"/>
                          <a:cs typeface="Arial"/>
                        </a:rPr>
                        <a:t>Aplicada</a:t>
                      </a:r>
                      <a:r>
                        <a:rPr sz="10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5" dirty="0">
                          <a:latin typeface="Arial"/>
                          <a:cs typeface="Arial"/>
                        </a:rPr>
                        <a:t>KV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BEBEBE"/>
                      </a:solidFill>
                      <a:prstDash val="solid"/>
                    </a:lnL>
                    <a:lnR w="6350">
                      <a:solidFill>
                        <a:srgbClr val="BEBEBE"/>
                      </a:solidFill>
                      <a:prstDash val="solid"/>
                    </a:lnR>
                    <a:lnT w="6350">
                      <a:solidFill>
                        <a:srgbClr val="BEBEBE"/>
                      </a:solidFill>
                      <a:prstDash val="solid"/>
                    </a:lnT>
                    <a:lnB w="6350">
                      <a:solidFill>
                        <a:srgbClr val="BEBEBE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476884" marR="220979" indent="-250190">
                        <a:lnSpc>
                          <a:spcPts val="1150"/>
                        </a:lnSpc>
                        <a:spcBef>
                          <a:spcPts val="25"/>
                        </a:spcBef>
                      </a:pPr>
                      <a:r>
                        <a:rPr sz="1000" spc="-5" dirty="0">
                          <a:latin typeface="Arial"/>
                          <a:cs typeface="Arial"/>
                        </a:rPr>
                        <a:t>Resistencia</a:t>
                      </a:r>
                      <a:r>
                        <a:rPr sz="1000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5" dirty="0">
                          <a:latin typeface="Arial"/>
                          <a:cs typeface="Arial"/>
                        </a:rPr>
                        <a:t>1</a:t>
                      </a:r>
                      <a:r>
                        <a:rPr sz="10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5" dirty="0">
                          <a:latin typeface="Arial"/>
                          <a:cs typeface="Arial"/>
                        </a:rPr>
                        <a:t>Min </a:t>
                      </a:r>
                      <a:r>
                        <a:rPr sz="1000" spc="-26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5" dirty="0">
                          <a:latin typeface="Arial"/>
                          <a:cs typeface="Arial"/>
                        </a:rPr>
                        <a:t>(M</a:t>
                      </a:r>
                      <a:r>
                        <a:rPr sz="10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dirty="0">
                          <a:latin typeface="Arial"/>
                          <a:cs typeface="Arial"/>
                        </a:rPr>
                        <a:t>Ohm)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3175" marB="0">
                    <a:lnL w="6350">
                      <a:solidFill>
                        <a:srgbClr val="BEBEBE"/>
                      </a:solidFill>
                      <a:prstDash val="solid"/>
                    </a:lnL>
                    <a:lnR w="6350">
                      <a:solidFill>
                        <a:srgbClr val="BEBEBE"/>
                      </a:solidFill>
                      <a:prstDash val="solid"/>
                    </a:lnR>
                    <a:lnT w="6350">
                      <a:solidFill>
                        <a:srgbClr val="BEBEBE"/>
                      </a:solidFill>
                      <a:prstDash val="solid"/>
                    </a:lnT>
                    <a:lnB w="6350">
                      <a:solidFill>
                        <a:srgbClr val="BEBEBE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323215">
                        <a:lnSpc>
                          <a:spcPts val="1150"/>
                        </a:lnSpc>
                      </a:pPr>
                      <a:r>
                        <a:rPr sz="1000" spc="-5" dirty="0">
                          <a:latin typeface="Arial"/>
                          <a:cs typeface="Arial"/>
                        </a:rPr>
                        <a:t>Corriente</a:t>
                      </a:r>
                      <a:r>
                        <a:rPr sz="1000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5" dirty="0">
                          <a:latin typeface="Arial"/>
                          <a:cs typeface="Arial"/>
                        </a:rPr>
                        <a:t>(µA)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BEBEBE"/>
                      </a:solidFill>
                      <a:prstDash val="solid"/>
                    </a:lnL>
                    <a:lnR w="6350">
                      <a:solidFill>
                        <a:srgbClr val="BEBEBE"/>
                      </a:solidFill>
                      <a:prstDash val="solid"/>
                    </a:lnR>
                    <a:lnT w="6350">
                      <a:solidFill>
                        <a:srgbClr val="BEBEBE"/>
                      </a:solidFill>
                      <a:prstDash val="solid"/>
                    </a:lnT>
                    <a:lnB w="6350">
                      <a:solidFill>
                        <a:srgbClr val="BEBEBE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</a:tr>
              <a:tr h="393065">
                <a:tc>
                  <a:txBody>
                    <a:bodyPr/>
                    <a:lstStyle/>
                    <a:p>
                      <a:pPr marL="67945">
                        <a:lnSpc>
                          <a:spcPts val="1045"/>
                        </a:lnSpc>
                      </a:pPr>
                      <a:r>
                        <a:rPr sz="900" dirty="0">
                          <a:latin typeface="Arial"/>
                          <a:cs typeface="Arial"/>
                        </a:rPr>
                        <a:t>V</a:t>
                      </a:r>
                      <a:r>
                        <a:rPr sz="900" spc="2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Vs</a:t>
                      </a:r>
                      <a:r>
                        <a:rPr sz="900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W+X+Y+Z+TIERRA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BEBEBE"/>
                      </a:solidFill>
                      <a:prstDash val="solid"/>
                    </a:lnL>
                    <a:lnR w="6350">
                      <a:solidFill>
                        <a:srgbClr val="BEBEBE"/>
                      </a:solidFill>
                      <a:prstDash val="solid"/>
                    </a:lnR>
                    <a:lnT w="6350">
                      <a:solidFill>
                        <a:srgbClr val="BEBEBE"/>
                      </a:solidFill>
                      <a:prstDash val="solid"/>
                    </a:lnT>
                    <a:lnB w="6350">
                      <a:solidFill>
                        <a:srgbClr val="BEBEB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50"/>
                        </a:lnSpc>
                      </a:pPr>
                      <a:r>
                        <a:rPr sz="1000" spc="-10" dirty="0">
                          <a:latin typeface="Arial"/>
                          <a:cs typeface="Arial"/>
                        </a:rPr>
                        <a:t>0,5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BEBEBE"/>
                      </a:solidFill>
                      <a:prstDash val="solid"/>
                    </a:lnL>
                    <a:lnR w="6350">
                      <a:solidFill>
                        <a:srgbClr val="BEBEBE"/>
                      </a:solidFill>
                      <a:prstDash val="solid"/>
                    </a:lnR>
                    <a:lnT w="6350">
                      <a:solidFill>
                        <a:srgbClr val="BEBEBE"/>
                      </a:solidFill>
                      <a:prstDash val="solid"/>
                    </a:lnT>
                    <a:lnB w="6350">
                      <a:solidFill>
                        <a:srgbClr val="BEBEB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BEBEBE"/>
                      </a:solidFill>
                      <a:prstDash val="solid"/>
                    </a:lnL>
                    <a:lnR w="6350">
                      <a:solidFill>
                        <a:srgbClr val="BEBEBE"/>
                      </a:solidFill>
                      <a:prstDash val="solid"/>
                    </a:lnR>
                    <a:lnT w="6350">
                      <a:solidFill>
                        <a:srgbClr val="BEBEBE"/>
                      </a:solidFill>
                      <a:prstDash val="solid"/>
                    </a:lnT>
                    <a:lnB w="6350">
                      <a:solidFill>
                        <a:srgbClr val="BEBEB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BEBEBE"/>
                      </a:solidFill>
                      <a:prstDash val="solid"/>
                    </a:lnL>
                    <a:lnR w="6350">
                      <a:solidFill>
                        <a:srgbClr val="BEBEBE"/>
                      </a:solidFill>
                      <a:prstDash val="solid"/>
                    </a:lnR>
                    <a:lnT w="6350">
                      <a:solidFill>
                        <a:srgbClr val="BEBEBE"/>
                      </a:solidFill>
                      <a:prstDash val="solid"/>
                    </a:lnT>
                    <a:lnB w="6350">
                      <a:solidFill>
                        <a:srgbClr val="BEBEBE"/>
                      </a:solidFill>
                      <a:prstDash val="solid"/>
                    </a:lnB>
                  </a:tcPr>
                </a:tc>
              </a:tr>
              <a:tr h="394335">
                <a:tc>
                  <a:txBody>
                    <a:bodyPr/>
                    <a:lstStyle/>
                    <a:p>
                      <a:pPr marL="67945">
                        <a:lnSpc>
                          <a:spcPts val="1055"/>
                        </a:lnSpc>
                      </a:pPr>
                      <a:r>
                        <a:rPr sz="900" dirty="0">
                          <a:latin typeface="Arial"/>
                          <a:cs typeface="Arial"/>
                        </a:rPr>
                        <a:t>W</a:t>
                      </a:r>
                      <a:r>
                        <a:rPr sz="900" spc="2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spc="-10" dirty="0">
                          <a:latin typeface="Arial"/>
                          <a:cs typeface="Arial"/>
                        </a:rPr>
                        <a:t>Vs </a:t>
                      </a:r>
                      <a:r>
                        <a:rPr sz="900" spc="-5" dirty="0">
                          <a:latin typeface="Arial"/>
                          <a:cs typeface="Arial"/>
                        </a:rPr>
                        <a:t>V+X+Y+Z+TIERRA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BEBEBE"/>
                      </a:solidFill>
                      <a:prstDash val="solid"/>
                    </a:lnL>
                    <a:lnR w="6350">
                      <a:solidFill>
                        <a:srgbClr val="BEBEBE"/>
                      </a:solidFill>
                      <a:prstDash val="solid"/>
                    </a:lnR>
                    <a:lnT w="6350">
                      <a:solidFill>
                        <a:srgbClr val="BEBEBE"/>
                      </a:solidFill>
                      <a:prstDash val="solid"/>
                    </a:lnT>
                    <a:lnB w="6350">
                      <a:solidFill>
                        <a:srgbClr val="BEBEBE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60"/>
                        </a:lnSpc>
                      </a:pPr>
                      <a:r>
                        <a:rPr sz="1000" spc="-10" dirty="0">
                          <a:latin typeface="Arial"/>
                          <a:cs typeface="Arial"/>
                        </a:rPr>
                        <a:t>0,5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BEBEBE"/>
                      </a:solidFill>
                      <a:prstDash val="solid"/>
                    </a:lnL>
                    <a:lnR w="6350">
                      <a:solidFill>
                        <a:srgbClr val="BEBEBE"/>
                      </a:solidFill>
                      <a:prstDash val="solid"/>
                    </a:lnR>
                    <a:lnT w="6350">
                      <a:solidFill>
                        <a:srgbClr val="BEBEBE"/>
                      </a:solidFill>
                      <a:prstDash val="solid"/>
                    </a:lnT>
                    <a:lnB w="6350">
                      <a:solidFill>
                        <a:srgbClr val="BEBEBE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BEBEBE"/>
                      </a:solidFill>
                      <a:prstDash val="solid"/>
                    </a:lnL>
                    <a:lnR w="6350">
                      <a:solidFill>
                        <a:srgbClr val="BEBEBE"/>
                      </a:solidFill>
                      <a:prstDash val="solid"/>
                    </a:lnR>
                    <a:lnT w="6350">
                      <a:solidFill>
                        <a:srgbClr val="BEBEBE"/>
                      </a:solidFill>
                      <a:prstDash val="solid"/>
                    </a:lnT>
                    <a:lnB w="6350">
                      <a:solidFill>
                        <a:srgbClr val="BEBEBE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BEBEBE"/>
                      </a:solidFill>
                      <a:prstDash val="solid"/>
                    </a:lnL>
                    <a:lnR w="6350">
                      <a:solidFill>
                        <a:srgbClr val="BEBEBE"/>
                      </a:solidFill>
                      <a:prstDash val="solid"/>
                    </a:lnR>
                    <a:lnT w="6350">
                      <a:solidFill>
                        <a:srgbClr val="BEBEBE"/>
                      </a:solidFill>
                      <a:prstDash val="solid"/>
                    </a:lnT>
                    <a:lnB w="6350">
                      <a:solidFill>
                        <a:srgbClr val="BEBEBE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</a:tr>
              <a:tr h="394335">
                <a:tc>
                  <a:txBody>
                    <a:bodyPr/>
                    <a:lstStyle/>
                    <a:p>
                      <a:pPr marL="67945">
                        <a:lnSpc>
                          <a:spcPts val="1045"/>
                        </a:lnSpc>
                      </a:pPr>
                      <a:r>
                        <a:rPr sz="900" dirty="0">
                          <a:latin typeface="Arial"/>
                          <a:cs typeface="Arial"/>
                        </a:rPr>
                        <a:t>X</a:t>
                      </a:r>
                      <a:r>
                        <a:rPr sz="900" spc="19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Vs</a:t>
                      </a:r>
                      <a:r>
                        <a:rPr sz="900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W+V+Y+Z+TIERRA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BEBEBE"/>
                      </a:solidFill>
                      <a:prstDash val="solid"/>
                    </a:lnL>
                    <a:lnR w="6350">
                      <a:solidFill>
                        <a:srgbClr val="BEBEBE"/>
                      </a:solidFill>
                      <a:prstDash val="solid"/>
                    </a:lnR>
                    <a:lnT w="6350">
                      <a:solidFill>
                        <a:srgbClr val="BEBEBE"/>
                      </a:solidFill>
                      <a:prstDash val="solid"/>
                    </a:lnT>
                    <a:lnB w="6350">
                      <a:solidFill>
                        <a:srgbClr val="BEBEB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50"/>
                        </a:lnSpc>
                      </a:pPr>
                      <a:r>
                        <a:rPr sz="1000" spc="-10" dirty="0">
                          <a:latin typeface="Arial"/>
                          <a:cs typeface="Arial"/>
                        </a:rPr>
                        <a:t>0,5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BEBEBE"/>
                      </a:solidFill>
                      <a:prstDash val="solid"/>
                    </a:lnL>
                    <a:lnR w="6350">
                      <a:solidFill>
                        <a:srgbClr val="BEBEBE"/>
                      </a:solidFill>
                      <a:prstDash val="solid"/>
                    </a:lnR>
                    <a:lnT w="6350">
                      <a:solidFill>
                        <a:srgbClr val="BEBEBE"/>
                      </a:solidFill>
                      <a:prstDash val="solid"/>
                    </a:lnT>
                    <a:lnB w="6350">
                      <a:solidFill>
                        <a:srgbClr val="BEBEB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BEBEBE"/>
                      </a:solidFill>
                      <a:prstDash val="solid"/>
                    </a:lnL>
                    <a:lnR w="6350">
                      <a:solidFill>
                        <a:srgbClr val="BEBEBE"/>
                      </a:solidFill>
                      <a:prstDash val="solid"/>
                    </a:lnR>
                    <a:lnT w="6350">
                      <a:solidFill>
                        <a:srgbClr val="BEBEBE"/>
                      </a:solidFill>
                      <a:prstDash val="solid"/>
                    </a:lnT>
                    <a:lnB w="6350">
                      <a:solidFill>
                        <a:srgbClr val="BEBEB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BEBEBE"/>
                      </a:solidFill>
                      <a:prstDash val="solid"/>
                    </a:lnL>
                    <a:lnR w="6350">
                      <a:solidFill>
                        <a:srgbClr val="BEBEBE"/>
                      </a:solidFill>
                      <a:prstDash val="solid"/>
                    </a:lnR>
                    <a:lnT w="6350">
                      <a:solidFill>
                        <a:srgbClr val="BEBEBE"/>
                      </a:solidFill>
                      <a:prstDash val="solid"/>
                    </a:lnT>
                    <a:lnB w="6350">
                      <a:solidFill>
                        <a:srgbClr val="BEBEBE"/>
                      </a:solidFill>
                      <a:prstDash val="solid"/>
                    </a:lnB>
                  </a:tcPr>
                </a:tc>
              </a:tr>
              <a:tr h="388620">
                <a:tc>
                  <a:txBody>
                    <a:bodyPr/>
                    <a:lstStyle/>
                    <a:p>
                      <a:pPr marL="67945">
                        <a:lnSpc>
                          <a:spcPts val="1045"/>
                        </a:lnSpc>
                      </a:pPr>
                      <a:r>
                        <a:rPr sz="900" dirty="0">
                          <a:latin typeface="Arial"/>
                          <a:cs typeface="Arial"/>
                        </a:rPr>
                        <a:t>Y</a:t>
                      </a:r>
                      <a:r>
                        <a:rPr sz="900" spc="19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Vs</a:t>
                      </a:r>
                      <a:r>
                        <a:rPr sz="900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W+X+V+Z+TIERRA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BEBEBE"/>
                      </a:solidFill>
                      <a:prstDash val="solid"/>
                    </a:lnL>
                    <a:lnR w="6350">
                      <a:solidFill>
                        <a:srgbClr val="BEBEBE"/>
                      </a:solidFill>
                      <a:prstDash val="solid"/>
                    </a:lnR>
                    <a:lnT w="6350">
                      <a:solidFill>
                        <a:srgbClr val="BEBEBE"/>
                      </a:solidFill>
                      <a:prstDash val="solid"/>
                    </a:lnT>
                    <a:lnB w="6350">
                      <a:solidFill>
                        <a:srgbClr val="BEBEBE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50"/>
                        </a:lnSpc>
                      </a:pPr>
                      <a:r>
                        <a:rPr sz="1000" spc="-10" dirty="0">
                          <a:latin typeface="Arial"/>
                          <a:cs typeface="Arial"/>
                        </a:rPr>
                        <a:t>0,5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BEBEBE"/>
                      </a:solidFill>
                      <a:prstDash val="solid"/>
                    </a:lnL>
                    <a:lnR w="6350">
                      <a:solidFill>
                        <a:srgbClr val="BEBEBE"/>
                      </a:solidFill>
                      <a:prstDash val="solid"/>
                    </a:lnR>
                    <a:lnT w="6350">
                      <a:solidFill>
                        <a:srgbClr val="BEBEBE"/>
                      </a:solidFill>
                      <a:prstDash val="solid"/>
                    </a:lnT>
                    <a:lnB w="6350">
                      <a:solidFill>
                        <a:srgbClr val="BEBEBE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BEBEBE"/>
                      </a:solidFill>
                      <a:prstDash val="solid"/>
                    </a:lnL>
                    <a:lnR w="6350">
                      <a:solidFill>
                        <a:srgbClr val="BEBEBE"/>
                      </a:solidFill>
                      <a:prstDash val="solid"/>
                    </a:lnR>
                    <a:lnT w="6350">
                      <a:solidFill>
                        <a:srgbClr val="BEBEBE"/>
                      </a:solidFill>
                      <a:prstDash val="solid"/>
                    </a:lnT>
                    <a:lnB w="6350">
                      <a:solidFill>
                        <a:srgbClr val="BEBEBE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BEBEBE"/>
                      </a:solidFill>
                      <a:prstDash val="solid"/>
                    </a:lnL>
                    <a:lnR w="6350">
                      <a:solidFill>
                        <a:srgbClr val="BEBEBE"/>
                      </a:solidFill>
                      <a:prstDash val="solid"/>
                    </a:lnR>
                    <a:lnT w="6350">
                      <a:solidFill>
                        <a:srgbClr val="BEBEBE"/>
                      </a:solidFill>
                      <a:prstDash val="solid"/>
                    </a:lnT>
                    <a:lnB w="6350">
                      <a:solidFill>
                        <a:srgbClr val="BEBEBE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</a:tr>
              <a:tr h="394335">
                <a:tc>
                  <a:txBody>
                    <a:bodyPr/>
                    <a:lstStyle/>
                    <a:p>
                      <a:pPr marL="67945">
                        <a:lnSpc>
                          <a:spcPts val="1045"/>
                        </a:lnSpc>
                      </a:pPr>
                      <a:r>
                        <a:rPr sz="900" dirty="0">
                          <a:latin typeface="Arial"/>
                          <a:cs typeface="Arial"/>
                        </a:rPr>
                        <a:t>Z</a:t>
                      </a:r>
                      <a:r>
                        <a:rPr sz="900" spc="2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Vs</a:t>
                      </a:r>
                      <a:r>
                        <a:rPr sz="9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spc="-5" dirty="0">
                          <a:latin typeface="Arial"/>
                          <a:cs typeface="Arial"/>
                        </a:rPr>
                        <a:t>V+W+X+Y+TIERRA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BEBEBE"/>
                      </a:solidFill>
                      <a:prstDash val="solid"/>
                    </a:lnL>
                    <a:lnR w="6350">
                      <a:solidFill>
                        <a:srgbClr val="BEBEBE"/>
                      </a:solidFill>
                      <a:prstDash val="solid"/>
                    </a:lnR>
                    <a:lnT w="6350">
                      <a:solidFill>
                        <a:srgbClr val="BEBEBE"/>
                      </a:solidFill>
                      <a:prstDash val="solid"/>
                    </a:lnT>
                    <a:lnB w="6350">
                      <a:solidFill>
                        <a:srgbClr val="BEBEB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50"/>
                        </a:lnSpc>
                      </a:pPr>
                      <a:r>
                        <a:rPr sz="1000" spc="-10" dirty="0">
                          <a:latin typeface="Arial"/>
                          <a:cs typeface="Arial"/>
                        </a:rPr>
                        <a:t>0,5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BEBEBE"/>
                      </a:solidFill>
                      <a:prstDash val="solid"/>
                    </a:lnL>
                    <a:lnR w="6350">
                      <a:solidFill>
                        <a:srgbClr val="BEBEBE"/>
                      </a:solidFill>
                      <a:prstDash val="solid"/>
                    </a:lnR>
                    <a:lnT w="6350">
                      <a:solidFill>
                        <a:srgbClr val="BEBEBE"/>
                      </a:solidFill>
                      <a:prstDash val="solid"/>
                    </a:lnT>
                    <a:lnB w="6350">
                      <a:solidFill>
                        <a:srgbClr val="BEBEB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BEBEBE"/>
                      </a:solidFill>
                      <a:prstDash val="solid"/>
                    </a:lnL>
                    <a:lnR w="6350">
                      <a:solidFill>
                        <a:srgbClr val="BEBEBE"/>
                      </a:solidFill>
                      <a:prstDash val="solid"/>
                    </a:lnR>
                    <a:lnT w="6350">
                      <a:solidFill>
                        <a:srgbClr val="BEBEBE"/>
                      </a:solidFill>
                      <a:prstDash val="solid"/>
                    </a:lnT>
                    <a:lnB w="6350">
                      <a:solidFill>
                        <a:srgbClr val="BEBEB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BEBEBE"/>
                      </a:solidFill>
                      <a:prstDash val="solid"/>
                    </a:lnL>
                    <a:lnR w="6350">
                      <a:solidFill>
                        <a:srgbClr val="BEBEBE"/>
                      </a:solidFill>
                      <a:prstDash val="solid"/>
                    </a:lnR>
                    <a:lnT w="6350">
                      <a:solidFill>
                        <a:srgbClr val="BEBEBE"/>
                      </a:solidFill>
                      <a:prstDash val="solid"/>
                    </a:lnT>
                    <a:lnB w="6350">
                      <a:solidFill>
                        <a:srgbClr val="BEBEBE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774935" y="782828"/>
            <a:ext cx="1179195" cy="5353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00" spc="-5" dirty="0">
                <a:latin typeface="Calibri"/>
                <a:cs typeface="Calibri"/>
              </a:rPr>
              <a:t>Ficha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Técnica: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K-001</a:t>
            </a:r>
            <a:endParaRPr sz="1100">
              <a:latin typeface="Calibri"/>
              <a:cs typeface="Calibri"/>
            </a:endParaRPr>
          </a:p>
          <a:p>
            <a:pPr marL="688975" marR="5080" indent="118745">
              <a:lnSpc>
                <a:spcPct val="101800"/>
              </a:lnSpc>
              <a:spcBef>
                <a:spcPts val="5"/>
              </a:spcBef>
            </a:pPr>
            <a:r>
              <a:rPr sz="1100" dirty="0">
                <a:latin typeface="Calibri"/>
                <a:cs typeface="Calibri"/>
              </a:rPr>
              <a:t>Re</a:t>
            </a:r>
            <a:r>
              <a:rPr sz="1100" spc="5" dirty="0">
                <a:latin typeface="Calibri"/>
                <a:cs typeface="Calibri"/>
              </a:rPr>
              <a:t>v</a:t>
            </a:r>
            <a:r>
              <a:rPr sz="1100" dirty="0">
                <a:latin typeface="Calibri"/>
                <a:cs typeface="Calibri"/>
              </a:rPr>
              <a:t>.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  </a:t>
            </a:r>
            <a:r>
              <a:rPr sz="1100" spc="-5" dirty="0">
                <a:latin typeface="Calibri"/>
                <a:cs typeface="Calibri"/>
              </a:rPr>
              <a:t>Jul-</a:t>
            </a:r>
            <a:r>
              <a:rPr sz="1100" dirty="0">
                <a:latin typeface="Calibri"/>
                <a:cs typeface="Calibri"/>
              </a:rPr>
              <a:t>20</a:t>
            </a:r>
            <a:r>
              <a:rPr sz="1100" spc="-10" dirty="0">
                <a:latin typeface="Calibri"/>
                <a:cs typeface="Calibri"/>
              </a:rPr>
              <a:t>1</a:t>
            </a:r>
            <a:r>
              <a:rPr sz="1100" dirty="0">
                <a:latin typeface="Calibri"/>
                <a:cs typeface="Calibri"/>
              </a:rPr>
              <a:t>8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5998260" y="9359202"/>
            <a:ext cx="5910580" cy="0"/>
          </a:xfrm>
          <a:custGeom>
            <a:avLst/>
            <a:gdLst/>
            <a:ahLst/>
            <a:cxnLst/>
            <a:rect l="l" t="t" r="r" b="b"/>
            <a:pathLst>
              <a:path w="5910580">
                <a:moveTo>
                  <a:pt x="0" y="0"/>
                </a:moveTo>
                <a:lnTo>
                  <a:pt x="1598938" y="0"/>
                </a:lnTo>
              </a:path>
              <a:path w="5910580">
                <a:moveTo>
                  <a:pt x="1600530" y="0"/>
                </a:moveTo>
                <a:lnTo>
                  <a:pt x="5910390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991962" y="355137"/>
            <a:ext cx="1001125" cy="431186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7093457" y="1773682"/>
            <a:ext cx="3722370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400" dirty="0">
                <a:latin typeface="Arial"/>
                <a:cs typeface="Arial"/>
              </a:rPr>
              <a:t>Protocolo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Pruebas</a:t>
            </a:r>
            <a:r>
              <a:rPr sz="1400" spc="1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de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Aislamiento (Megger)</a:t>
            </a:r>
            <a:endParaRPr sz="1400">
              <a:latin typeface="Arial"/>
              <a:cs typeface="Arial"/>
            </a:endParaRPr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969000" y="2286000"/>
            <a:ext cx="5612892" cy="5972556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6115100" y="9390381"/>
            <a:ext cx="5678170" cy="5073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1150"/>
              </a:lnSpc>
            </a:pPr>
            <a:r>
              <a:rPr sz="1100" dirty="0">
                <a:latin typeface="Calibri"/>
                <a:cs typeface="Calibri"/>
              </a:rPr>
              <a:t>PH </a:t>
            </a:r>
            <a:r>
              <a:rPr sz="1100" spc="-5" dirty="0">
                <a:latin typeface="Calibri"/>
                <a:cs typeface="Calibri"/>
              </a:rPr>
              <a:t>Financial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Park Tower,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Piso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35,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Boulevard </a:t>
            </a:r>
            <a:r>
              <a:rPr sz="1100" spc="-5" dirty="0">
                <a:latin typeface="Calibri"/>
                <a:cs typeface="Calibri"/>
              </a:rPr>
              <a:t>Costa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Este.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Corregimiento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Juan Díaz,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Costa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del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Este.</a:t>
            </a:r>
            <a:endParaRPr sz="1100">
              <a:latin typeface="Calibri"/>
              <a:cs typeface="Calibri"/>
            </a:endParaRPr>
          </a:p>
          <a:p>
            <a:pPr marL="2030730" marR="2022475" algn="ctr">
              <a:lnSpc>
                <a:spcPct val="101800"/>
              </a:lnSpc>
            </a:pPr>
            <a:r>
              <a:rPr sz="1100" spc="-5" dirty="0">
                <a:latin typeface="Calibri"/>
                <a:cs typeface="Calibri"/>
              </a:rPr>
              <a:t>Ciudad de Panamá. Panamá. </a:t>
            </a:r>
            <a:r>
              <a:rPr sz="1100" spc="-235" dirty="0">
                <a:latin typeface="Calibri"/>
                <a:cs typeface="Calibri"/>
              </a:rPr>
              <a:t> </a:t>
            </a:r>
            <a:r>
              <a:rPr sz="1100" u="sng" spc="-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4"/>
              </a:rPr>
              <a:t>www.kaizengrp.com</a:t>
            </a:r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774935" y="782828"/>
            <a:ext cx="1179195" cy="5353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00" spc="-5" dirty="0">
                <a:latin typeface="Calibri"/>
                <a:cs typeface="Calibri"/>
              </a:rPr>
              <a:t>Ficha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Técnica: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K-001</a:t>
            </a:r>
            <a:endParaRPr sz="1100">
              <a:latin typeface="Calibri"/>
              <a:cs typeface="Calibri"/>
            </a:endParaRPr>
          </a:p>
          <a:p>
            <a:pPr marL="688975" marR="5080" indent="118745">
              <a:lnSpc>
                <a:spcPct val="101800"/>
              </a:lnSpc>
              <a:spcBef>
                <a:spcPts val="5"/>
              </a:spcBef>
            </a:pPr>
            <a:r>
              <a:rPr sz="1100" dirty="0">
                <a:latin typeface="Calibri"/>
                <a:cs typeface="Calibri"/>
              </a:rPr>
              <a:t>Re</a:t>
            </a:r>
            <a:r>
              <a:rPr sz="1100" spc="5" dirty="0">
                <a:latin typeface="Calibri"/>
                <a:cs typeface="Calibri"/>
              </a:rPr>
              <a:t>v</a:t>
            </a:r>
            <a:r>
              <a:rPr sz="1100" dirty="0">
                <a:latin typeface="Calibri"/>
                <a:cs typeface="Calibri"/>
              </a:rPr>
              <a:t>.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  </a:t>
            </a:r>
            <a:r>
              <a:rPr sz="1100" spc="-5" dirty="0">
                <a:latin typeface="Calibri"/>
                <a:cs typeface="Calibri"/>
              </a:rPr>
              <a:t>Jul-</a:t>
            </a:r>
            <a:r>
              <a:rPr sz="1100" dirty="0">
                <a:latin typeface="Calibri"/>
                <a:cs typeface="Calibri"/>
              </a:rPr>
              <a:t>20</a:t>
            </a:r>
            <a:r>
              <a:rPr sz="1100" spc="-10" dirty="0">
                <a:latin typeface="Calibri"/>
                <a:cs typeface="Calibri"/>
              </a:rPr>
              <a:t>1</a:t>
            </a:r>
            <a:r>
              <a:rPr sz="1100" dirty="0">
                <a:latin typeface="Calibri"/>
                <a:cs typeface="Calibri"/>
              </a:rPr>
              <a:t>8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5998260" y="9359202"/>
            <a:ext cx="5910580" cy="0"/>
          </a:xfrm>
          <a:custGeom>
            <a:avLst/>
            <a:gdLst/>
            <a:ahLst/>
            <a:cxnLst/>
            <a:rect l="l" t="t" r="r" b="b"/>
            <a:pathLst>
              <a:path w="5910580">
                <a:moveTo>
                  <a:pt x="0" y="0"/>
                </a:moveTo>
                <a:lnTo>
                  <a:pt x="1598938" y="0"/>
                </a:lnTo>
              </a:path>
              <a:path w="5910580">
                <a:moveTo>
                  <a:pt x="1600530" y="0"/>
                </a:moveTo>
                <a:lnTo>
                  <a:pt x="5910390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991962" y="355137"/>
            <a:ext cx="1001125" cy="431186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5956605" y="1612138"/>
            <a:ext cx="5997575" cy="71687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97865" lvl="1" indent="-457200">
              <a:spcBef>
                <a:spcPts val="100"/>
              </a:spcBef>
              <a:buAutoNum type="arabicPeriod" startAt="6"/>
              <a:tabLst>
                <a:tab pos="697865" algn="l"/>
                <a:tab pos="698500" algn="l"/>
              </a:tabLst>
            </a:pPr>
            <a:r>
              <a:rPr sz="1400" b="1" dirty="0">
                <a:latin typeface="Arial"/>
                <a:cs typeface="Arial"/>
              </a:rPr>
              <a:t>Efecto</a:t>
            </a:r>
            <a:r>
              <a:rPr sz="1400" b="1" spc="-1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de</a:t>
            </a:r>
            <a:r>
              <a:rPr sz="1400" b="1" spc="-1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la</a:t>
            </a:r>
            <a:r>
              <a:rPr sz="1400" b="1" spc="-5" dirty="0">
                <a:latin typeface="Arial"/>
                <a:cs typeface="Arial"/>
              </a:rPr>
              <a:t> humedad</a:t>
            </a:r>
            <a:r>
              <a:rPr sz="1400" b="1" spc="2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y</a:t>
            </a:r>
            <a:r>
              <a:rPr sz="1400" b="1" spc="-5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Temperatura</a:t>
            </a:r>
            <a:endParaRPr sz="1400">
              <a:latin typeface="Arial"/>
              <a:cs typeface="Arial"/>
            </a:endParaRPr>
          </a:p>
          <a:p>
            <a:pPr lvl="1">
              <a:lnSpc>
                <a:spcPct val="100000"/>
              </a:lnSpc>
              <a:buFont typeface="Arial"/>
              <a:buAutoNum type="arabicPeriod" startAt="6"/>
            </a:pPr>
            <a:endParaRPr sz="1500">
              <a:latin typeface="Arial"/>
              <a:cs typeface="Arial"/>
            </a:endParaRPr>
          </a:p>
          <a:p>
            <a:pPr lvl="1">
              <a:spcBef>
                <a:spcPts val="50"/>
              </a:spcBef>
              <a:buFont typeface="Arial"/>
              <a:buAutoNum type="arabicPeriod" startAt="6"/>
            </a:pPr>
            <a:endParaRPr sz="1150">
              <a:latin typeface="Arial"/>
              <a:cs typeface="Arial"/>
            </a:endParaRPr>
          </a:p>
          <a:p>
            <a:pPr marL="697865" lvl="2" indent="-457200">
              <a:buAutoNum type="arabicPeriod"/>
              <a:tabLst>
                <a:tab pos="698500" algn="l"/>
              </a:tabLst>
            </a:pPr>
            <a:r>
              <a:rPr sz="1400" b="1" spc="-5" dirty="0">
                <a:latin typeface="Arial"/>
                <a:cs typeface="Arial"/>
              </a:rPr>
              <a:t>Humedad</a:t>
            </a:r>
            <a:endParaRPr sz="1400">
              <a:latin typeface="Arial"/>
              <a:cs typeface="Arial"/>
            </a:endParaRPr>
          </a:p>
          <a:p>
            <a:pPr marL="12700" marR="6350" algn="just">
              <a:lnSpc>
                <a:spcPct val="143600"/>
              </a:lnSpc>
              <a:spcBef>
                <a:spcPts val="815"/>
              </a:spcBef>
            </a:pPr>
            <a:r>
              <a:rPr sz="1400" dirty="0">
                <a:latin typeface="Arial"/>
                <a:cs typeface="Arial"/>
              </a:rPr>
              <a:t>La </a:t>
            </a:r>
            <a:r>
              <a:rPr sz="1400" spc="-5" dirty="0">
                <a:latin typeface="Arial"/>
                <a:cs typeface="Arial"/>
              </a:rPr>
              <a:t>contaminación </a:t>
            </a:r>
            <a:r>
              <a:rPr sz="1400" dirty="0">
                <a:latin typeface="Arial"/>
                <a:cs typeface="Arial"/>
              </a:rPr>
              <a:t>ambiental abarca a </a:t>
            </a:r>
            <a:r>
              <a:rPr sz="1400" spc="-5" dirty="0">
                <a:latin typeface="Arial"/>
                <a:cs typeface="Arial"/>
              </a:rPr>
              <a:t>varios agentes </a:t>
            </a:r>
            <a:r>
              <a:rPr sz="1400" dirty="0">
                <a:latin typeface="Arial"/>
                <a:cs typeface="Arial"/>
              </a:rPr>
              <a:t>que </a:t>
            </a:r>
            <a:r>
              <a:rPr sz="1400" spc="-5" dirty="0">
                <a:latin typeface="Arial"/>
                <a:cs typeface="Arial"/>
              </a:rPr>
              <a:t>van desde </a:t>
            </a:r>
            <a:r>
              <a:rPr sz="1400" dirty="0">
                <a:latin typeface="Arial"/>
                <a:cs typeface="Arial"/>
              </a:rPr>
              <a:t>la 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humedad por </a:t>
            </a:r>
            <a:r>
              <a:rPr sz="1400" spc="-5" dirty="0">
                <a:latin typeface="Arial"/>
                <a:cs typeface="Arial"/>
              </a:rPr>
              <a:t>procesos hasta </a:t>
            </a:r>
            <a:r>
              <a:rPr sz="1400" dirty="0">
                <a:latin typeface="Arial"/>
                <a:cs typeface="Arial"/>
              </a:rPr>
              <a:t>la </a:t>
            </a:r>
            <a:r>
              <a:rPr sz="1400" spc="-5" dirty="0">
                <a:latin typeface="Arial"/>
                <a:cs typeface="Arial"/>
              </a:rPr>
              <a:t>humedad </a:t>
            </a:r>
            <a:r>
              <a:rPr sz="1400" dirty="0">
                <a:latin typeface="Arial"/>
                <a:cs typeface="Arial"/>
              </a:rPr>
              <a:t>de un día </a:t>
            </a:r>
            <a:r>
              <a:rPr sz="1400" spc="-5" dirty="0">
                <a:latin typeface="Arial"/>
                <a:cs typeface="Arial"/>
              </a:rPr>
              <a:t>húmedo; </a:t>
            </a:r>
            <a:r>
              <a:rPr sz="1400" dirty="0">
                <a:latin typeface="Arial"/>
                <a:cs typeface="Arial"/>
              </a:rPr>
              <a:t>también el 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ataque de roedores que perforan el </a:t>
            </a:r>
            <a:r>
              <a:rPr sz="1400" spc="-5" dirty="0">
                <a:latin typeface="Arial"/>
                <a:cs typeface="Arial"/>
              </a:rPr>
              <a:t>aislamiento. </a:t>
            </a:r>
            <a:r>
              <a:rPr sz="1400" dirty="0">
                <a:latin typeface="Arial"/>
                <a:cs typeface="Arial"/>
              </a:rPr>
              <a:t>El </a:t>
            </a:r>
            <a:r>
              <a:rPr sz="1400" spc="-5" dirty="0">
                <a:latin typeface="Arial"/>
                <a:cs typeface="Arial"/>
              </a:rPr>
              <a:t>aislamiento comienza </a:t>
            </a:r>
            <a:r>
              <a:rPr sz="1400" dirty="0">
                <a:latin typeface="Arial"/>
                <a:cs typeface="Arial"/>
              </a:rPr>
              <a:t>a 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degradarse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tan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pronto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como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se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pone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en </a:t>
            </a:r>
            <a:r>
              <a:rPr sz="1400" spc="-5" dirty="0">
                <a:latin typeface="Arial"/>
                <a:cs typeface="Arial"/>
              </a:rPr>
              <a:t>servicio.</a:t>
            </a:r>
            <a:endParaRPr sz="1400">
              <a:latin typeface="Arial"/>
              <a:cs typeface="Arial"/>
            </a:endParaRPr>
          </a:p>
          <a:p>
            <a:pPr marL="12700" marR="5080" algn="just">
              <a:lnSpc>
                <a:spcPct val="143600"/>
              </a:lnSpc>
              <a:spcBef>
                <a:spcPts val="815"/>
              </a:spcBef>
            </a:pPr>
            <a:r>
              <a:rPr sz="1400" dirty="0">
                <a:latin typeface="Arial"/>
                <a:cs typeface="Arial"/>
              </a:rPr>
              <a:t>El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aislamiento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para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una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aplicación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determinada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se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diseña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para</a:t>
            </a:r>
            <a:r>
              <a:rPr sz="1400" spc="-5" dirty="0">
                <a:latin typeface="Arial"/>
                <a:cs typeface="Arial"/>
              </a:rPr>
              <a:t> proporcionar </a:t>
            </a:r>
            <a:r>
              <a:rPr sz="1400" spc="-38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un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buen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servicio</a:t>
            </a:r>
            <a:r>
              <a:rPr sz="1400" dirty="0">
                <a:latin typeface="Arial"/>
                <a:cs typeface="Arial"/>
              </a:rPr>
              <a:t> durante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muchos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años,</a:t>
            </a:r>
            <a:r>
              <a:rPr sz="1400" dirty="0">
                <a:latin typeface="Arial"/>
                <a:cs typeface="Arial"/>
              </a:rPr>
              <a:t> en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condiciones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normales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operación. </a:t>
            </a:r>
            <a:r>
              <a:rPr sz="1400" spc="-5" dirty="0">
                <a:latin typeface="Arial"/>
                <a:cs typeface="Arial"/>
              </a:rPr>
              <a:t>Sin embargo, condiciones </a:t>
            </a:r>
            <a:r>
              <a:rPr sz="1400" dirty="0">
                <a:latin typeface="Arial"/>
                <a:cs typeface="Arial"/>
              </a:rPr>
              <a:t>anormales </a:t>
            </a:r>
            <a:r>
              <a:rPr sz="1400" spc="-5" dirty="0">
                <a:latin typeface="Arial"/>
                <a:cs typeface="Arial"/>
              </a:rPr>
              <a:t>pueden </a:t>
            </a:r>
            <a:r>
              <a:rPr sz="1400" dirty="0">
                <a:latin typeface="Arial"/>
                <a:cs typeface="Arial"/>
              </a:rPr>
              <a:t>tener un </a:t>
            </a:r>
            <a:r>
              <a:rPr sz="1400" spc="-5" dirty="0">
                <a:latin typeface="Arial"/>
                <a:cs typeface="Arial"/>
              </a:rPr>
              <a:t>efecto </a:t>
            </a:r>
            <a:r>
              <a:rPr sz="1400" dirty="0">
                <a:latin typeface="Arial"/>
                <a:cs typeface="Arial"/>
              </a:rPr>
              <a:t> dañino que, si se </a:t>
            </a:r>
            <a:r>
              <a:rPr sz="1400" spc="-5" dirty="0">
                <a:latin typeface="Arial"/>
                <a:cs typeface="Arial"/>
              </a:rPr>
              <a:t>deja </a:t>
            </a:r>
            <a:r>
              <a:rPr sz="1400" dirty="0">
                <a:latin typeface="Arial"/>
                <a:cs typeface="Arial"/>
              </a:rPr>
              <a:t>sin </a:t>
            </a:r>
            <a:r>
              <a:rPr sz="1400" spc="-5" dirty="0">
                <a:latin typeface="Arial"/>
                <a:cs typeface="Arial"/>
              </a:rPr>
              <a:t>atención, </a:t>
            </a:r>
            <a:r>
              <a:rPr sz="1400" dirty="0">
                <a:latin typeface="Arial"/>
                <a:cs typeface="Arial"/>
              </a:rPr>
              <a:t>acelerarán la </a:t>
            </a:r>
            <a:r>
              <a:rPr sz="1400" spc="-5" dirty="0">
                <a:latin typeface="Arial"/>
                <a:cs typeface="Arial"/>
              </a:rPr>
              <a:t>degradación </a:t>
            </a:r>
            <a:r>
              <a:rPr sz="1400" dirty="0">
                <a:latin typeface="Arial"/>
                <a:cs typeface="Arial"/>
              </a:rPr>
              <a:t>y finalmente 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ocasionarán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una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falla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en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el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aislamiento.</a:t>
            </a:r>
            <a:endParaRPr sz="1400">
              <a:latin typeface="Arial"/>
              <a:cs typeface="Arial"/>
            </a:endParaRPr>
          </a:p>
          <a:p>
            <a:pPr marL="12700" marR="5715" algn="just">
              <a:lnSpc>
                <a:spcPct val="143600"/>
              </a:lnSpc>
              <a:spcBef>
                <a:spcPts val="820"/>
              </a:spcBef>
            </a:pPr>
            <a:r>
              <a:rPr sz="1400" dirty="0">
                <a:latin typeface="Arial"/>
                <a:cs typeface="Arial"/>
              </a:rPr>
              <a:t>Se considera </a:t>
            </a:r>
            <a:r>
              <a:rPr sz="1400" spc="-5" dirty="0">
                <a:latin typeface="Arial"/>
                <a:cs typeface="Arial"/>
              </a:rPr>
              <a:t>que </a:t>
            </a:r>
            <a:r>
              <a:rPr sz="1400" spc="-10" dirty="0">
                <a:latin typeface="Arial"/>
                <a:cs typeface="Arial"/>
              </a:rPr>
              <a:t>el </a:t>
            </a:r>
            <a:r>
              <a:rPr sz="1400" spc="-5" dirty="0">
                <a:latin typeface="Arial"/>
                <a:cs typeface="Arial"/>
              </a:rPr>
              <a:t>aislamiento </a:t>
            </a:r>
            <a:r>
              <a:rPr sz="1400" dirty="0">
                <a:latin typeface="Arial"/>
                <a:cs typeface="Arial"/>
              </a:rPr>
              <a:t>ha </a:t>
            </a:r>
            <a:r>
              <a:rPr sz="1400" spc="-5" dirty="0">
                <a:latin typeface="Arial"/>
                <a:cs typeface="Arial"/>
              </a:rPr>
              <a:t>fallado </a:t>
            </a:r>
            <a:r>
              <a:rPr sz="1400" dirty="0">
                <a:latin typeface="Arial"/>
                <a:cs typeface="Arial"/>
              </a:rPr>
              <a:t>si no </a:t>
            </a:r>
            <a:r>
              <a:rPr sz="1400" spc="-5" dirty="0">
                <a:latin typeface="Arial"/>
                <a:cs typeface="Arial"/>
              </a:rPr>
              <a:t>evita </a:t>
            </a:r>
            <a:r>
              <a:rPr sz="1400" dirty="0">
                <a:latin typeface="Arial"/>
                <a:cs typeface="Arial"/>
              </a:rPr>
              <a:t>de manera </a:t>
            </a:r>
            <a:r>
              <a:rPr sz="1400" spc="-5" dirty="0">
                <a:latin typeface="Arial"/>
                <a:cs typeface="Arial"/>
              </a:rPr>
              <a:t>adecuada </a:t>
            </a:r>
            <a:r>
              <a:rPr sz="1400" dirty="0">
                <a:latin typeface="Arial"/>
                <a:cs typeface="Arial"/>
              </a:rPr>
              <a:t> que la </a:t>
            </a:r>
            <a:r>
              <a:rPr sz="1400" spc="-5" dirty="0">
                <a:latin typeface="Arial"/>
                <a:cs typeface="Arial"/>
              </a:rPr>
              <a:t>corriente eléctrica </a:t>
            </a:r>
            <a:r>
              <a:rPr sz="1400" dirty="0">
                <a:latin typeface="Arial"/>
                <a:cs typeface="Arial"/>
              </a:rPr>
              <a:t>circule por </a:t>
            </a:r>
            <a:r>
              <a:rPr sz="1400" spc="-5" dirty="0">
                <a:latin typeface="Arial"/>
                <a:cs typeface="Arial"/>
              </a:rPr>
              <a:t>trayectorias </a:t>
            </a:r>
            <a:r>
              <a:rPr sz="1400" dirty="0">
                <a:latin typeface="Arial"/>
                <a:cs typeface="Arial"/>
              </a:rPr>
              <a:t>no </a:t>
            </a:r>
            <a:r>
              <a:rPr sz="1400" spc="-5" dirty="0">
                <a:latin typeface="Arial"/>
                <a:cs typeface="Arial"/>
              </a:rPr>
              <a:t>deseables. Esto incluye </a:t>
            </a:r>
            <a:r>
              <a:rPr sz="1400" dirty="0">
                <a:latin typeface="Arial"/>
                <a:cs typeface="Arial"/>
              </a:rPr>
              <a:t> al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flujo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corriente</a:t>
            </a:r>
            <a:r>
              <a:rPr sz="1400" dirty="0">
                <a:latin typeface="Arial"/>
                <a:cs typeface="Arial"/>
              </a:rPr>
              <a:t> a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través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de</a:t>
            </a:r>
            <a:r>
              <a:rPr sz="1400" spc="-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las</a:t>
            </a:r>
            <a:r>
              <a:rPr sz="1400" spc="-5" dirty="0">
                <a:latin typeface="Arial"/>
                <a:cs typeface="Arial"/>
              </a:rPr>
              <a:t> superficies</a:t>
            </a:r>
            <a:r>
              <a:rPr sz="1400" dirty="0">
                <a:latin typeface="Arial"/>
                <a:cs typeface="Arial"/>
              </a:rPr>
              <a:t> exterior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o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interior</a:t>
            </a:r>
            <a:r>
              <a:rPr sz="1400" dirty="0">
                <a:latin typeface="Arial"/>
                <a:cs typeface="Arial"/>
              </a:rPr>
              <a:t> del 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aislamiento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(corriente</a:t>
            </a:r>
            <a:r>
              <a:rPr sz="1400" dirty="0">
                <a:latin typeface="Arial"/>
                <a:cs typeface="Arial"/>
              </a:rPr>
              <a:t> de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fuga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superficial),</a:t>
            </a:r>
            <a:r>
              <a:rPr sz="1400" dirty="0">
                <a:latin typeface="Arial"/>
                <a:cs typeface="Arial"/>
              </a:rPr>
              <a:t> a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través</a:t>
            </a:r>
            <a:r>
              <a:rPr sz="1400" dirty="0">
                <a:latin typeface="Arial"/>
                <a:cs typeface="Arial"/>
              </a:rPr>
              <a:t> del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cuerpo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del 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aislamiento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(corriente</a:t>
            </a:r>
            <a:r>
              <a:rPr sz="1400" spc="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conducción)</a:t>
            </a:r>
            <a:r>
              <a:rPr sz="1400" spc="-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o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por</a:t>
            </a:r>
            <a:r>
              <a:rPr sz="1400" spc="-5" dirty="0">
                <a:latin typeface="Arial"/>
                <a:cs typeface="Arial"/>
              </a:rPr>
              <a:t> otras varias</a:t>
            </a:r>
            <a:r>
              <a:rPr sz="1400" spc="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razones.</a:t>
            </a:r>
            <a:endParaRPr sz="1400">
              <a:latin typeface="Arial"/>
              <a:cs typeface="Arial"/>
            </a:endParaRPr>
          </a:p>
          <a:p>
            <a:pPr marL="12700" marR="5715" algn="just">
              <a:lnSpc>
                <a:spcPct val="143600"/>
              </a:lnSpc>
              <a:spcBef>
                <a:spcPts val="815"/>
              </a:spcBef>
            </a:pPr>
            <a:r>
              <a:rPr sz="1400" dirty="0">
                <a:latin typeface="Arial"/>
                <a:cs typeface="Arial"/>
              </a:rPr>
              <a:t>Por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ejemplo,</a:t>
            </a:r>
            <a:r>
              <a:rPr sz="1400" dirty="0">
                <a:latin typeface="Arial"/>
                <a:cs typeface="Arial"/>
              </a:rPr>
              <a:t> en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el</a:t>
            </a:r>
            <a:r>
              <a:rPr sz="1400" spc="-5" dirty="0">
                <a:latin typeface="Arial"/>
                <a:cs typeface="Arial"/>
              </a:rPr>
              <a:t> aislamiento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pueden</a:t>
            </a:r>
            <a:r>
              <a:rPr sz="1400" dirty="0">
                <a:latin typeface="Arial"/>
                <a:cs typeface="Arial"/>
              </a:rPr>
              <a:t> aparecer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agujeros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pequeños</a:t>
            </a:r>
            <a:r>
              <a:rPr sz="1400" dirty="0">
                <a:latin typeface="Arial"/>
                <a:cs typeface="Arial"/>
              </a:rPr>
              <a:t> y 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grietas,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o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la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humedad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y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materiales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extraños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pueden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penetrar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las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superficies. </a:t>
            </a:r>
            <a:r>
              <a:rPr sz="1400" spc="-37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Estos </a:t>
            </a:r>
            <a:r>
              <a:rPr sz="1400" spc="-5" dirty="0">
                <a:latin typeface="Arial"/>
                <a:cs typeface="Arial"/>
              </a:rPr>
              <a:t>contaminantes </a:t>
            </a:r>
            <a:r>
              <a:rPr sz="1400" dirty="0">
                <a:latin typeface="Arial"/>
                <a:cs typeface="Arial"/>
              </a:rPr>
              <a:t>se ionizan </a:t>
            </a:r>
            <a:r>
              <a:rPr sz="1400" spc="-5" dirty="0">
                <a:latin typeface="Arial"/>
                <a:cs typeface="Arial"/>
              </a:rPr>
              <a:t>fácilmente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bajo</a:t>
            </a:r>
            <a:r>
              <a:rPr sz="1400" dirty="0">
                <a:latin typeface="Arial"/>
                <a:cs typeface="Arial"/>
              </a:rPr>
              <a:t> el </a:t>
            </a:r>
            <a:r>
              <a:rPr sz="1400" spc="-5" dirty="0">
                <a:latin typeface="Arial"/>
                <a:cs typeface="Arial"/>
              </a:rPr>
              <a:t>efecto </a:t>
            </a:r>
            <a:r>
              <a:rPr sz="1400" dirty="0">
                <a:latin typeface="Arial"/>
                <a:cs typeface="Arial"/>
              </a:rPr>
              <a:t>de un </a:t>
            </a:r>
            <a:r>
              <a:rPr sz="1400" spc="-5" dirty="0">
                <a:latin typeface="Arial"/>
                <a:cs typeface="Arial"/>
              </a:rPr>
              <a:t>voltaje </a:t>
            </a:r>
            <a:r>
              <a:rPr sz="1400" dirty="0">
                <a:latin typeface="Arial"/>
                <a:cs typeface="Arial"/>
              </a:rPr>
              <a:t> aplicado y proporcionan una </a:t>
            </a:r>
            <a:r>
              <a:rPr sz="1400" spc="-5" dirty="0">
                <a:latin typeface="Arial"/>
                <a:cs typeface="Arial"/>
              </a:rPr>
              <a:t>trayectoria </a:t>
            </a:r>
            <a:r>
              <a:rPr sz="1400" dirty="0">
                <a:latin typeface="Arial"/>
                <a:cs typeface="Arial"/>
              </a:rPr>
              <a:t>de baja </a:t>
            </a:r>
            <a:r>
              <a:rPr sz="1400" spc="-5" dirty="0">
                <a:latin typeface="Arial"/>
                <a:cs typeface="Arial"/>
              </a:rPr>
              <a:t>resistencia </a:t>
            </a:r>
            <a:r>
              <a:rPr sz="1400" dirty="0">
                <a:latin typeface="Arial"/>
                <a:cs typeface="Arial"/>
              </a:rPr>
              <a:t>para la </a:t>
            </a:r>
            <a:r>
              <a:rPr sz="1400" spc="-5" dirty="0">
                <a:latin typeface="Arial"/>
                <a:cs typeface="Arial"/>
              </a:rPr>
              <a:t>corriente </a:t>
            </a:r>
            <a:r>
              <a:rPr sz="1400" spc="-38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5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fuga</a:t>
            </a:r>
            <a:r>
              <a:rPr sz="1400" spc="3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superficial,</a:t>
            </a:r>
            <a:r>
              <a:rPr sz="1400" spc="3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que</a:t>
            </a:r>
            <a:r>
              <a:rPr sz="1400" spc="4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aumenta</a:t>
            </a:r>
            <a:r>
              <a:rPr sz="1400" spc="7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en</a:t>
            </a:r>
            <a:r>
              <a:rPr sz="1400" spc="3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comparación</a:t>
            </a:r>
            <a:r>
              <a:rPr sz="1400" spc="3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con</a:t>
            </a:r>
            <a:r>
              <a:rPr sz="1400" spc="3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superficies</a:t>
            </a:r>
            <a:r>
              <a:rPr sz="1400" spc="6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secas</a:t>
            </a:r>
            <a:r>
              <a:rPr sz="1400" spc="4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sin</a:t>
            </a:r>
            <a:endParaRPr sz="14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115100" y="9390381"/>
            <a:ext cx="5678170" cy="5073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1150"/>
              </a:lnSpc>
            </a:pPr>
            <a:r>
              <a:rPr sz="1100" dirty="0">
                <a:latin typeface="Calibri"/>
                <a:cs typeface="Calibri"/>
              </a:rPr>
              <a:t>PH </a:t>
            </a:r>
            <a:r>
              <a:rPr sz="1100" spc="-5" dirty="0">
                <a:latin typeface="Calibri"/>
                <a:cs typeface="Calibri"/>
              </a:rPr>
              <a:t>Financial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Park Tower,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Piso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35,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Boulevard </a:t>
            </a:r>
            <a:r>
              <a:rPr sz="1100" spc="-5" dirty="0">
                <a:latin typeface="Calibri"/>
                <a:cs typeface="Calibri"/>
              </a:rPr>
              <a:t>Costa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Este.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Corregimiento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Juan Díaz,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Costa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del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Este.</a:t>
            </a:r>
            <a:endParaRPr sz="1100">
              <a:latin typeface="Calibri"/>
              <a:cs typeface="Calibri"/>
            </a:endParaRPr>
          </a:p>
          <a:p>
            <a:pPr marL="2030730" marR="2022475" algn="ctr">
              <a:lnSpc>
                <a:spcPct val="101800"/>
              </a:lnSpc>
            </a:pPr>
            <a:r>
              <a:rPr sz="1100" spc="-5" dirty="0">
                <a:latin typeface="Calibri"/>
                <a:cs typeface="Calibri"/>
              </a:rPr>
              <a:t>Ciudad de Panamá. Panamá. </a:t>
            </a:r>
            <a:r>
              <a:rPr sz="1100" spc="-235" dirty="0">
                <a:latin typeface="Calibri"/>
                <a:cs typeface="Calibri"/>
              </a:rPr>
              <a:t> </a:t>
            </a:r>
            <a:r>
              <a:rPr sz="1100" u="sng" spc="-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3"/>
              </a:rPr>
              <a:t>www.kaizengrp.com</a:t>
            </a:r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998260" y="9359202"/>
            <a:ext cx="5910580" cy="0"/>
          </a:xfrm>
          <a:custGeom>
            <a:avLst/>
            <a:gdLst/>
            <a:ahLst/>
            <a:cxnLst/>
            <a:rect l="l" t="t" r="r" b="b"/>
            <a:pathLst>
              <a:path w="5910580">
                <a:moveTo>
                  <a:pt x="0" y="0"/>
                </a:moveTo>
                <a:lnTo>
                  <a:pt x="1598938" y="0"/>
                </a:lnTo>
              </a:path>
              <a:path w="5910580">
                <a:moveTo>
                  <a:pt x="1600530" y="0"/>
                </a:moveTo>
                <a:lnTo>
                  <a:pt x="5910390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991962" y="355137"/>
            <a:ext cx="1001125" cy="431186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5956605" y="782827"/>
            <a:ext cx="5997575" cy="50380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715" algn="r">
              <a:spcBef>
                <a:spcPts val="100"/>
              </a:spcBef>
            </a:pPr>
            <a:r>
              <a:rPr sz="1100" spc="-5" dirty="0">
                <a:latin typeface="Calibri"/>
                <a:cs typeface="Calibri"/>
              </a:rPr>
              <a:t>Ficha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Técnica: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K-001</a:t>
            </a:r>
            <a:endParaRPr sz="1100">
              <a:latin typeface="Calibri"/>
              <a:cs typeface="Calibri"/>
            </a:endParaRPr>
          </a:p>
          <a:p>
            <a:pPr marL="5507355" marR="5080" indent="118745" algn="r">
              <a:lnSpc>
                <a:spcPct val="101800"/>
              </a:lnSpc>
              <a:spcBef>
                <a:spcPts val="5"/>
              </a:spcBef>
            </a:pPr>
            <a:r>
              <a:rPr sz="1100" dirty="0">
                <a:latin typeface="Calibri"/>
                <a:cs typeface="Calibri"/>
              </a:rPr>
              <a:t>Re</a:t>
            </a:r>
            <a:r>
              <a:rPr sz="1100" spc="5" dirty="0">
                <a:latin typeface="Calibri"/>
                <a:cs typeface="Calibri"/>
              </a:rPr>
              <a:t>v</a:t>
            </a:r>
            <a:r>
              <a:rPr sz="1100" dirty="0">
                <a:latin typeface="Calibri"/>
                <a:cs typeface="Calibri"/>
              </a:rPr>
              <a:t>.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  </a:t>
            </a:r>
            <a:r>
              <a:rPr sz="1100" spc="-5" dirty="0">
                <a:latin typeface="Calibri"/>
                <a:cs typeface="Calibri"/>
              </a:rPr>
              <a:t>Jul-</a:t>
            </a:r>
            <a:r>
              <a:rPr sz="1100" dirty="0">
                <a:latin typeface="Calibri"/>
                <a:cs typeface="Calibri"/>
              </a:rPr>
              <a:t>20</a:t>
            </a:r>
            <a:r>
              <a:rPr sz="1100" spc="-10" dirty="0">
                <a:latin typeface="Calibri"/>
                <a:cs typeface="Calibri"/>
              </a:rPr>
              <a:t>1</a:t>
            </a:r>
            <a:r>
              <a:rPr sz="1100" dirty="0">
                <a:latin typeface="Calibri"/>
                <a:cs typeface="Calibri"/>
              </a:rPr>
              <a:t>8</a:t>
            </a:r>
            <a:endParaRPr sz="1100">
              <a:latin typeface="Calibri"/>
              <a:cs typeface="Calibri"/>
            </a:endParaRPr>
          </a:p>
          <a:p>
            <a:pPr marL="12700" algn="just">
              <a:lnSpc>
                <a:spcPts val="1670"/>
              </a:lnSpc>
            </a:pPr>
            <a:r>
              <a:rPr sz="1400" dirty="0">
                <a:latin typeface="Arial"/>
                <a:cs typeface="Arial"/>
              </a:rPr>
              <a:t>contaminar.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Limpiando</a:t>
            </a:r>
            <a:r>
              <a:rPr sz="1400" dirty="0">
                <a:latin typeface="Arial"/>
                <a:cs typeface="Arial"/>
              </a:rPr>
              <a:t> y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secando</a:t>
            </a:r>
            <a:r>
              <a:rPr sz="1400" dirty="0">
                <a:latin typeface="Arial"/>
                <a:cs typeface="Arial"/>
              </a:rPr>
              <a:t> el </a:t>
            </a:r>
            <a:r>
              <a:rPr sz="1400" spc="-5" dirty="0">
                <a:latin typeface="Arial"/>
                <a:cs typeface="Arial"/>
              </a:rPr>
              <a:t>aislamiento,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sin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embargo,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se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rectificará</a:t>
            </a:r>
            <a:endParaRPr sz="1400">
              <a:latin typeface="Arial"/>
              <a:cs typeface="Arial"/>
            </a:endParaRPr>
          </a:p>
          <a:p>
            <a:pPr marL="12700" algn="just">
              <a:spcBef>
                <a:spcPts val="720"/>
              </a:spcBef>
            </a:pPr>
            <a:r>
              <a:rPr sz="1400" spc="-5" dirty="0">
                <a:latin typeface="Arial"/>
                <a:cs typeface="Arial"/>
              </a:rPr>
              <a:t>fácilmente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esta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situación.</a:t>
            </a:r>
            <a:endParaRPr sz="1400">
              <a:latin typeface="Arial"/>
              <a:cs typeface="Arial"/>
            </a:endParaRPr>
          </a:p>
          <a:p>
            <a:pPr marL="12700" marR="5080" algn="just">
              <a:lnSpc>
                <a:spcPct val="143600"/>
              </a:lnSpc>
              <a:spcBef>
                <a:spcPts val="815"/>
              </a:spcBef>
            </a:pPr>
            <a:r>
              <a:rPr sz="1400" spc="-5" dirty="0">
                <a:latin typeface="Arial"/>
                <a:cs typeface="Arial"/>
              </a:rPr>
              <a:t>Otros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enemigos</a:t>
            </a:r>
            <a:r>
              <a:rPr sz="1400" spc="-5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del</a:t>
            </a:r>
            <a:r>
              <a:rPr sz="1400" spc="-6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aislamiento</a:t>
            </a:r>
            <a:r>
              <a:rPr sz="1400" spc="-6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pueden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producir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un</a:t>
            </a:r>
            <a:r>
              <a:rPr sz="1400" spc="-6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deterioro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que</a:t>
            </a:r>
            <a:r>
              <a:rPr sz="1400" spc="-5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no</a:t>
            </a:r>
            <a:r>
              <a:rPr sz="1400" spc="-6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se</a:t>
            </a:r>
            <a:r>
              <a:rPr sz="1400" spc="-6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cura </a:t>
            </a:r>
            <a:r>
              <a:rPr sz="1400" spc="-38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tan </a:t>
            </a:r>
            <a:r>
              <a:rPr sz="1400" spc="-5" dirty="0">
                <a:latin typeface="Arial"/>
                <a:cs typeface="Arial"/>
              </a:rPr>
              <a:t>fácilmente. No obstante, </a:t>
            </a:r>
            <a:r>
              <a:rPr sz="1400" dirty="0">
                <a:latin typeface="Arial"/>
                <a:cs typeface="Arial"/>
              </a:rPr>
              <a:t>una </a:t>
            </a:r>
            <a:r>
              <a:rPr sz="1400" spc="-5" dirty="0">
                <a:latin typeface="Arial"/>
                <a:cs typeface="Arial"/>
              </a:rPr>
              <a:t>vez que </a:t>
            </a:r>
            <a:r>
              <a:rPr sz="1400" dirty="0">
                <a:latin typeface="Arial"/>
                <a:cs typeface="Arial"/>
              </a:rPr>
              <a:t>ha </a:t>
            </a:r>
            <a:r>
              <a:rPr sz="1400" spc="-5" dirty="0">
                <a:latin typeface="Arial"/>
                <a:cs typeface="Arial"/>
              </a:rPr>
              <a:t>comenzado </a:t>
            </a:r>
            <a:r>
              <a:rPr sz="1400" spc="-10" dirty="0">
                <a:latin typeface="Arial"/>
                <a:cs typeface="Arial"/>
              </a:rPr>
              <a:t>la </a:t>
            </a:r>
            <a:r>
              <a:rPr sz="1400" dirty="0">
                <a:latin typeface="Arial"/>
                <a:cs typeface="Arial"/>
              </a:rPr>
              <a:t>degradación del </a:t>
            </a:r>
            <a:r>
              <a:rPr sz="1400" spc="-37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aislamiento,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los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diferentes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iniciadores</a:t>
            </a:r>
            <a:r>
              <a:rPr sz="1400" dirty="0">
                <a:latin typeface="Arial"/>
                <a:cs typeface="Arial"/>
              </a:rPr>
              <a:t> tienden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asistirse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entre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sí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para </a:t>
            </a:r>
            <a:r>
              <a:rPr sz="1400" dirty="0">
                <a:latin typeface="Arial"/>
                <a:cs typeface="Arial"/>
              </a:rPr>
              <a:t> aumentar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la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rapidez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la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declinación.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45"/>
              </a:spcBef>
            </a:pPr>
            <a:endParaRPr sz="1300">
              <a:latin typeface="Arial"/>
              <a:cs typeface="Arial"/>
            </a:endParaRPr>
          </a:p>
          <a:p>
            <a:pPr marL="241300"/>
            <a:r>
              <a:rPr sz="1400" b="1" dirty="0">
                <a:latin typeface="Arial"/>
                <a:cs typeface="Arial"/>
              </a:rPr>
              <a:t>6.6.2.Temperatura</a:t>
            </a:r>
            <a:endParaRPr sz="1400">
              <a:latin typeface="Arial"/>
              <a:cs typeface="Arial"/>
            </a:endParaRPr>
          </a:p>
          <a:p>
            <a:pPr marL="12700" marR="69215" algn="just">
              <a:lnSpc>
                <a:spcPct val="143600"/>
              </a:lnSpc>
              <a:spcBef>
                <a:spcPts val="815"/>
              </a:spcBef>
            </a:pPr>
            <a:r>
              <a:rPr sz="1400" dirty="0">
                <a:latin typeface="Arial"/>
                <a:cs typeface="Arial"/>
              </a:rPr>
              <a:t>La operación </a:t>
            </a:r>
            <a:r>
              <a:rPr sz="1400" spc="-10" dirty="0">
                <a:latin typeface="Arial"/>
                <a:cs typeface="Arial"/>
              </a:rPr>
              <a:t>de </a:t>
            </a:r>
            <a:r>
              <a:rPr sz="1400" dirty="0">
                <a:latin typeface="Arial"/>
                <a:cs typeface="Arial"/>
              </a:rPr>
              <a:t>maquinaria en </a:t>
            </a:r>
            <a:r>
              <a:rPr sz="1400" spc="-5" dirty="0">
                <a:latin typeface="Arial"/>
                <a:cs typeface="Arial"/>
              </a:rPr>
              <a:t>condiciones excesivamente calurosas </a:t>
            </a:r>
            <a:r>
              <a:rPr sz="1400" dirty="0">
                <a:latin typeface="Arial"/>
                <a:cs typeface="Arial"/>
              </a:rPr>
              <a:t>o 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frías ocasionará sobre expansión </a:t>
            </a:r>
            <a:r>
              <a:rPr sz="1400" dirty="0">
                <a:latin typeface="Arial"/>
                <a:cs typeface="Arial"/>
              </a:rPr>
              <a:t>o </a:t>
            </a:r>
            <a:r>
              <a:rPr sz="1400" spc="-5" dirty="0">
                <a:latin typeface="Arial"/>
                <a:cs typeface="Arial"/>
              </a:rPr>
              <a:t>sobre contracción </a:t>
            </a:r>
            <a:r>
              <a:rPr sz="1400" dirty="0">
                <a:latin typeface="Arial"/>
                <a:cs typeface="Arial"/>
              </a:rPr>
              <a:t>del </a:t>
            </a:r>
            <a:r>
              <a:rPr sz="1400" spc="-5" dirty="0">
                <a:latin typeface="Arial"/>
                <a:cs typeface="Arial"/>
              </a:rPr>
              <a:t>aislamiento, que </a:t>
            </a:r>
            <a:r>
              <a:rPr sz="1400" dirty="0">
                <a:latin typeface="Arial"/>
                <a:cs typeface="Arial"/>
              </a:rPr>
              <a:t> puede generar </a:t>
            </a:r>
            <a:r>
              <a:rPr sz="1400" spc="-5" dirty="0">
                <a:latin typeface="Arial"/>
                <a:cs typeface="Arial"/>
              </a:rPr>
              <a:t>grietas</a:t>
            </a:r>
            <a:r>
              <a:rPr sz="1400" dirty="0">
                <a:latin typeface="Arial"/>
                <a:cs typeface="Arial"/>
              </a:rPr>
              <a:t> y </a:t>
            </a:r>
            <a:r>
              <a:rPr sz="1400" spc="-5" dirty="0">
                <a:latin typeface="Arial"/>
                <a:cs typeface="Arial"/>
              </a:rPr>
              <a:t>fallas. </a:t>
            </a:r>
            <a:r>
              <a:rPr sz="1400" dirty="0">
                <a:latin typeface="Arial"/>
                <a:cs typeface="Arial"/>
              </a:rPr>
              <a:t>Sin embargo, también se </a:t>
            </a:r>
            <a:r>
              <a:rPr sz="1400" spc="-5" dirty="0">
                <a:latin typeface="Arial"/>
                <a:cs typeface="Arial"/>
              </a:rPr>
              <a:t>produce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una 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solicitación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térmica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cada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vez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que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una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máquina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se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arranca </a:t>
            </a:r>
            <a:r>
              <a:rPr sz="1400" dirty="0">
                <a:latin typeface="Arial"/>
                <a:cs typeface="Arial"/>
              </a:rPr>
              <a:t>o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para.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menos </a:t>
            </a:r>
            <a:r>
              <a:rPr sz="1400" spc="-38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que </a:t>
            </a:r>
            <a:r>
              <a:rPr sz="1400" spc="-10" dirty="0">
                <a:latin typeface="Arial"/>
                <a:cs typeface="Arial"/>
              </a:rPr>
              <a:t>la </a:t>
            </a:r>
            <a:r>
              <a:rPr sz="1400" dirty="0">
                <a:latin typeface="Arial"/>
                <a:cs typeface="Arial"/>
              </a:rPr>
              <a:t>maquinaria esté diseñada para un </a:t>
            </a:r>
            <a:r>
              <a:rPr sz="1400" spc="-5" dirty="0">
                <a:latin typeface="Arial"/>
                <a:cs typeface="Arial"/>
              </a:rPr>
              <a:t>uso intermitente, cada </a:t>
            </a:r>
            <a:r>
              <a:rPr sz="1400" dirty="0">
                <a:latin typeface="Arial"/>
                <a:cs typeface="Arial"/>
              </a:rPr>
              <a:t>parada y 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cada arranque </a:t>
            </a:r>
            <a:r>
              <a:rPr sz="1400" spc="-5" dirty="0">
                <a:latin typeface="Arial"/>
                <a:cs typeface="Arial"/>
              </a:rPr>
              <a:t>afectarán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manera adversa </a:t>
            </a:r>
            <a:r>
              <a:rPr sz="1400" dirty="0">
                <a:latin typeface="Arial"/>
                <a:cs typeface="Arial"/>
              </a:rPr>
              <a:t>al </a:t>
            </a:r>
            <a:r>
              <a:rPr sz="1400" spc="-5" dirty="0">
                <a:latin typeface="Arial"/>
                <a:cs typeface="Arial"/>
              </a:rPr>
              <a:t>proceso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envejecimiento </a:t>
            </a:r>
            <a:r>
              <a:rPr sz="1400" dirty="0">
                <a:latin typeface="Arial"/>
                <a:cs typeface="Arial"/>
              </a:rPr>
              <a:t> del</a:t>
            </a:r>
            <a:r>
              <a:rPr sz="1400" spc="-5" dirty="0">
                <a:latin typeface="Arial"/>
                <a:cs typeface="Arial"/>
              </a:rPr>
              <a:t> aislamiento.</a:t>
            </a:r>
            <a:endParaRPr sz="14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115100" y="9390381"/>
            <a:ext cx="5678170" cy="5073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1150"/>
              </a:lnSpc>
            </a:pPr>
            <a:r>
              <a:rPr sz="1100" dirty="0">
                <a:latin typeface="Calibri"/>
                <a:cs typeface="Calibri"/>
              </a:rPr>
              <a:t>PH </a:t>
            </a:r>
            <a:r>
              <a:rPr sz="1100" spc="-5" dirty="0">
                <a:latin typeface="Calibri"/>
                <a:cs typeface="Calibri"/>
              </a:rPr>
              <a:t>Financial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Park Tower,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Piso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35,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Boulevard </a:t>
            </a:r>
            <a:r>
              <a:rPr sz="1100" spc="-5" dirty="0">
                <a:latin typeface="Calibri"/>
                <a:cs typeface="Calibri"/>
              </a:rPr>
              <a:t>Costa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Este.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Corregimiento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Juan Díaz,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Costa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del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Este.</a:t>
            </a:r>
            <a:endParaRPr sz="1100">
              <a:latin typeface="Calibri"/>
              <a:cs typeface="Calibri"/>
            </a:endParaRPr>
          </a:p>
          <a:p>
            <a:pPr marL="2030730" marR="2022475" algn="ctr">
              <a:lnSpc>
                <a:spcPct val="101800"/>
              </a:lnSpc>
            </a:pPr>
            <a:r>
              <a:rPr sz="1100" spc="-5" dirty="0">
                <a:latin typeface="Calibri"/>
                <a:cs typeface="Calibri"/>
              </a:rPr>
              <a:t>Ciudad de Panamá. Panamá. </a:t>
            </a:r>
            <a:r>
              <a:rPr sz="1100" spc="-235" dirty="0">
                <a:latin typeface="Calibri"/>
                <a:cs typeface="Calibri"/>
              </a:rPr>
              <a:t> </a:t>
            </a:r>
            <a:r>
              <a:rPr sz="1100" u="sng" spc="-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3"/>
              </a:rPr>
              <a:t>www.kaizengrp.com</a:t>
            </a:r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998260" y="9359202"/>
            <a:ext cx="5910580" cy="0"/>
          </a:xfrm>
          <a:custGeom>
            <a:avLst/>
            <a:gdLst/>
            <a:ahLst/>
            <a:cxnLst/>
            <a:rect l="l" t="t" r="r" b="b"/>
            <a:pathLst>
              <a:path w="5910580">
                <a:moveTo>
                  <a:pt x="0" y="0"/>
                </a:moveTo>
                <a:lnTo>
                  <a:pt x="1598938" y="0"/>
                </a:lnTo>
              </a:path>
              <a:path w="5910580">
                <a:moveTo>
                  <a:pt x="1600530" y="0"/>
                </a:moveTo>
                <a:lnTo>
                  <a:pt x="5910390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991962" y="355137"/>
            <a:ext cx="1001125" cy="431186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6185205" y="782827"/>
            <a:ext cx="5768975" cy="11544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715" algn="r">
              <a:spcBef>
                <a:spcPts val="100"/>
              </a:spcBef>
            </a:pPr>
            <a:r>
              <a:rPr sz="1100" spc="-5" dirty="0">
                <a:latin typeface="Calibri"/>
                <a:cs typeface="Calibri"/>
              </a:rPr>
              <a:t>Ficha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Técnica: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K-001</a:t>
            </a:r>
            <a:endParaRPr sz="1100">
              <a:latin typeface="Calibri"/>
              <a:cs typeface="Calibri"/>
            </a:endParaRPr>
          </a:p>
          <a:p>
            <a:pPr marL="5278755" marR="5080" indent="118745" algn="r">
              <a:lnSpc>
                <a:spcPct val="101800"/>
              </a:lnSpc>
              <a:spcBef>
                <a:spcPts val="5"/>
              </a:spcBef>
            </a:pPr>
            <a:r>
              <a:rPr sz="1100" dirty="0">
                <a:latin typeface="Calibri"/>
                <a:cs typeface="Calibri"/>
              </a:rPr>
              <a:t>Re</a:t>
            </a:r>
            <a:r>
              <a:rPr sz="1100" spc="5" dirty="0">
                <a:latin typeface="Calibri"/>
                <a:cs typeface="Calibri"/>
              </a:rPr>
              <a:t>v</a:t>
            </a:r>
            <a:r>
              <a:rPr sz="1100" dirty="0">
                <a:latin typeface="Calibri"/>
                <a:cs typeface="Calibri"/>
              </a:rPr>
              <a:t>.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  </a:t>
            </a:r>
            <a:r>
              <a:rPr sz="1100" spc="-5" dirty="0">
                <a:latin typeface="Calibri"/>
                <a:cs typeface="Calibri"/>
              </a:rPr>
              <a:t>Jul-</a:t>
            </a:r>
            <a:r>
              <a:rPr sz="1100" dirty="0">
                <a:latin typeface="Calibri"/>
                <a:cs typeface="Calibri"/>
              </a:rPr>
              <a:t>20</a:t>
            </a:r>
            <a:r>
              <a:rPr sz="1100" spc="-10" dirty="0">
                <a:latin typeface="Calibri"/>
                <a:cs typeface="Calibri"/>
              </a:rPr>
              <a:t>1</a:t>
            </a:r>
            <a:r>
              <a:rPr sz="1100" dirty="0">
                <a:latin typeface="Calibri"/>
                <a:cs typeface="Calibri"/>
              </a:rPr>
              <a:t>8</a:t>
            </a:r>
            <a:endParaRPr sz="11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100">
              <a:latin typeface="Calibri"/>
              <a:cs typeface="Calibri"/>
            </a:endParaRPr>
          </a:p>
          <a:p>
            <a:pPr>
              <a:spcBef>
                <a:spcPts val="15"/>
              </a:spcBef>
            </a:pPr>
            <a:endParaRPr sz="1500">
              <a:latin typeface="Calibri"/>
              <a:cs typeface="Calibri"/>
            </a:endParaRPr>
          </a:p>
          <a:p>
            <a:pPr marL="12700">
              <a:spcBef>
                <a:spcPts val="5"/>
              </a:spcBef>
            </a:pPr>
            <a:r>
              <a:rPr sz="1400" b="1" spc="-5" dirty="0">
                <a:latin typeface="Arial"/>
                <a:cs typeface="Arial"/>
              </a:rPr>
              <a:t>7.</a:t>
            </a:r>
            <a:r>
              <a:rPr sz="1400" b="1" spc="254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Medición</a:t>
            </a:r>
            <a:r>
              <a:rPr sz="1400" b="1" spc="-8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de</a:t>
            </a:r>
            <a:r>
              <a:rPr sz="1400" b="1" spc="-9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las</a:t>
            </a:r>
            <a:r>
              <a:rPr sz="1400" b="1" spc="-8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características</a:t>
            </a:r>
            <a:r>
              <a:rPr sz="1400" b="1" spc="-85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del</a:t>
            </a:r>
            <a:r>
              <a:rPr sz="1400" b="1" spc="-7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aislamiento</a:t>
            </a:r>
            <a:r>
              <a:rPr sz="1400" b="1" spc="-9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en</a:t>
            </a:r>
            <a:r>
              <a:rPr sz="1400" b="1" spc="-7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Tensión</a:t>
            </a:r>
            <a:r>
              <a:rPr sz="1400" b="1" spc="-70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Alterna</a:t>
            </a:r>
            <a:endParaRPr sz="14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956605" y="2413761"/>
            <a:ext cx="5996305" cy="179228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1300">
              <a:spcBef>
                <a:spcPts val="100"/>
              </a:spcBef>
              <a:tabLst>
                <a:tab pos="697865" algn="l"/>
              </a:tabLst>
            </a:pPr>
            <a:r>
              <a:rPr sz="1400" b="1" dirty="0">
                <a:latin typeface="Arial"/>
                <a:cs typeface="Arial"/>
              </a:rPr>
              <a:t>7.1.	</a:t>
            </a:r>
            <a:r>
              <a:rPr sz="1400" b="1" spc="-5" dirty="0">
                <a:latin typeface="Arial"/>
                <a:cs typeface="Arial"/>
              </a:rPr>
              <a:t>Medición del factor</a:t>
            </a:r>
            <a:r>
              <a:rPr sz="1400" b="1" spc="1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de</a:t>
            </a:r>
            <a:r>
              <a:rPr sz="1400" b="1" spc="-1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pérdida</a:t>
            </a:r>
            <a:r>
              <a:rPr sz="1400" b="1" spc="1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y</a:t>
            </a:r>
            <a:r>
              <a:rPr sz="1400" b="1" spc="-3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factor</a:t>
            </a:r>
            <a:r>
              <a:rPr sz="1400" b="1" spc="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de</a:t>
            </a:r>
            <a:r>
              <a:rPr sz="1400" b="1" spc="1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disipación </a:t>
            </a:r>
            <a:r>
              <a:rPr sz="1400" b="1" dirty="0">
                <a:latin typeface="Arial"/>
                <a:cs typeface="Arial"/>
              </a:rPr>
              <a:t>o</a:t>
            </a:r>
            <a:r>
              <a:rPr sz="1400" b="1" spc="1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Tan </a:t>
            </a:r>
            <a:r>
              <a:rPr sz="1400" b="1" dirty="0">
                <a:latin typeface="Arial"/>
                <a:cs typeface="Arial"/>
              </a:rPr>
              <a:t>δ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15"/>
              </a:spcBef>
            </a:pPr>
            <a:endParaRPr sz="2100">
              <a:latin typeface="Arial"/>
              <a:cs typeface="Arial"/>
            </a:endParaRPr>
          </a:p>
          <a:p>
            <a:pPr marL="12700" marR="5080" algn="just">
              <a:lnSpc>
                <a:spcPct val="143600"/>
              </a:lnSpc>
            </a:pPr>
            <a:r>
              <a:rPr sz="1400" dirty="0">
                <a:latin typeface="Arial"/>
                <a:cs typeface="Arial"/>
              </a:rPr>
              <a:t>Si ahora </a:t>
            </a:r>
            <a:r>
              <a:rPr sz="1400" spc="-5" dirty="0">
                <a:latin typeface="Arial"/>
                <a:cs typeface="Arial"/>
              </a:rPr>
              <a:t>estudiamos </a:t>
            </a:r>
            <a:r>
              <a:rPr sz="1400" dirty="0">
                <a:latin typeface="Arial"/>
                <a:cs typeface="Arial"/>
              </a:rPr>
              <a:t>el </a:t>
            </a:r>
            <a:r>
              <a:rPr sz="1400" spc="-5" dirty="0">
                <a:latin typeface="Arial"/>
                <a:cs typeface="Arial"/>
              </a:rPr>
              <a:t>comportamiento frente </a:t>
            </a:r>
            <a:r>
              <a:rPr sz="1400" dirty="0">
                <a:latin typeface="Arial"/>
                <a:cs typeface="Arial"/>
              </a:rPr>
              <a:t>a la </a:t>
            </a:r>
            <a:r>
              <a:rPr sz="1400" spc="-5" dirty="0">
                <a:latin typeface="Arial"/>
                <a:cs typeface="Arial"/>
              </a:rPr>
              <a:t>tensión alterna, vemos </a:t>
            </a:r>
            <a:r>
              <a:rPr sz="1400" dirty="0">
                <a:latin typeface="Arial"/>
                <a:cs typeface="Arial"/>
              </a:rPr>
              <a:t> que</a:t>
            </a:r>
            <a:r>
              <a:rPr sz="1400" spc="-6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la</a:t>
            </a:r>
            <a:r>
              <a:rPr sz="1400" spc="-7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corriente</a:t>
            </a:r>
            <a:r>
              <a:rPr sz="1400" spc="-6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que</a:t>
            </a:r>
            <a:r>
              <a:rPr sz="1400" spc="-7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circula</a:t>
            </a:r>
            <a:r>
              <a:rPr sz="1400" spc="-7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</a:t>
            </a:r>
            <a:r>
              <a:rPr sz="1400" spc="-7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través</a:t>
            </a:r>
            <a:r>
              <a:rPr sz="1400" spc="-6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del</a:t>
            </a:r>
            <a:r>
              <a:rPr sz="1400" spc="-8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dieléctrico</a:t>
            </a:r>
            <a:r>
              <a:rPr sz="1400" spc="-6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es</a:t>
            </a:r>
            <a:r>
              <a:rPr sz="1400" spc="-6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sustancialmente</a:t>
            </a:r>
            <a:r>
              <a:rPr sz="1400" spc="-6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mayor </a:t>
            </a:r>
            <a:r>
              <a:rPr sz="1400" spc="-38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 la </a:t>
            </a:r>
            <a:r>
              <a:rPr sz="1400" spc="-5" dirty="0">
                <a:latin typeface="Arial"/>
                <a:cs typeface="Arial"/>
              </a:rPr>
              <a:t>anterior </a:t>
            </a:r>
            <a:r>
              <a:rPr sz="1400" dirty="0">
                <a:latin typeface="Arial"/>
                <a:cs typeface="Arial"/>
              </a:rPr>
              <a:t>y </a:t>
            </a:r>
            <a:r>
              <a:rPr sz="1400" spc="-5" dirty="0">
                <a:latin typeface="Arial"/>
                <a:cs typeface="Arial"/>
              </a:rPr>
              <a:t>prácticamente definida por </a:t>
            </a:r>
            <a:r>
              <a:rPr sz="1400" dirty="0">
                <a:latin typeface="Arial"/>
                <a:cs typeface="Arial"/>
              </a:rPr>
              <a:t>un </a:t>
            </a:r>
            <a:r>
              <a:rPr sz="1400" spc="-5" dirty="0">
                <a:latin typeface="Arial"/>
                <a:cs typeface="Arial"/>
              </a:rPr>
              <a:t>parámetro que depende </a:t>
            </a:r>
            <a:r>
              <a:rPr sz="1400" dirty="0">
                <a:latin typeface="Arial"/>
                <a:cs typeface="Arial"/>
              </a:rPr>
              <a:t>de él y </a:t>
            </a:r>
            <a:r>
              <a:rPr sz="1400" spc="-37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su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geometría, que</a:t>
            </a:r>
            <a:r>
              <a:rPr sz="1400" spc="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llamamos capacidad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eléctrica.</a:t>
            </a:r>
            <a:endParaRPr sz="14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956605" y="6415506"/>
            <a:ext cx="5996305" cy="27247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6350" algn="just">
              <a:lnSpc>
                <a:spcPct val="143800"/>
              </a:lnSpc>
              <a:spcBef>
                <a:spcPts val="95"/>
              </a:spcBef>
            </a:pPr>
            <a:r>
              <a:rPr sz="1400" dirty="0">
                <a:latin typeface="Arial"/>
                <a:cs typeface="Arial"/>
              </a:rPr>
              <a:t>Sabemos que esa corriente se </a:t>
            </a:r>
            <a:r>
              <a:rPr sz="1400" spc="-5" dirty="0">
                <a:latin typeface="Arial"/>
                <a:cs typeface="Arial"/>
              </a:rPr>
              <a:t>encuentra desfasada </a:t>
            </a:r>
            <a:r>
              <a:rPr sz="1400" dirty="0">
                <a:latin typeface="Arial"/>
                <a:cs typeface="Arial"/>
              </a:rPr>
              <a:t>y en </a:t>
            </a:r>
            <a:r>
              <a:rPr sz="1400" spc="-5" dirty="0">
                <a:latin typeface="Arial"/>
                <a:cs typeface="Arial"/>
              </a:rPr>
              <a:t>adelanto </a:t>
            </a:r>
            <a:r>
              <a:rPr sz="1400" dirty="0">
                <a:latin typeface="Arial"/>
                <a:cs typeface="Arial"/>
              </a:rPr>
              <a:t>a </a:t>
            </a:r>
            <a:r>
              <a:rPr sz="1400" spc="-10" dirty="0">
                <a:latin typeface="Arial"/>
                <a:cs typeface="Arial"/>
              </a:rPr>
              <a:t>la </a:t>
            </a:r>
            <a:r>
              <a:rPr sz="1400" spc="-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tensión de </a:t>
            </a:r>
            <a:r>
              <a:rPr sz="1400" spc="-5" dirty="0">
                <a:latin typeface="Arial"/>
                <a:cs typeface="Arial"/>
              </a:rPr>
              <a:t>alimentación. Pero </a:t>
            </a:r>
            <a:r>
              <a:rPr sz="1400" dirty="0">
                <a:latin typeface="Arial"/>
                <a:cs typeface="Arial"/>
              </a:rPr>
              <a:t>que </a:t>
            </a:r>
            <a:r>
              <a:rPr sz="1400" spc="-5" dirty="0">
                <a:latin typeface="Arial"/>
                <a:cs typeface="Arial"/>
              </a:rPr>
              <a:t>ese </a:t>
            </a:r>
            <a:r>
              <a:rPr sz="1400" dirty="0">
                <a:latin typeface="Arial"/>
                <a:cs typeface="Arial"/>
              </a:rPr>
              <a:t>ángulo no </a:t>
            </a:r>
            <a:r>
              <a:rPr sz="1400" spc="-10" dirty="0">
                <a:latin typeface="Arial"/>
                <a:cs typeface="Arial"/>
              </a:rPr>
              <a:t>es </a:t>
            </a:r>
            <a:r>
              <a:rPr sz="1400" spc="-5" dirty="0">
                <a:latin typeface="Arial"/>
                <a:cs typeface="Arial"/>
              </a:rPr>
              <a:t>exactamente </a:t>
            </a:r>
            <a:r>
              <a:rPr sz="1400" dirty="0">
                <a:latin typeface="Arial"/>
                <a:cs typeface="Arial"/>
              </a:rPr>
              <a:t>90º sino 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un </a:t>
            </a:r>
            <a:r>
              <a:rPr sz="1400" spc="-5" dirty="0">
                <a:latin typeface="Arial"/>
                <a:cs typeface="Arial"/>
              </a:rPr>
              <a:t>valor ligeramente menor. Ese pequeño </a:t>
            </a:r>
            <a:r>
              <a:rPr sz="1400" dirty="0">
                <a:latin typeface="Arial"/>
                <a:cs typeface="Arial"/>
              </a:rPr>
              <a:t>ángulo </a:t>
            </a:r>
            <a:r>
              <a:rPr sz="1400" spc="-10" dirty="0">
                <a:latin typeface="Arial"/>
                <a:cs typeface="Arial"/>
              </a:rPr>
              <a:t>es </a:t>
            </a:r>
            <a:r>
              <a:rPr sz="1400" spc="-5" dirty="0">
                <a:latin typeface="Arial"/>
                <a:cs typeface="Arial"/>
              </a:rPr>
              <a:t>delta, </a:t>
            </a:r>
            <a:r>
              <a:rPr sz="1400" dirty="0">
                <a:latin typeface="Arial"/>
                <a:cs typeface="Arial"/>
              </a:rPr>
              <a:t>tal </a:t>
            </a:r>
            <a:r>
              <a:rPr sz="1400" spc="-5" dirty="0">
                <a:latin typeface="Arial"/>
                <a:cs typeface="Arial"/>
              </a:rPr>
              <a:t>como </a:t>
            </a:r>
            <a:r>
              <a:rPr sz="1400" dirty="0">
                <a:latin typeface="Arial"/>
                <a:cs typeface="Arial"/>
              </a:rPr>
              <a:t>se 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muestra </a:t>
            </a:r>
            <a:r>
              <a:rPr sz="1400" dirty="0">
                <a:latin typeface="Arial"/>
                <a:cs typeface="Arial"/>
              </a:rPr>
              <a:t>en la </a:t>
            </a:r>
            <a:r>
              <a:rPr sz="1400" spc="-5" dirty="0">
                <a:latin typeface="Arial"/>
                <a:cs typeface="Arial"/>
              </a:rPr>
              <a:t>figura </a:t>
            </a:r>
            <a:r>
              <a:rPr sz="1400" dirty="0">
                <a:latin typeface="Arial"/>
                <a:cs typeface="Arial"/>
              </a:rPr>
              <a:t>y que </a:t>
            </a:r>
            <a:r>
              <a:rPr sz="1400" spc="-5" dirty="0">
                <a:latin typeface="Arial"/>
                <a:cs typeface="Arial"/>
              </a:rPr>
              <a:t>introduce </a:t>
            </a:r>
            <a:r>
              <a:rPr sz="1400" dirty="0">
                <a:latin typeface="Arial"/>
                <a:cs typeface="Arial"/>
              </a:rPr>
              <a:t>el </a:t>
            </a:r>
            <a:r>
              <a:rPr sz="1400" spc="-5" dirty="0">
                <a:latin typeface="Arial"/>
                <a:cs typeface="Arial"/>
              </a:rPr>
              <a:t>parámetro </a:t>
            </a:r>
            <a:r>
              <a:rPr sz="1400" dirty="0">
                <a:latin typeface="Arial"/>
                <a:cs typeface="Arial"/>
              </a:rPr>
              <a:t>que </a:t>
            </a:r>
            <a:r>
              <a:rPr sz="1400" spc="-5" dirty="0">
                <a:latin typeface="Arial"/>
                <a:cs typeface="Arial"/>
              </a:rPr>
              <a:t>habla </a:t>
            </a:r>
            <a:r>
              <a:rPr sz="1400" dirty="0">
                <a:latin typeface="Arial"/>
                <a:cs typeface="Arial"/>
              </a:rPr>
              <a:t>de la bondad 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del </a:t>
            </a:r>
            <a:r>
              <a:rPr sz="1400" spc="-5" dirty="0">
                <a:latin typeface="Arial"/>
                <a:cs typeface="Arial"/>
              </a:rPr>
              <a:t>dieléctrico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y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que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es</a:t>
            </a:r>
            <a:r>
              <a:rPr sz="1400" spc="-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el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centro</a:t>
            </a:r>
            <a:r>
              <a:rPr sz="1400" spc="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este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escrito: </a:t>
            </a:r>
            <a:r>
              <a:rPr sz="1400" dirty="0">
                <a:latin typeface="Arial"/>
                <a:cs typeface="Arial"/>
              </a:rPr>
              <a:t>la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tangente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delta.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500">
              <a:latin typeface="Arial"/>
              <a:cs typeface="Arial"/>
            </a:endParaRPr>
          </a:p>
          <a:p>
            <a:pPr marL="12700" marR="5080" algn="just">
              <a:lnSpc>
                <a:spcPct val="143600"/>
              </a:lnSpc>
            </a:pPr>
            <a:r>
              <a:rPr sz="1400" dirty="0">
                <a:latin typeface="Arial"/>
                <a:cs typeface="Arial"/>
              </a:rPr>
              <a:t>La </a:t>
            </a:r>
            <a:r>
              <a:rPr sz="1400" spc="-5" dirty="0">
                <a:latin typeface="Arial"/>
                <a:cs typeface="Arial"/>
              </a:rPr>
              <a:t>tangente delta </a:t>
            </a:r>
            <a:r>
              <a:rPr sz="1400" spc="-10" dirty="0">
                <a:latin typeface="Arial"/>
                <a:cs typeface="Arial"/>
              </a:rPr>
              <a:t>es </a:t>
            </a:r>
            <a:r>
              <a:rPr sz="1400" dirty="0">
                <a:latin typeface="Arial"/>
                <a:cs typeface="Arial"/>
              </a:rPr>
              <a:t>la </a:t>
            </a:r>
            <a:r>
              <a:rPr sz="1400" spc="-5" dirty="0">
                <a:latin typeface="Arial"/>
                <a:cs typeface="Arial"/>
              </a:rPr>
              <a:t>relación entre las corrientes </a:t>
            </a:r>
            <a:r>
              <a:rPr sz="1400" dirty="0">
                <a:latin typeface="Arial"/>
                <a:cs typeface="Arial"/>
              </a:rPr>
              <a:t>en </a:t>
            </a:r>
            <a:r>
              <a:rPr sz="1400" spc="-5" dirty="0">
                <a:latin typeface="Arial"/>
                <a:cs typeface="Arial"/>
              </a:rPr>
              <a:t>fase </a:t>
            </a:r>
            <a:r>
              <a:rPr sz="1400" dirty="0">
                <a:latin typeface="Arial"/>
                <a:cs typeface="Arial"/>
              </a:rPr>
              <a:t>y en cuadratura </a:t>
            </a:r>
            <a:r>
              <a:rPr sz="1400" spc="-37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con la </a:t>
            </a:r>
            <a:r>
              <a:rPr sz="1400" spc="-5" dirty="0">
                <a:latin typeface="Arial"/>
                <a:cs typeface="Arial"/>
              </a:rPr>
              <a:t>tensión, pero </a:t>
            </a:r>
            <a:r>
              <a:rPr sz="1400" dirty="0">
                <a:latin typeface="Arial"/>
                <a:cs typeface="Arial"/>
              </a:rPr>
              <a:t>su </a:t>
            </a:r>
            <a:r>
              <a:rPr sz="1400" spc="-5" dirty="0">
                <a:latin typeface="Arial"/>
                <a:cs typeface="Arial"/>
              </a:rPr>
              <a:t>valor representa </a:t>
            </a:r>
            <a:r>
              <a:rPr sz="1400" dirty="0">
                <a:latin typeface="Arial"/>
                <a:cs typeface="Arial"/>
              </a:rPr>
              <a:t>la energía </a:t>
            </a:r>
            <a:r>
              <a:rPr sz="1400" spc="-5" dirty="0">
                <a:latin typeface="Arial"/>
                <a:cs typeface="Arial"/>
              </a:rPr>
              <a:t>gastada </a:t>
            </a:r>
            <a:r>
              <a:rPr sz="1400" dirty="0">
                <a:latin typeface="Arial"/>
                <a:cs typeface="Arial"/>
              </a:rPr>
              <a:t>en </a:t>
            </a:r>
            <a:r>
              <a:rPr sz="1400" spc="-5" dirty="0">
                <a:latin typeface="Arial"/>
                <a:cs typeface="Arial"/>
              </a:rPr>
              <a:t>llevar </a:t>
            </a:r>
            <a:r>
              <a:rPr sz="1400" dirty="0">
                <a:latin typeface="Arial"/>
                <a:cs typeface="Arial"/>
              </a:rPr>
              <a:t>a cabo </a:t>
            </a:r>
            <a:r>
              <a:rPr sz="1400" spc="-37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un </a:t>
            </a:r>
            <a:r>
              <a:rPr sz="1400" spc="-5" dirty="0">
                <a:latin typeface="Arial"/>
                <a:cs typeface="Arial"/>
              </a:rPr>
              <a:t>tipo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5" dirty="0">
                <a:latin typeface="Arial"/>
                <a:cs typeface="Arial"/>
              </a:rPr>
              <a:t> polarización</a:t>
            </a:r>
            <a:r>
              <a:rPr sz="1400" dirty="0">
                <a:latin typeface="Arial"/>
                <a:cs typeface="Arial"/>
              </a:rPr>
              <a:t> de</a:t>
            </a:r>
            <a:r>
              <a:rPr sz="1400" spc="-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la</a:t>
            </a:r>
            <a:r>
              <a:rPr sz="1400" spc="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masa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del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dieléctrico:</a:t>
            </a:r>
            <a:r>
              <a:rPr sz="1400" dirty="0">
                <a:latin typeface="Arial"/>
                <a:cs typeface="Arial"/>
              </a:rPr>
              <a:t> la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5" dirty="0">
                <a:latin typeface="Arial"/>
                <a:cs typeface="Arial"/>
              </a:rPr>
              <a:t> orientación.</a:t>
            </a:r>
            <a:endParaRPr sz="1400">
              <a:latin typeface="Arial"/>
              <a:cs typeface="Arial"/>
            </a:endParaRP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210805" y="4709160"/>
            <a:ext cx="1402079" cy="1645919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6115100" y="9390381"/>
            <a:ext cx="5678170" cy="5073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1150"/>
              </a:lnSpc>
            </a:pPr>
            <a:r>
              <a:rPr sz="1100" dirty="0">
                <a:latin typeface="Calibri"/>
                <a:cs typeface="Calibri"/>
              </a:rPr>
              <a:t>PH </a:t>
            </a:r>
            <a:r>
              <a:rPr sz="1100" spc="-5" dirty="0">
                <a:latin typeface="Calibri"/>
                <a:cs typeface="Calibri"/>
              </a:rPr>
              <a:t>Financial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Park Tower,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Piso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35,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Boulevard </a:t>
            </a:r>
            <a:r>
              <a:rPr sz="1100" spc="-5" dirty="0">
                <a:latin typeface="Calibri"/>
                <a:cs typeface="Calibri"/>
              </a:rPr>
              <a:t>Costa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Este.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Corregimiento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Juan Díaz,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Costa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del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Este.</a:t>
            </a:r>
            <a:endParaRPr sz="1100">
              <a:latin typeface="Calibri"/>
              <a:cs typeface="Calibri"/>
            </a:endParaRPr>
          </a:p>
          <a:p>
            <a:pPr marL="2030730" marR="2022475" algn="ctr">
              <a:lnSpc>
                <a:spcPct val="101800"/>
              </a:lnSpc>
            </a:pPr>
            <a:r>
              <a:rPr sz="1100" spc="-5" dirty="0">
                <a:latin typeface="Calibri"/>
                <a:cs typeface="Calibri"/>
              </a:rPr>
              <a:t>Ciudad de Panamá. Panamá. </a:t>
            </a:r>
            <a:r>
              <a:rPr sz="1100" spc="-235" dirty="0">
                <a:latin typeface="Calibri"/>
                <a:cs typeface="Calibri"/>
              </a:rPr>
              <a:t> </a:t>
            </a:r>
            <a:r>
              <a:rPr sz="1100" u="sng" spc="-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4"/>
              </a:rPr>
              <a:t>www.kaizengrp.com</a:t>
            </a:r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998260" y="9359202"/>
            <a:ext cx="5910580" cy="0"/>
          </a:xfrm>
          <a:custGeom>
            <a:avLst/>
            <a:gdLst/>
            <a:ahLst/>
            <a:cxnLst/>
            <a:rect l="l" t="t" r="r" b="b"/>
            <a:pathLst>
              <a:path w="5910580">
                <a:moveTo>
                  <a:pt x="0" y="0"/>
                </a:moveTo>
                <a:lnTo>
                  <a:pt x="1598938" y="0"/>
                </a:lnTo>
              </a:path>
              <a:path w="5910580">
                <a:moveTo>
                  <a:pt x="1600530" y="0"/>
                </a:moveTo>
                <a:lnTo>
                  <a:pt x="5910390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991962" y="355137"/>
            <a:ext cx="1001125" cy="431186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5956605" y="782828"/>
            <a:ext cx="5997575" cy="711278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715" algn="r">
              <a:spcBef>
                <a:spcPts val="100"/>
              </a:spcBef>
            </a:pPr>
            <a:r>
              <a:rPr sz="1100" spc="-5" dirty="0">
                <a:latin typeface="Calibri"/>
                <a:cs typeface="Calibri"/>
              </a:rPr>
              <a:t>Ficha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Técnica: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K-001</a:t>
            </a:r>
            <a:endParaRPr sz="1100">
              <a:latin typeface="Calibri"/>
              <a:cs typeface="Calibri"/>
            </a:endParaRPr>
          </a:p>
          <a:p>
            <a:pPr marL="5507355" marR="5080" indent="118745" algn="r">
              <a:lnSpc>
                <a:spcPct val="101800"/>
              </a:lnSpc>
              <a:spcBef>
                <a:spcPts val="5"/>
              </a:spcBef>
            </a:pPr>
            <a:r>
              <a:rPr sz="1100" dirty="0">
                <a:latin typeface="Calibri"/>
                <a:cs typeface="Calibri"/>
              </a:rPr>
              <a:t>Re</a:t>
            </a:r>
            <a:r>
              <a:rPr sz="1100" spc="5" dirty="0">
                <a:latin typeface="Calibri"/>
                <a:cs typeface="Calibri"/>
              </a:rPr>
              <a:t>v</a:t>
            </a:r>
            <a:r>
              <a:rPr sz="1100" dirty="0">
                <a:latin typeface="Calibri"/>
                <a:cs typeface="Calibri"/>
              </a:rPr>
              <a:t>.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  </a:t>
            </a:r>
            <a:r>
              <a:rPr sz="1100" spc="-5" dirty="0">
                <a:latin typeface="Calibri"/>
                <a:cs typeface="Calibri"/>
              </a:rPr>
              <a:t>Jul-</a:t>
            </a:r>
            <a:r>
              <a:rPr sz="1100" dirty="0">
                <a:latin typeface="Calibri"/>
                <a:cs typeface="Calibri"/>
              </a:rPr>
              <a:t>20</a:t>
            </a:r>
            <a:r>
              <a:rPr sz="1100" spc="-10" dirty="0">
                <a:latin typeface="Calibri"/>
                <a:cs typeface="Calibri"/>
              </a:rPr>
              <a:t>1</a:t>
            </a:r>
            <a:r>
              <a:rPr sz="1100" dirty="0">
                <a:latin typeface="Calibri"/>
                <a:cs typeface="Calibri"/>
              </a:rPr>
              <a:t>8</a:t>
            </a:r>
            <a:endParaRPr sz="11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100">
              <a:latin typeface="Calibri"/>
              <a:cs typeface="Calibri"/>
            </a:endParaRPr>
          </a:p>
          <a:p>
            <a:pPr marL="12700" marR="6985" algn="just">
              <a:lnSpc>
                <a:spcPct val="143800"/>
              </a:lnSpc>
              <a:spcBef>
                <a:spcPts val="775"/>
              </a:spcBef>
            </a:pPr>
            <a:r>
              <a:rPr sz="1400" dirty="0">
                <a:latin typeface="Arial"/>
                <a:cs typeface="Arial"/>
              </a:rPr>
              <a:t>La </a:t>
            </a:r>
            <a:r>
              <a:rPr sz="1400" spc="-5" dirty="0">
                <a:latin typeface="Arial"/>
                <a:cs typeface="Arial"/>
              </a:rPr>
              <a:t>representación </a:t>
            </a:r>
            <a:r>
              <a:rPr sz="1400" dirty="0">
                <a:latin typeface="Arial"/>
                <a:cs typeface="Arial"/>
              </a:rPr>
              <a:t>del </a:t>
            </a:r>
            <a:r>
              <a:rPr sz="1400" spc="-5" dirty="0">
                <a:latin typeface="Arial"/>
                <a:cs typeface="Arial"/>
              </a:rPr>
              <a:t>dieléctrico </a:t>
            </a:r>
            <a:r>
              <a:rPr sz="1400" dirty="0">
                <a:latin typeface="Arial"/>
                <a:cs typeface="Arial"/>
              </a:rPr>
              <a:t>real </a:t>
            </a:r>
            <a:r>
              <a:rPr sz="1400" spc="-5" dirty="0">
                <a:latin typeface="Arial"/>
                <a:cs typeface="Arial"/>
              </a:rPr>
              <a:t>como </a:t>
            </a:r>
            <a:r>
              <a:rPr sz="1400" dirty="0">
                <a:latin typeface="Arial"/>
                <a:cs typeface="Arial"/>
              </a:rPr>
              <a:t>el paralelo </a:t>
            </a:r>
            <a:r>
              <a:rPr sz="1400" spc="-10" dirty="0">
                <a:latin typeface="Arial"/>
                <a:cs typeface="Arial"/>
              </a:rPr>
              <a:t>de </a:t>
            </a:r>
            <a:r>
              <a:rPr sz="1400" dirty="0">
                <a:latin typeface="Arial"/>
                <a:cs typeface="Arial"/>
              </a:rPr>
              <a:t>un capacitor puro 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(sin pérdidas) y </a:t>
            </a:r>
            <a:r>
              <a:rPr sz="1400" spc="-5" dirty="0">
                <a:latin typeface="Arial"/>
                <a:cs typeface="Arial"/>
              </a:rPr>
              <a:t>una resistencia </a:t>
            </a:r>
            <a:r>
              <a:rPr sz="1400" dirty="0">
                <a:latin typeface="Arial"/>
                <a:cs typeface="Arial"/>
              </a:rPr>
              <a:t>se </a:t>
            </a:r>
            <a:r>
              <a:rPr sz="1400" spc="-5" dirty="0">
                <a:latin typeface="Arial"/>
                <a:cs typeface="Arial"/>
              </a:rPr>
              <a:t>debe </a:t>
            </a:r>
            <a:r>
              <a:rPr sz="1400" dirty="0">
                <a:latin typeface="Arial"/>
                <a:cs typeface="Arial"/>
              </a:rPr>
              <a:t>a la </a:t>
            </a:r>
            <a:r>
              <a:rPr sz="1400" spc="-5" dirty="0">
                <a:latin typeface="Arial"/>
                <a:cs typeface="Arial"/>
              </a:rPr>
              <a:t>necesidad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utilización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estos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elementos</a:t>
            </a:r>
            <a:r>
              <a:rPr sz="1400" dirty="0">
                <a:latin typeface="Arial"/>
                <a:cs typeface="Arial"/>
              </a:rPr>
              <a:t> en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los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circuitos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electrotécnicos,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ya</a:t>
            </a:r>
            <a:r>
              <a:rPr sz="1400" spc="-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que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con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ella</a:t>
            </a:r>
            <a:r>
              <a:rPr sz="1400" dirty="0">
                <a:latin typeface="Arial"/>
                <a:cs typeface="Arial"/>
              </a:rPr>
              <a:t> (la 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resistencia) representamos los procesos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pérdidas </a:t>
            </a:r>
            <a:r>
              <a:rPr sz="1400" dirty="0">
                <a:latin typeface="Arial"/>
                <a:cs typeface="Arial"/>
              </a:rPr>
              <a:t>o de </a:t>
            </a:r>
            <a:r>
              <a:rPr sz="1400" spc="-5" dirty="0">
                <a:latin typeface="Arial"/>
                <a:cs typeface="Arial"/>
              </a:rPr>
              <a:t>transferencias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-37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potencia. </a:t>
            </a:r>
            <a:r>
              <a:rPr sz="1400" spc="-5" dirty="0">
                <a:latin typeface="Arial"/>
                <a:cs typeface="Arial"/>
              </a:rPr>
              <a:t>Pero </a:t>
            </a:r>
            <a:r>
              <a:rPr sz="1400" spc="-10" dirty="0">
                <a:latin typeface="Arial"/>
                <a:cs typeface="Arial"/>
              </a:rPr>
              <a:t>así </a:t>
            </a:r>
            <a:r>
              <a:rPr sz="1400" dirty="0">
                <a:latin typeface="Arial"/>
                <a:cs typeface="Arial"/>
              </a:rPr>
              <a:t>hecho </a:t>
            </a:r>
            <a:r>
              <a:rPr sz="1400" spc="-5" dirty="0">
                <a:latin typeface="Arial"/>
                <a:cs typeface="Arial"/>
              </a:rPr>
              <a:t>conlleva </a:t>
            </a:r>
            <a:r>
              <a:rPr sz="1400" dirty="0">
                <a:latin typeface="Arial"/>
                <a:cs typeface="Arial"/>
              </a:rPr>
              <a:t>a </a:t>
            </a:r>
            <a:r>
              <a:rPr sz="1400" spc="-5" dirty="0">
                <a:latin typeface="Arial"/>
                <a:cs typeface="Arial"/>
              </a:rPr>
              <a:t>considerar que </a:t>
            </a:r>
            <a:r>
              <a:rPr sz="1400" dirty="0">
                <a:latin typeface="Arial"/>
                <a:cs typeface="Arial"/>
              </a:rPr>
              <a:t>el </a:t>
            </a:r>
            <a:r>
              <a:rPr sz="1400" spc="-5" dirty="0">
                <a:latin typeface="Arial"/>
                <a:cs typeface="Arial"/>
              </a:rPr>
              <a:t>proceso </a:t>
            </a:r>
            <a:r>
              <a:rPr sz="1400" spc="-10" dirty="0">
                <a:latin typeface="Arial"/>
                <a:cs typeface="Arial"/>
              </a:rPr>
              <a:t>es </a:t>
            </a:r>
            <a:r>
              <a:rPr sz="1400" spc="-5" dirty="0">
                <a:latin typeface="Arial"/>
                <a:cs typeface="Arial"/>
              </a:rPr>
              <a:t>constante </a:t>
            </a:r>
            <a:r>
              <a:rPr sz="1400" spc="-37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y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no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tiene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cambios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aunque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se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eleve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la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tensión,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lo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que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es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válido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hasta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ciertos </a:t>
            </a:r>
            <a:r>
              <a:rPr sz="1400" spc="-38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niveles,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pero</a:t>
            </a:r>
            <a:r>
              <a:rPr sz="1400" dirty="0">
                <a:latin typeface="Arial"/>
                <a:cs typeface="Arial"/>
              </a:rPr>
              <a:t> no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totalmente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cierto</a:t>
            </a:r>
            <a:r>
              <a:rPr sz="1400" dirty="0">
                <a:latin typeface="Arial"/>
                <a:cs typeface="Arial"/>
              </a:rPr>
              <a:t> cuando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aparece</a:t>
            </a:r>
            <a:r>
              <a:rPr sz="1400" dirty="0">
                <a:latin typeface="Arial"/>
                <a:cs typeface="Arial"/>
              </a:rPr>
              <a:t> en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el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interior</a:t>
            </a:r>
            <a:r>
              <a:rPr sz="1400" dirty="0">
                <a:latin typeface="Arial"/>
                <a:cs typeface="Arial"/>
              </a:rPr>
              <a:t> del 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dieléctrico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otro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fenómeno</a:t>
            </a:r>
            <a:r>
              <a:rPr sz="1400" dirty="0">
                <a:latin typeface="Arial"/>
                <a:cs typeface="Arial"/>
              </a:rPr>
              <a:t> no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considerado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hasta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ahora</a:t>
            </a:r>
            <a:r>
              <a:rPr sz="1400" dirty="0">
                <a:latin typeface="Arial"/>
                <a:cs typeface="Arial"/>
              </a:rPr>
              <a:t> y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que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también 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produce</a:t>
            </a:r>
            <a:r>
              <a:rPr sz="1400" spc="-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un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fenómeno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energético: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las descargas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parciales.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10"/>
              </a:spcBef>
            </a:pPr>
            <a:endParaRPr sz="2100">
              <a:latin typeface="Arial"/>
              <a:cs typeface="Arial"/>
            </a:endParaRPr>
          </a:p>
          <a:p>
            <a:pPr marL="12700" marR="5080" algn="just">
              <a:lnSpc>
                <a:spcPct val="143600"/>
              </a:lnSpc>
            </a:pPr>
            <a:r>
              <a:rPr sz="1400" dirty="0">
                <a:latin typeface="Arial"/>
                <a:cs typeface="Arial"/>
              </a:rPr>
              <a:t>La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medición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la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capacitancia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y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del</a:t>
            </a:r>
            <a:r>
              <a:rPr sz="1400" spc="-6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factor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disipación/potencia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le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ayudará </a:t>
            </a:r>
            <a:r>
              <a:rPr sz="1400" spc="-38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 </a:t>
            </a:r>
            <a:r>
              <a:rPr sz="1400" spc="-5" dirty="0">
                <a:latin typeface="Arial"/>
                <a:cs typeface="Arial"/>
              </a:rPr>
              <a:t>determinar </a:t>
            </a:r>
            <a:r>
              <a:rPr sz="1400" dirty="0">
                <a:latin typeface="Arial"/>
                <a:cs typeface="Arial"/>
              </a:rPr>
              <a:t>el estado del </a:t>
            </a:r>
            <a:r>
              <a:rPr sz="1400" spc="-5" dirty="0">
                <a:latin typeface="Arial"/>
                <a:cs typeface="Arial"/>
              </a:rPr>
              <a:t>aislamiento. Los cambios </a:t>
            </a:r>
            <a:r>
              <a:rPr sz="1400" spc="-10" dirty="0">
                <a:latin typeface="Arial"/>
                <a:cs typeface="Arial"/>
              </a:rPr>
              <a:t>en </a:t>
            </a:r>
            <a:r>
              <a:rPr sz="1400" dirty="0">
                <a:latin typeface="Arial"/>
                <a:cs typeface="Arial"/>
              </a:rPr>
              <a:t>la </a:t>
            </a:r>
            <a:r>
              <a:rPr sz="1400" spc="-5" dirty="0">
                <a:latin typeface="Arial"/>
                <a:cs typeface="Arial"/>
              </a:rPr>
              <a:t>capacitancia </a:t>
            </a:r>
            <a:r>
              <a:rPr sz="1400" dirty="0">
                <a:latin typeface="Arial"/>
                <a:cs typeface="Arial"/>
              </a:rPr>
              <a:t> pueden, </a:t>
            </a:r>
            <a:r>
              <a:rPr sz="1400" spc="-5" dirty="0">
                <a:latin typeface="Arial"/>
                <a:cs typeface="Arial"/>
              </a:rPr>
              <a:t>por ejemplo, indicar desplazamientos mecánicos </a:t>
            </a:r>
            <a:r>
              <a:rPr sz="1400" dirty="0">
                <a:latin typeface="Arial"/>
                <a:cs typeface="Arial"/>
              </a:rPr>
              <a:t>de devanados o 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rupturas parciales </a:t>
            </a:r>
            <a:r>
              <a:rPr sz="1400" dirty="0">
                <a:latin typeface="Arial"/>
                <a:cs typeface="Arial"/>
              </a:rPr>
              <a:t>en el </a:t>
            </a:r>
            <a:r>
              <a:rPr sz="1400" spc="-5" dirty="0">
                <a:latin typeface="Arial"/>
                <a:cs typeface="Arial"/>
              </a:rPr>
              <a:t>aislamiento. </a:t>
            </a:r>
            <a:r>
              <a:rPr sz="1400" dirty="0">
                <a:latin typeface="Arial"/>
                <a:cs typeface="Arial"/>
              </a:rPr>
              <a:t>El </a:t>
            </a:r>
            <a:r>
              <a:rPr sz="1400" spc="-5" dirty="0">
                <a:latin typeface="Arial"/>
                <a:cs typeface="Arial"/>
              </a:rPr>
              <a:t>envejecimiento </a:t>
            </a:r>
            <a:r>
              <a:rPr sz="1400" dirty="0">
                <a:latin typeface="Arial"/>
                <a:cs typeface="Arial"/>
              </a:rPr>
              <a:t>y la </a:t>
            </a:r>
            <a:r>
              <a:rPr sz="1400" spc="-5" dirty="0">
                <a:latin typeface="Arial"/>
                <a:cs typeface="Arial"/>
              </a:rPr>
              <a:t>degradación </a:t>
            </a:r>
            <a:r>
              <a:rPr sz="1400" dirty="0">
                <a:latin typeface="Arial"/>
                <a:cs typeface="Arial"/>
              </a:rPr>
              <a:t>del 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aislamiento, </a:t>
            </a:r>
            <a:r>
              <a:rPr sz="1400" dirty="0">
                <a:latin typeface="Arial"/>
                <a:cs typeface="Arial"/>
              </a:rPr>
              <a:t>unido a la </a:t>
            </a:r>
            <a:r>
              <a:rPr sz="1400" spc="-5" dirty="0">
                <a:latin typeface="Arial"/>
                <a:cs typeface="Arial"/>
              </a:rPr>
              <a:t>entrada </a:t>
            </a:r>
            <a:r>
              <a:rPr sz="1400" spc="-1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agua, aumentan </a:t>
            </a:r>
            <a:r>
              <a:rPr sz="1400" spc="-10" dirty="0">
                <a:latin typeface="Arial"/>
                <a:cs typeface="Arial"/>
              </a:rPr>
              <a:t>la </a:t>
            </a:r>
            <a:r>
              <a:rPr sz="1400" spc="-5" dirty="0">
                <a:latin typeface="Arial"/>
                <a:cs typeface="Arial"/>
              </a:rPr>
              <a:t>cantidad </a:t>
            </a:r>
            <a:r>
              <a:rPr sz="1400" spc="-1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energía </a:t>
            </a:r>
            <a:r>
              <a:rPr sz="1400" dirty="0">
                <a:latin typeface="Arial"/>
                <a:cs typeface="Arial"/>
              </a:rPr>
              <a:t> que se </a:t>
            </a:r>
            <a:r>
              <a:rPr sz="1400" spc="-5" dirty="0">
                <a:latin typeface="Arial"/>
                <a:cs typeface="Arial"/>
              </a:rPr>
              <a:t>convierte </a:t>
            </a:r>
            <a:r>
              <a:rPr sz="1400" spc="-10" dirty="0">
                <a:latin typeface="Arial"/>
                <a:cs typeface="Arial"/>
              </a:rPr>
              <a:t>en </a:t>
            </a:r>
            <a:r>
              <a:rPr sz="1400" dirty="0">
                <a:latin typeface="Arial"/>
                <a:cs typeface="Arial"/>
              </a:rPr>
              <a:t>calor en el </a:t>
            </a:r>
            <a:r>
              <a:rPr sz="1400" spc="-5" dirty="0">
                <a:latin typeface="Arial"/>
                <a:cs typeface="Arial"/>
              </a:rPr>
              <a:t>aislamiento. </a:t>
            </a:r>
            <a:r>
              <a:rPr sz="1400" dirty="0">
                <a:latin typeface="Arial"/>
                <a:cs typeface="Arial"/>
              </a:rPr>
              <a:t>La </a:t>
            </a:r>
            <a:r>
              <a:rPr sz="1400" spc="-5" dirty="0">
                <a:latin typeface="Arial"/>
                <a:cs typeface="Arial"/>
              </a:rPr>
              <a:t>tasa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estas pérdidas </a:t>
            </a:r>
            <a:r>
              <a:rPr sz="1400" dirty="0">
                <a:latin typeface="Arial"/>
                <a:cs typeface="Arial"/>
              </a:rPr>
              <a:t>se 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mide como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factor</a:t>
            </a:r>
            <a:r>
              <a:rPr sz="1400" spc="-10" dirty="0">
                <a:latin typeface="Arial"/>
                <a:cs typeface="Arial"/>
              </a:rPr>
              <a:t> de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disipación.</a:t>
            </a:r>
            <a:endParaRPr sz="1400">
              <a:latin typeface="Arial"/>
              <a:cs typeface="Arial"/>
            </a:endParaRPr>
          </a:p>
          <a:p>
            <a:pPr marL="12700" marR="5080" algn="just">
              <a:lnSpc>
                <a:spcPct val="143300"/>
              </a:lnSpc>
              <a:spcBef>
                <a:spcPts val="819"/>
              </a:spcBef>
            </a:pPr>
            <a:r>
              <a:rPr sz="1400" dirty="0">
                <a:latin typeface="Arial"/>
                <a:cs typeface="Arial"/>
              </a:rPr>
              <a:t>Las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pruebas</a:t>
            </a:r>
            <a:r>
              <a:rPr sz="1400" dirty="0">
                <a:latin typeface="Arial"/>
                <a:cs typeface="Arial"/>
              </a:rPr>
              <a:t> con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corrientes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alternas</a:t>
            </a:r>
            <a:r>
              <a:rPr sz="1400" dirty="0">
                <a:latin typeface="Arial"/>
                <a:cs typeface="Arial"/>
              </a:rPr>
              <a:t> en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términos</a:t>
            </a:r>
            <a:r>
              <a:rPr sz="1400" dirty="0">
                <a:latin typeface="Arial"/>
                <a:cs typeface="Arial"/>
              </a:rPr>
              <a:t> generales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producen 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esfuerzos eléctricos similares </a:t>
            </a:r>
            <a:r>
              <a:rPr sz="1400" dirty="0">
                <a:latin typeface="Arial"/>
                <a:cs typeface="Arial"/>
              </a:rPr>
              <a:t>a </a:t>
            </a:r>
            <a:r>
              <a:rPr sz="1400" spc="-5" dirty="0">
                <a:latin typeface="Arial"/>
                <a:cs typeface="Arial"/>
              </a:rPr>
              <a:t>las condiciones reales </a:t>
            </a:r>
            <a:r>
              <a:rPr sz="1400" dirty="0">
                <a:latin typeface="Arial"/>
                <a:cs typeface="Arial"/>
              </a:rPr>
              <a:t>de operación de </a:t>
            </a:r>
            <a:r>
              <a:rPr sz="1400" spc="-5" dirty="0">
                <a:latin typeface="Arial"/>
                <a:cs typeface="Arial"/>
              </a:rPr>
              <a:t>los </a:t>
            </a:r>
            <a:r>
              <a:rPr sz="1400" dirty="0">
                <a:latin typeface="Arial"/>
                <a:cs typeface="Arial"/>
              </a:rPr>
              <a:t> equipos,</a:t>
            </a:r>
            <a:r>
              <a:rPr sz="1400" spc="-5" dirty="0">
                <a:latin typeface="Arial"/>
                <a:cs typeface="Arial"/>
              </a:rPr>
              <a:t> como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las </a:t>
            </a:r>
            <a:r>
              <a:rPr sz="1400" dirty="0">
                <a:latin typeface="Arial"/>
                <a:cs typeface="Arial"/>
              </a:rPr>
              <a:t>pruebas</a:t>
            </a:r>
            <a:r>
              <a:rPr sz="1400" spc="-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factor</a:t>
            </a:r>
            <a:r>
              <a:rPr sz="1400" spc="-10" dirty="0">
                <a:latin typeface="Arial"/>
                <a:cs typeface="Arial"/>
              </a:rPr>
              <a:t> de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disipación.</a:t>
            </a:r>
            <a:endParaRPr sz="14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115100" y="9390381"/>
            <a:ext cx="5678170" cy="5073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1150"/>
              </a:lnSpc>
            </a:pPr>
            <a:r>
              <a:rPr sz="1100" dirty="0">
                <a:latin typeface="Calibri"/>
                <a:cs typeface="Calibri"/>
              </a:rPr>
              <a:t>PH </a:t>
            </a:r>
            <a:r>
              <a:rPr sz="1100" spc="-5" dirty="0">
                <a:latin typeface="Calibri"/>
                <a:cs typeface="Calibri"/>
              </a:rPr>
              <a:t>Financial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Park Tower,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Piso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35,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Boulevard </a:t>
            </a:r>
            <a:r>
              <a:rPr sz="1100" spc="-5" dirty="0">
                <a:latin typeface="Calibri"/>
                <a:cs typeface="Calibri"/>
              </a:rPr>
              <a:t>Costa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Este.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Corregimiento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Juan Díaz,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Costa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del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Este.</a:t>
            </a:r>
            <a:endParaRPr sz="1100">
              <a:latin typeface="Calibri"/>
              <a:cs typeface="Calibri"/>
            </a:endParaRPr>
          </a:p>
          <a:p>
            <a:pPr marL="2030730" marR="2022475" algn="ctr">
              <a:lnSpc>
                <a:spcPct val="101800"/>
              </a:lnSpc>
            </a:pPr>
            <a:r>
              <a:rPr sz="1100" spc="-5" dirty="0">
                <a:latin typeface="Calibri"/>
                <a:cs typeface="Calibri"/>
              </a:rPr>
              <a:t>Ciudad de Panamá. Panamá. </a:t>
            </a:r>
            <a:r>
              <a:rPr sz="1100" spc="-235" dirty="0">
                <a:latin typeface="Calibri"/>
                <a:cs typeface="Calibri"/>
              </a:rPr>
              <a:t> </a:t>
            </a:r>
            <a:r>
              <a:rPr sz="1100" u="sng" spc="-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3"/>
              </a:rPr>
              <a:t>www.kaizengrp.com</a:t>
            </a:r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998260" y="9359202"/>
            <a:ext cx="5910580" cy="0"/>
          </a:xfrm>
          <a:custGeom>
            <a:avLst/>
            <a:gdLst/>
            <a:ahLst/>
            <a:cxnLst/>
            <a:rect l="l" t="t" r="r" b="b"/>
            <a:pathLst>
              <a:path w="5910580">
                <a:moveTo>
                  <a:pt x="0" y="0"/>
                </a:moveTo>
                <a:lnTo>
                  <a:pt x="1598938" y="0"/>
                </a:lnTo>
              </a:path>
              <a:path w="5910580">
                <a:moveTo>
                  <a:pt x="1600530" y="0"/>
                </a:moveTo>
                <a:lnTo>
                  <a:pt x="5910390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991962" y="355137"/>
            <a:ext cx="1001125" cy="431186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5956604" y="782827"/>
            <a:ext cx="5998210" cy="66738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715" algn="r">
              <a:spcBef>
                <a:spcPts val="100"/>
              </a:spcBef>
            </a:pPr>
            <a:r>
              <a:rPr sz="1100" spc="-5" dirty="0">
                <a:latin typeface="Calibri"/>
                <a:cs typeface="Calibri"/>
              </a:rPr>
              <a:t>Ficha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Técnica: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K-001</a:t>
            </a:r>
            <a:endParaRPr sz="1100">
              <a:latin typeface="Calibri"/>
              <a:cs typeface="Calibri"/>
            </a:endParaRPr>
          </a:p>
          <a:p>
            <a:pPr marL="5507355" marR="5080" indent="118745" algn="r">
              <a:lnSpc>
                <a:spcPct val="101800"/>
              </a:lnSpc>
              <a:spcBef>
                <a:spcPts val="5"/>
              </a:spcBef>
            </a:pPr>
            <a:r>
              <a:rPr sz="1100" dirty="0">
                <a:latin typeface="Calibri"/>
                <a:cs typeface="Calibri"/>
              </a:rPr>
              <a:t>Re</a:t>
            </a:r>
            <a:r>
              <a:rPr sz="1100" spc="5" dirty="0">
                <a:latin typeface="Calibri"/>
                <a:cs typeface="Calibri"/>
              </a:rPr>
              <a:t>v</a:t>
            </a:r>
            <a:r>
              <a:rPr sz="1100" dirty="0">
                <a:latin typeface="Calibri"/>
                <a:cs typeface="Calibri"/>
              </a:rPr>
              <a:t>.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  </a:t>
            </a:r>
            <a:r>
              <a:rPr sz="1100" spc="-5" dirty="0">
                <a:latin typeface="Calibri"/>
                <a:cs typeface="Calibri"/>
              </a:rPr>
              <a:t>Jul-</a:t>
            </a:r>
            <a:r>
              <a:rPr sz="1100" dirty="0">
                <a:latin typeface="Calibri"/>
                <a:cs typeface="Calibri"/>
              </a:rPr>
              <a:t>20</a:t>
            </a:r>
            <a:r>
              <a:rPr sz="1100" spc="-10" dirty="0">
                <a:latin typeface="Calibri"/>
                <a:cs typeface="Calibri"/>
              </a:rPr>
              <a:t>1</a:t>
            </a:r>
            <a:r>
              <a:rPr sz="1100" dirty="0">
                <a:latin typeface="Calibri"/>
                <a:cs typeface="Calibri"/>
              </a:rPr>
              <a:t>8</a:t>
            </a:r>
            <a:endParaRPr sz="1100">
              <a:latin typeface="Calibri"/>
              <a:cs typeface="Calibri"/>
            </a:endParaRPr>
          </a:p>
          <a:p>
            <a:pPr marL="241300">
              <a:lnSpc>
                <a:spcPts val="1670"/>
              </a:lnSpc>
              <a:tabLst>
                <a:tab pos="748665" algn="l"/>
              </a:tabLst>
            </a:pPr>
            <a:r>
              <a:rPr sz="1400" b="1" dirty="0">
                <a:latin typeface="Arial"/>
                <a:cs typeface="Arial"/>
              </a:rPr>
              <a:t>7.2.	</a:t>
            </a:r>
            <a:r>
              <a:rPr sz="1400" b="1" spc="-5" dirty="0">
                <a:latin typeface="Arial"/>
                <a:cs typeface="Arial"/>
              </a:rPr>
              <a:t>Pruebas</a:t>
            </a:r>
            <a:r>
              <a:rPr sz="1400" b="1" spc="31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de</a:t>
            </a:r>
            <a:r>
              <a:rPr sz="1400" b="1" spc="31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medición</a:t>
            </a:r>
            <a:r>
              <a:rPr sz="1400" b="1" spc="32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(Doble)</a:t>
            </a:r>
            <a:r>
              <a:rPr sz="1400" b="1" spc="315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del</a:t>
            </a:r>
            <a:r>
              <a:rPr sz="1400" b="1" spc="32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aislamiento</a:t>
            </a:r>
            <a:r>
              <a:rPr sz="1400" b="1" spc="31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con</a:t>
            </a:r>
            <a:r>
              <a:rPr sz="1400" b="1" spc="31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corriente</a:t>
            </a:r>
            <a:endParaRPr sz="1400">
              <a:latin typeface="Arial"/>
              <a:cs typeface="Arial"/>
            </a:endParaRPr>
          </a:p>
          <a:p>
            <a:pPr marL="697865">
              <a:spcBef>
                <a:spcPts val="720"/>
              </a:spcBef>
            </a:pPr>
            <a:r>
              <a:rPr sz="1400" b="1" spc="-5" dirty="0">
                <a:latin typeface="Arial"/>
                <a:cs typeface="Arial"/>
              </a:rPr>
              <a:t>alterna</a:t>
            </a:r>
            <a:endParaRPr sz="1400">
              <a:latin typeface="Arial"/>
              <a:cs typeface="Arial"/>
            </a:endParaRPr>
          </a:p>
          <a:p>
            <a:pPr marL="12700" marR="5715" algn="just">
              <a:lnSpc>
                <a:spcPct val="143600"/>
              </a:lnSpc>
              <a:spcBef>
                <a:spcPts val="815"/>
              </a:spcBef>
            </a:pPr>
            <a:r>
              <a:rPr sz="1400" dirty="0">
                <a:latin typeface="Arial"/>
                <a:cs typeface="Arial"/>
              </a:rPr>
              <a:t>El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Factor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Potencia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del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aislamiento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es </a:t>
            </a:r>
            <a:r>
              <a:rPr sz="1400" spc="-5" dirty="0">
                <a:latin typeface="Arial"/>
                <a:cs typeface="Arial"/>
              </a:rPr>
              <a:t>otra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manera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evaluar </a:t>
            </a:r>
            <a:r>
              <a:rPr sz="1400" dirty="0">
                <a:latin typeface="Arial"/>
                <a:cs typeface="Arial"/>
              </a:rPr>
              <a:t>y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juzgar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las </a:t>
            </a:r>
            <a:r>
              <a:rPr sz="1400" spc="-38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condiciones</a:t>
            </a:r>
            <a:r>
              <a:rPr sz="1400" dirty="0">
                <a:latin typeface="Arial"/>
                <a:cs typeface="Arial"/>
              </a:rPr>
              <a:t> del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aislamiento</a:t>
            </a:r>
            <a:r>
              <a:rPr sz="1400" dirty="0">
                <a:latin typeface="Arial"/>
                <a:cs typeface="Arial"/>
              </a:rPr>
              <a:t> de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los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devanados</a:t>
            </a:r>
            <a:r>
              <a:rPr sz="1400" dirty="0">
                <a:latin typeface="Arial"/>
                <a:cs typeface="Arial"/>
              </a:rPr>
              <a:t> de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transformadores, 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autotransformadores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y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reactores,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es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recomendado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para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detectar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humedad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y </a:t>
            </a:r>
            <a:r>
              <a:rPr sz="1400" spc="-38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suciedad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en </a:t>
            </a:r>
            <a:r>
              <a:rPr sz="1400" spc="-5" dirty="0">
                <a:latin typeface="Arial"/>
                <a:cs typeface="Arial"/>
              </a:rPr>
              <a:t>los mismos.</a:t>
            </a:r>
            <a:endParaRPr sz="1400">
              <a:latin typeface="Arial"/>
              <a:cs typeface="Arial"/>
            </a:endParaRPr>
          </a:p>
          <a:p>
            <a:pPr marL="12700" marR="5080" algn="just">
              <a:lnSpc>
                <a:spcPct val="143600"/>
              </a:lnSpc>
              <a:spcBef>
                <a:spcPts val="819"/>
              </a:spcBef>
            </a:pPr>
            <a:r>
              <a:rPr sz="1400" dirty="0">
                <a:latin typeface="Arial"/>
                <a:cs typeface="Arial"/>
              </a:rPr>
              <a:t>Los </a:t>
            </a:r>
            <a:r>
              <a:rPr sz="1400" spc="-5" dirty="0">
                <a:latin typeface="Arial"/>
                <a:cs typeface="Arial"/>
              </a:rPr>
              <a:t>equipos </a:t>
            </a:r>
            <a:r>
              <a:rPr sz="1400" dirty="0">
                <a:latin typeface="Arial"/>
                <a:cs typeface="Arial"/>
              </a:rPr>
              <a:t>que </a:t>
            </a:r>
            <a:r>
              <a:rPr sz="1400" spc="-5" dirty="0">
                <a:latin typeface="Arial"/>
                <a:cs typeface="Arial"/>
              </a:rPr>
              <a:t>se utilizan para realizar </a:t>
            </a:r>
            <a:r>
              <a:rPr sz="1400" dirty="0">
                <a:latin typeface="Arial"/>
                <a:cs typeface="Arial"/>
              </a:rPr>
              <a:t>la </a:t>
            </a:r>
            <a:r>
              <a:rPr sz="1400" spc="-5" dirty="0">
                <a:latin typeface="Arial"/>
                <a:cs typeface="Arial"/>
              </a:rPr>
              <a:t>prueba, </a:t>
            </a:r>
            <a:r>
              <a:rPr sz="1400" dirty="0">
                <a:latin typeface="Arial"/>
                <a:cs typeface="Arial"/>
              </a:rPr>
              <a:t>pueden ser de varias 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marcas, entre las </a:t>
            </a:r>
            <a:r>
              <a:rPr sz="1400" dirty="0">
                <a:latin typeface="Arial"/>
                <a:cs typeface="Arial"/>
              </a:rPr>
              <a:t>cuales </a:t>
            </a:r>
            <a:r>
              <a:rPr sz="1400" spc="-5" dirty="0">
                <a:latin typeface="Arial"/>
                <a:cs typeface="Arial"/>
              </a:rPr>
              <a:t>pueden citarse: James </a:t>
            </a:r>
            <a:r>
              <a:rPr sz="1400" spc="-10" dirty="0">
                <a:latin typeface="Arial"/>
                <a:cs typeface="Arial"/>
              </a:rPr>
              <a:t>G. </a:t>
            </a:r>
            <a:r>
              <a:rPr sz="1400" spc="-5" dirty="0">
                <a:latin typeface="Arial"/>
                <a:cs typeface="Arial"/>
              </a:rPr>
              <a:t>Biddle, </a:t>
            </a:r>
            <a:r>
              <a:rPr sz="1400" dirty="0">
                <a:latin typeface="Arial"/>
                <a:cs typeface="Arial"/>
              </a:rPr>
              <a:t>Nansen y </a:t>
            </a:r>
            <a:r>
              <a:rPr sz="1400" spc="-5" dirty="0">
                <a:latin typeface="Arial"/>
                <a:cs typeface="Arial"/>
              </a:rPr>
              <a:t>Doble 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Engineering</a:t>
            </a:r>
            <a:r>
              <a:rPr sz="1400" spc="5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Co.,</a:t>
            </a:r>
            <a:r>
              <a:rPr sz="1400" spc="7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de</a:t>
            </a:r>
            <a:r>
              <a:rPr sz="1400" spc="7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esta</a:t>
            </a:r>
            <a:r>
              <a:rPr sz="1400" spc="8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última,</a:t>
            </a:r>
            <a:r>
              <a:rPr sz="1400" spc="6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en</a:t>
            </a:r>
            <a:r>
              <a:rPr sz="1400" spc="5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sus</a:t>
            </a:r>
            <a:r>
              <a:rPr sz="1400" spc="7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modelos</a:t>
            </a:r>
            <a:r>
              <a:rPr sz="1400" spc="7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MEU-2.5</a:t>
            </a:r>
            <a:r>
              <a:rPr sz="1400" spc="6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KV,</a:t>
            </a:r>
            <a:r>
              <a:rPr sz="1400" spc="7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M2H-10</a:t>
            </a:r>
            <a:r>
              <a:rPr sz="1400" spc="5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KV </a:t>
            </a:r>
            <a:r>
              <a:rPr sz="1400" spc="-37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y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M4000-10KV;</a:t>
            </a:r>
            <a:r>
              <a:rPr sz="1400" spc="1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el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ETP</a:t>
            </a:r>
            <a:r>
              <a:rPr sz="1400" spc="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SMC-10KV</a:t>
            </a:r>
            <a:r>
              <a:rPr sz="1400" spc="-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o</a:t>
            </a:r>
            <a:r>
              <a:rPr sz="1400" spc="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el</a:t>
            </a:r>
            <a:r>
              <a:rPr sz="1400" spc="-5" dirty="0">
                <a:latin typeface="Arial"/>
                <a:cs typeface="Arial"/>
              </a:rPr>
              <a:t> Delta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2000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de</a:t>
            </a:r>
            <a:r>
              <a:rPr sz="1400" spc="-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AVO, </a:t>
            </a:r>
            <a:r>
              <a:rPr sz="1400" spc="-5" dirty="0">
                <a:latin typeface="Arial"/>
                <a:cs typeface="Arial"/>
              </a:rPr>
              <a:t>entre otros.</a:t>
            </a:r>
            <a:endParaRPr sz="1400">
              <a:latin typeface="Arial"/>
              <a:cs typeface="Arial"/>
            </a:endParaRPr>
          </a:p>
          <a:p>
            <a:pPr marL="12700" marR="5715" algn="just">
              <a:lnSpc>
                <a:spcPct val="143600"/>
              </a:lnSpc>
              <a:spcBef>
                <a:spcPts val="800"/>
              </a:spcBef>
            </a:pPr>
            <a:r>
              <a:rPr sz="1400" spc="-5" dirty="0">
                <a:latin typeface="Arial"/>
                <a:cs typeface="Arial"/>
              </a:rPr>
              <a:t>Como </a:t>
            </a:r>
            <a:r>
              <a:rPr sz="1400" dirty="0">
                <a:latin typeface="Arial"/>
                <a:cs typeface="Arial"/>
              </a:rPr>
              <a:t>el </a:t>
            </a:r>
            <a:r>
              <a:rPr sz="1400" spc="-5" dirty="0">
                <a:latin typeface="Arial"/>
                <a:cs typeface="Arial"/>
              </a:rPr>
              <a:t>Factor </a:t>
            </a:r>
            <a:r>
              <a:rPr sz="1400" dirty="0">
                <a:latin typeface="Arial"/>
                <a:cs typeface="Arial"/>
              </a:rPr>
              <a:t>de Potencia </a:t>
            </a:r>
            <a:r>
              <a:rPr sz="1400" spc="-5" dirty="0">
                <a:latin typeface="Arial"/>
                <a:cs typeface="Arial"/>
              </a:rPr>
              <a:t>aumenta </a:t>
            </a:r>
            <a:r>
              <a:rPr sz="1400" dirty="0">
                <a:latin typeface="Arial"/>
                <a:cs typeface="Arial"/>
              </a:rPr>
              <a:t>directamente con </a:t>
            </a:r>
            <a:r>
              <a:rPr sz="1400" spc="-10" dirty="0">
                <a:latin typeface="Arial"/>
                <a:cs typeface="Arial"/>
              </a:rPr>
              <a:t>la </a:t>
            </a:r>
            <a:r>
              <a:rPr sz="1400" spc="-5" dirty="0">
                <a:latin typeface="Arial"/>
                <a:cs typeface="Arial"/>
              </a:rPr>
              <a:t>temperatura </a:t>
            </a:r>
            <a:r>
              <a:rPr sz="1400" dirty="0">
                <a:latin typeface="Arial"/>
                <a:cs typeface="Arial"/>
              </a:rPr>
              <a:t>del 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transformador,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se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deben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referir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los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resultados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una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temperatura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base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20 </a:t>
            </a:r>
            <a:r>
              <a:rPr sz="1400" spc="-37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oC,</a:t>
            </a:r>
            <a:r>
              <a:rPr sz="1400" dirty="0">
                <a:latin typeface="Arial"/>
                <a:cs typeface="Arial"/>
              </a:rPr>
              <a:t> para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fines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comparación.</a:t>
            </a:r>
            <a:endParaRPr sz="1400">
              <a:latin typeface="Arial"/>
              <a:cs typeface="Arial"/>
            </a:endParaRPr>
          </a:p>
          <a:p>
            <a:pPr marL="12700" marR="6350" algn="just">
              <a:lnSpc>
                <a:spcPct val="143600"/>
              </a:lnSpc>
              <a:spcBef>
                <a:spcPts val="820"/>
              </a:spcBef>
            </a:pPr>
            <a:r>
              <a:rPr sz="1400" dirty="0">
                <a:latin typeface="Arial"/>
                <a:cs typeface="Arial"/>
              </a:rPr>
              <a:t>El </a:t>
            </a:r>
            <a:r>
              <a:rPr sz="1400" spc="-5" dirty="0">
                <a:latin typeface="Arial"/>
                <a:cs typeface="Arial"/>
              </a:rPr>
              <a:t>fundamento básico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esta prueba consiste </a:t>
            </a:r>
            <a:r>
              <a:rPr sz="1400" spc="-10" dirty="0">
                <a:latin typeface="Arial"/>
                <a:cs typeface="Arial"/>
              </a:rPr>
              <a:t>en </a:t>
            </a:r>
            <a:r>
              <a:rPr sz="1400" spc="-5" dirty="0">
                <a:latin typeface="Arial"/>
                <a:cs typeface="Arial"/>
              </a:rPr>
              <a:t>medir </a:t>
            </a:r>
            <a:r>
              <a:rPr sz="1400" dirty="0">
                <a:latin typeface="Arial"/>
                <a:cs typeface="Arial"/>
              </a:rPr>
              <a:t>las </a:t>
            </a:r>
            <a:r>
              <a:rPr sz="1400" spc="-5" dirty="0">
                <a:latin typeface="Arial"/>
                <a:cs typeface="Arial"/>
              </a:rPr>
              <a:t>pérdidas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wattios </a:t>
            </a:r>
            <a:r>
              <a:rPr sz="1400" dirty="0">
                <a:latin typeface="Arial"/>
                <a:cs typeface="Arial"/>
              </a:rPr>
              <a:t>y miliamperios de </a:t>
            </a:r>
            <a:r>
              <a:rPr sz="1400" spc="-5" dirty="0">
                <a:latin typeface="Arial"/>
                <a:cs typeface="Arial"/>
              </a:rPr>
              <a:t>modo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obtener </a:t>
            </a:r>
            <a:r>
              <a:rPr sz="1400" dirty="0">
                <a:latin typeface="Arial"/>
                <a:cs typeface="Arial"/>
              </a:rPr>
              <a:t>la </a:t>
            </a:r>
            <a:r>
              <a:rPr sz="1400" spc="-5" dirty="0">
                <a:latin typeface="Arial"/>
                <a:cs typeface="Arial"/>
              </a:rPr>
              <a:t>relación entre </a:t>
            </a:r>
            <a:r>
              <a:rPr sz="1400" dirty="0">
                <a:latin typeface="Arial"/>
                <a:cs typeface="Arial"/>
              </a:rPr>
              <a:t>la </a:t>
            </a:r>
            <a:r>
              <a:rPr sz="1400" spc="-5" dirty="0">
                <a:latin typeface="Arial"/>
                <a:cs typeface="Arial"/>
              </a:rPr>
              <a:t>potencia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pérdida </a:t>
            </a:r>
            <a:r>
              <a:rPr sz="1400" spc="-10" dirty="0">
                <a:latin typeface="Arial"/>
                <a:cs typeface="Arial"/>
              </a:rPr>
              <a:t>activa </a:t>
            </a:r>
            <a:r>
              <a:rPr sz="1400" dirty="0">
                <a:latin typeface="Arial"/>
                <a:cs typeface="Arial"/>
              </a:rPr>
              <a:t>y la </a:t>
            </a:r>
            <a:r>
              <a:rPr sz="1400" spc="-5" dirty="0">
                <a:latin typeface="Arial"/>
                <a:cs typeface="Arial"/>
              </a:rPr>
              <a:t>potencia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pérdida reactiva, que </a:t>
            </a:r>
            <a:r>
              <a:rPr sz="1400" spc="-10" dirty="0">
                <a:latin typeface="Arial"/>
                <a:cs typeface="Arial"/>
              </a:rPr>
              <a:t>es </a:t>
            </a:r>
            <a:r>
              <a:rPr sz="1400" dirty="0">
                <a:latin typeface="Arial"/>
                <a:cs typeface="Arial"/>
              </a:rPr>
              <a:t>la </a:t>
            </a:r>
            <a:r>
              <a:rPr sz="1400" spc="-5" dirty="0">
                <a:latin typeface="Arial"/>
                <a:cs typeface="Arial"/>
              </a:rPr>
              <a:t>tangente del </a:t>
            </a:r>
            <a:r>
              <a:rPr sz="1400" dirty="0">
                <a:latin typeface="Arial"/>
                <a:cs typeface="Arial"/>
              </a:rPr>
              <a:t> ángulo de </a:t>
            </a:r>
            <a:r>
              <a:rPr sz="1400" spc="-5" dirty="0">
                <a:latin typeface="Arial"/>
                <a:cs typeface="Arial"/>
              </a:rPr>
              <a:t>pérdida dieléctrica (Tan δ). </a:t>
            </a:r>
            <a:r>
              <a:rPr sz="1400" dirty="0">
                <a:latin typeface="Arial"/>
                <a:cs typeface="Arial"/>
              </a:rPr>
              <a:t>El </a:t>
            </a:r>
            <a:r>
              <a:rPr sz="1400" spc="-5" dirty="0">
                <a:latin typeface="Arial"/>
                <a:cs typeface="Arial"/>
              </a:rPr>
              <a:t>ángulo delta tiene </a:t>
            </a:r>
            <a:r>
              <a:rPr sz="1400" dirty="0">
                <a:latin typeface="Arial"/>
                <a:cs typeface="Arial"/>
              </a:rPr>
              <a:t>una </a:t>
            </a:r>
            <a:r>
              <a:rPr sz="1400" spc="-5" dirty="0">
                <a:latin typeface="Arial"/>
                <a:cs typeface="Arial"/>
              </a:rPr>
              <a:t>relación </a:t>
            </a:r>
            <a:r>
              <a:rPr sz="1400" dirty="0">
                <a:latin typeface="Arial"/>
                <a:cs typeface="Arial"/>
              </a:rPr>
              <a:t> directa</a:t>
            </a:r>
            <a:r>
              <a:rPr sz="1400" spc="-10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con</a:t>
            </a:r>
            <a:r>
              <a:rPr sz="1400" spc="-8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la</a:t>
            </a:r>
            <a:r>
              <a:rPr sz="1400" spc="-8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pérdida</a:t>
            </a:r>
            <a:r>
              <a:rPr sz="1400" spc="-8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8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aislamiento</a:t>
            </a:r>
            <a:r>
              <a:rPr sz="1400" spc="-10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de</a:t>
            </a:r>
            <a:r>
              <a:rPr sz="1400" spc="-8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un</a:t>
            </a:r>
            <a:r>
              <a:rPr sz="1400" spc="-8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material,</a:t>
            </a:r>
            <a:r>
              <a:rPr sz="1400" spc="-10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con</a:t>
            </a:r>
            <a:r>
              <a:rPr sz="1400" spc="-8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la</a:t>
            </a:r>
            <a:r>
              <a:rPr sz="1400" spc="-10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que</a:t>
            </a:r>
            <a:r>
              <a:rPr sz="1400" spc="-9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mayor</a:t>
            </a:r>
            <a:r>
              <a:rPr sz="1400" spc="-8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ángulo </a:t>
            </a:r>
            <a:r>
              <a:rPr sz="1400" spc="-37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pérdidas mayores </a:t>
            </a:r>
            <a:r>
              <a:rPr sz="1400" dirty="0">
                <a:latin typeface="Arial"/>
                <a:cs typeface="Arial"/>
              </a:rPr>
              <a:t>serán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las pérdidas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dialécticas.</a:t>
            </a:r>
            <a:endParaRPr sz="14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115100" y="9390381"/>
            <a:ext cx="5678170" cy="5073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1150"/>
              </a:lnSpc>
            </a:pPr>
            <a:r>
              <a:rPr sz="1100" dirty="0">
                <a:latin typeface="Calibri"/>
                <a:cs typeface="Calibri"/>
              </a:rPr>
              <a:t>PH </a:t>
            </a:r>
            <a:r>
              <a:rPr sz="1100" spc="-5" dirty="0">
                <a:latin typeface="Calibri"/>
                <a:cs typeface="Calibri"/>
              </a:rPr>
              <a:t>Financial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Park Tower,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Piso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35,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Boulevard </a:t>
            </a:r>
            <a:r>
              <a:rPr sz="1100" spc="-5" dirty="0">
                <a:latin typeface="Calibri"/>
                <a:cs typeface="Calibri"/>
              </a:rPr>
              <a:t>Costa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Este.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Corregimiento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Juan Díaz,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Costa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del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Este.</a:t>
            </a:r>
            <a:endParaRPr sz="1100">
              <a:latin typeface="Calibri"/>
              <a:cs typeface="Calibri"/>
            </a:endParaRPr>
          </a:p>
          <a:p>
            <a:pPr marL="2030730" marR="2022475" algn="ctr">
              <a:lnSpc>
                <a:spcPct val="101800"/>
              </a:lnSpc>
            </a:pPr>
            <a:r>
              <a:rPr sz="1100" spc="-5" dirty="0">
                <a:latin typeface="Calibri"/>
                <a:cs typeface="Calibri"/>
              </a:rPr>
              <a:t>Ciudad de Panamá. Panamá. </a:t>
            </a:r>
            <a:r>
              <a:rPr sz="1100" spc="-235" dirty="0">
                <a:latin typeface="Calibri"/>
                <a:cs typeface="Calibri"/>
              </a:rPr>
              <a:t> </a:t>
            </a:r>
            <a:r>
              <a:rPr sz="1100" u="sng" spc="-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3"/>
              </a:rPr>
              <a:t>www.kaizengrp.com</a:t>
            </a:r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998260" y="9359202"/>
            <a:ext cx="5910580" cy="0"/>
          </a:xfrm>
          <a:custGeom>
            <a:avLst/>
            <a:gdLst/>
            <a:ahLst/>
            <a:cxnLst/>
            <a:rect l="l" t="t" r="r" b="b"/>
            <a:pathLst>
              <a:path w="5910580">
                <a:moveTo>
                  <a:pt x="0" y="0"/>
                </a:moveTo>
                <a:lnTo>
                  <a:pt x="1598938" y="0"/>
                </a:lnTo>
              </a:path>
              <a:path w="5910580">
                <a:moveTo>
                  <a:pt x="1600530" y="0"/>
                </a:moveTo>
                <a:lnTo>
                  <a:pt x="5910390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991962" y="355137"/>
            <a:ext cx="1001125" cy="431186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6185205" y="782827"/>
            <a:ext cx="5768975" cy="17329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715" algn="r">
              <a:spcBef>
                <a:spcPts val="100"/>
              </a:spcBef>
            </a:pPr>
            <a:r>
              <a:rPr sz="1100" spc="-5" dirty="0">
                <a:latin typeface="Calibri"/>
                <a:cs typeface="Calibri"/>
              </a:rPr>
              <a:t>Ficha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Técnica: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K-001</a:t>
            </a:r>
            <a:endParaRPr sz="1100">
              <a:latin typeface="Calibri"/>
              <a:cs typeface="Calibri"/>
            </a:endParaRPr>
          </a:p>
          <a:p>
            <a:pPr marL="5278755" marR="5080" indent="118745" algn="r">
              <a:lnSpc>
                <a:spcPct val="101800"/>
              </a:lnSpc>
              <a:spcBef>
                <a:spcPts val="5"/>
              </a:spcBef>
            </a:pPr>
            <a:r>
              <a:rPr sz="1100" dirty="0">
                <a:latin typeface="Calibri"/>
                <a:cs typeface="Calibri"/>
              </a:rPr>
              <a:t>Re</a:t>
            </a:r>
            <a:r>
              <a:rPr sz="1100" spc="5" dirty="0">
                <a:latin typeface="Calibri"/>
                <a:cs typeface="Calibri"/>
              </a:rPr>
              <a:t>v</a:t>
            </a:r>
            <a:r>
              <a:rPr sz="1100" dirty="0">
                <a:latin typeface="Calibri"/>
                <a:cs typeface="Calibri"/>
              </a:rPr>
              <a:t>.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  </a:t>
            </a:r>
            <a:r>
              <a:rPr sz="1100" spc="-5" dirty="0">
                <a:latin typeface="Calibri"/>
                <a:cs typeface="Calibri"/>
              </a:rPr>
              <a:t>Jul-</a:t>
            </a:r>
            <a:r>
              <a:rPr sz="1100" dirty="0">
                <a:latin typeface="Calibri"/>
                <a:cs typeface="Calibri"/>
              </a:rPr>
              <a:t>20</a:t>
            </a:r>
            <a:r>
              <a:rPr sz="1100" spc="-10" dirty="0">
                <a:latin typeface="Calibri"/>
                <a:cs typeface="Calibri"/>
              </a:rPr>
              <a:t>1</a:t>
            </a:r>
            <a:r>
              <a:rPr sz="1100" dirty="0">
                <a:latin typeface="Calibri"/>
                <a:cs typeface="Calibri"/>
              </a:rPr>
              <a:t>8</a:t>
            </a:r>
            <a:endParaRPr sz="11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100">
              <a:latin typeface="Calibri"/>
              <a:cs typeface="Calibri"/>
            </a:endParaRPr>
          </a:p>
          <a:p>
            <a:pPr>
              <a:spcBef>
                <a:spcPts val="15"/>
              </a:spcBef>
            </a:pPr>
            <a:endParaRPr sz="950">
              <a:latin typeface="Calibri"/>
              <a:cs typeface="Calibri"/>
            </a:endParaRPr>
          </a:p>
          <a:p>
            <a:pPr marL="12700">
              <a:tabLst>
                <a:tab pos="520065" algn="l"/>
              </a:tabLst>
            </a:pPr>
            <a:r>
              <a:rPr sz="1400" b="1" dirty="0">
                <a:latin typeface="Arial"/>
                <a:cs typeface="Arial"/>
              </a:rPr>
              <a:t>7.3.	</a:t>
            </a:r>
            <a:r>
              <a:rPr sz="1400" b="1" spc="-5" dirty="0">
                <a:latin typeface="Arial"/>
                <a:cs typeface="Arial"/>
              </a:rPr>
              <a:t>Esquemas de</a:t>
            </a:r>
            <a:r>
              <a:rPr sz="1400" b="1" spc="1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medición</a:t>
            </a:r>
            <a:r>
              <a:rPr sz="1400" b="1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de aislamiento</a:t>
            </a:r>
            <a:r>
              <a:rPr sz="1400" b="1" dirty="0">
                <a:latin typeface="Arial"/>
                <a:cs typeface="Arial"/>
              </a:rPr>
              <a:t> en </a:t>
            </a:r>
            <a:r>
              <a:rPr sz="1400" b="1" spc="-5" dirty="0">
                <a:latin typeface="Arial"/>
                <a:cs typeface="Arial"/>
              </a:rPr>
              <a:t>corriente alterna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500">
              <a:latin typeface="Arial"/>
              <a:cs typeface="Arial"/>
            </a:endParaRPr>
          </a:p>
          <a:p>
            <a:pPr>
              <a:spcBef>
                <a:spcPts val="50"/>
              </a:spcBef>
            </a:pPr>
            <a:endParaRPr sz="1400">
              <a:latin typeface="Arial"/>
              <a:cs typeface="Arial"/>
            </a:endParaRPr>
          </a:p>
          <a:p>
            <a:pPr marL="119380"/>
            <a:r>
              <a:rPr sz="1400" spc="-5" dirty="0">
                <a:latin typeface="Arial"/>
                <a:cs typeface="Arial"/>
              </a:rPr>
              <a:t>Procedimiento </a:t>
            </a:r>
            <a:r>
              <a:rPr sz="1400" dirty="0">
                <a:latin typeface="Arial"/>
                <a:cs typeface="Arial"/>
              </a:rPr>
              <a:t>de prueba</a:t>
            </a:r>
            <a:r>
              <a:rPr sz="1400" spc="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para</a:t>
            </a:r>
            <a:r>
              <a:rPr sz="1400" spc="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un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transformador</a:t>
            </a:r>
            <a:r>
              <a:rPr sz="1400" dirty="0">
                <a:latin typeface="Arial"/>
                <a:cs typeface="Arial"/>
              </a:rPr>
              <a:t> de dos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devanados</a:t>
            </a:r>
            <a:endParaRPr sz="1400">
              <a:latin typeface="Arial"/>
              <a:cs typeface="Arial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648704" y="2849880"/>
            <a:ext cx="4145279" cy="5006339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6115100" y="9390381"/>
            <a:ext cx="5678170" cy="5073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1150"/>
              </a:lnSpc>
            </a:pPr>
            <a:r>
              <a:rPr sz="1100" dirty="0">
                <a:latin typeface="Calibri"/>
                <a:cs typeface="Calibri"/>
              </a:rPr>
              <a:t>PH </a:t>
            </a:r>
            <a:r>
              <a:rPr sz="1100" spc="-5" dirty="0">
                <a:latin typeface="Calibri"/>
                <a:cs typeface="Calibri"/>
              </a:rPr>
              <a:t>Financial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Park Tower,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Piso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35,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Boulevard </a:t>
            </a:r>
            <a:r>
              <a:rPr sz="1100" spc="-5" dirty="0">
                <a:latin typeface="Calibri"/>
                <a:cs typeface="Calibri"/>
              </a:rPr>
              <a:t>Costa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Este.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Corregimiento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Juan Díaz,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Costa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del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Este.</a:t>
            </a:r>
            <a:endParaRPr sz="1100">
              <a:latin typeface="Calibri"/>
              <a:cs typeface="Calibri"/>
            </a:endParaRPr>
          </a:p>
          <a:p>
            <a:pPr marL="2030730" marR="2022475" algn="ctr">
              <a:lnSpc>
                <a:spcPct val="101800"/>
              </a:lnSpc>
            </a:pPr>
            <a:r>
              <a:rPr sz="1100" spc="-5" dirty="0">
                <a:latin typeface="Calibri"/>
                <a:cs typeface="Calibri"/>
              </a:rPr>
              <a:t>Ciudad de Panamá. Panamá. </a:t>
            </a:r>
            <a:r>
              <a:rPr sz="1100" spc="-235" dirty="0">
                <a:latin typeface="Calibri"/>
                <a:cs typeface="Calibri"/>
              </a:rPr>
              <a:t> </a:t>
            </a:r>
            <a:r>
              <a:rPr sz="1100" u="sng" spc="-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4"/>
              </a:rPr>
              <a:t>www.kaizengrp.com</a:t>
            </a:r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998260" y="9359202"/>
            <a:ext cx="5910580" cy="0"/>
          </a:xfrm>
          <a:custGeom>
            <a:avLst/>
            <a:gdLst/>
            <a:ahLst/>
            <a:cxnLst/>
            <a:rect l="l" t="t" r="r" b="b"/>
            <a:pathLst>
              <a:path w="5910580">
                <a:moveTo>
                  <a:pt x="0" y="0"/>
                </a:moveTo>
                <a:lnTo>
                  <a:pt x="1598938" y="0"/>
                </a:lnTo>
              </a:path>
              <a:path w="5910580">
                <a:moveTo>
                  <a:pt x="1600530" y="0"/>
                </a:moveTo>
                <a:lnTo>
                  <a:pt x="5910390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991962" y="355137"/>
            <a:ext cx="1001125" cy="431186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6278169" y="782828"/>
            <a:ext cx="5676265" cy="10687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715" algn="r">
              <a:spcBef>
                <a:spcPts val="100"/>
              </a:spcBef>
            </a:pPr>
            <a:r>
              <a:rPr sz="1100" spc="-5" dirty="0">
                <a:latin typeface="Calibri"/>
                <a:cs typeface="Calibri"/>
              </a:rPr>
              <a:t>Ficha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Técnica: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K-001</a:t>
            </a:r>
            <a:endParaRPr sz="1100">
              <a:latin typeface="Calibri"/>
              <a:cs typeface="Calibri"/>
            </a:endParaRPr>
          </a:p>
          <a:p>
            <a:pPr marL="5186045" marR="5080" indent="118745" algn="r">
              <a:lnSpc>
                <a:spcPct val="101800"/>
              </a:lnSpc>
              <a:spcBef>
                <a:spcPts val="5"/>
              </a:spcBef>
            </a:pPr>
            <a:r>
              <a:rPr sz="1100" dirty="0">
                <a:latin typeface="Calibri"/>
                <a:cs typeface="Calibri"/>
              </a:rPr>
              <a:t>Re</a:t>
            </a:r>
            <a:r>
              <a:rPr sz="1100" spc="5" dirty="0">
                <a:latin typeface="Calibri"/>
                <a:cs typeface="Calibri"/>
              </a:rPr>
              <a:t>v</a:t>
            </a:r>
            <a:r>
              <a:rPr sz="1100" dirty="0">
                <a:latin typeface="Calibri"/>
                <a:cs typeface="Calibri"/>
              </a:rPr>
              <a:t>.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  </a:t>
            </a:r>
            <a:r>
              <a:rPr sz="1100" spc="-5" dirty="0">
                <a:latin typeface="Calibri"/>
                <a:cs typeface="Calibri"/>
              </a:rPr>
              <a:t>Jul-</a:t>
            </a:r>
            <a:r>
              <a:rPr sz="1100" dirty="0">
                <a:latin typeface="Calibri"/>
                <a:cs typeface="Calibri"/>
              </a:rPr>
              <a:t>20</a:t>
            </a:r>
            <a:r>
              <a:rPr sz="1100" spc="-10" dirty="0">
                <a:latin typeface="Calibri"/>
                <a:cs typeface="Calibri"/>
              </a:rPr>
              <a:t>1</a:t>
            </a:r>
            <a:r>
              <a:rPr sz="1100" dirty="0">
                <a:latin typeface="Calibri"/>
                <a:cs typeface="Calibri"/>
              </a:rPr>
              <a:t>8</a:t>
            </a:r>
            <a:endParaRPr sz="11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100">
              <a:latin typeface="Calibri"/>
              <a:cs typeface="Calibri"/>
            </a:endParaRPr>
          </a:p>
          <a:p>
            <a:pPr>
              <a:spcBef>
                <a:spcPts val="15"/>
              </a:spcBef>
            </a:pPr>
            <a:endParaRPr sz="950">
              <a:latin typeface="Calibri"/>
              <a:cs typeface="Calibri"/>
            </a:endParaRPr>
          </a:p>
          <a:p>
            <a:pPr marL="12700"/>
            <a:r>
              <a:rPr sz="1400" spc="-5" dirty="0">
                <a:latin typeface="Arial"/>
                <a:cs typeface="Arial"/>
              </a:rPr>
              <a:t>Procedimiento</a:t>
            </a:r>
            <a:r>
              <a:rPr sz="1400" dirty="0">
                <a:latin typeface="Arial"/>
                <a:cs typeface="Arial"/>
              </a:rPr>
              <a:t> de </a:t>
            </a:r>
            <a:r>
              <a:rPr sz="1400" spc="-5" dirty="0">
                <a:latin typeface="Arial"/>
                <a:cs typeface="Arial"/>
              </a:rPr>
              <a:t>Prueba</a:t>
            </a:r>
            <a:r>
              <a:rPr sz="1400" spc="1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para</a:t>
            </a:r>
            <a:r>
              <a:rPr sz="1400" spc="2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un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transformador</a:t>
            </a:r>
            <a:r>
              <a:rPr sz="1400" dirty="0">
                <a:latin typeface="Arial"/>
                <a:cs typeface="Arial"/>
              </a:rPr>
              <a:t> de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tres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devanados</a:t>
            </a:r>
            <a:endParaRPr sz="1400">
              <a:latin typeface="Arial"/>
              <a:cs typeface="Arial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656324" y="2842261"/>
            <a:ext cx="4145280" cy="5067299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6115100" y="9390381"/>
            <a:ext cx="5678170" cy="5073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1150"/>
              </a:lnSpc>
            </a:pPr>
            <a:r>
              <a:rPr sz="1100" dirty="0">
                <a:latin typeface="Calibri"/>
                <a:cs typeface="Calibri"/>
              </a:rPr>
              <a:t>PH </a:t>
            </a:r>
            <a:r>
              <a:rPr sz="1100" spc="-5" dirty="0">
                <a:latin typeface="Calibri"/>
                <a:cs typeface="Calibri"/>
              </a:rPr>
              <a:t>Financial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Park Tower,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Piso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35,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Boulevard </a:t>
            </a:r>
            <a:r>
              <a:rPr sz="1100" spc="-5" dirty="0">
                <a:latin typeface="Calibri"/>
                <a:cs typeface="Calibri"/>
              </a:rPr>
              <a:t>Costa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Este.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Corregimiento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Juan Díaz,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Costa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del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Este.</a:t>
            </a:r>
            <a:endParaRPr sz="1100">
              <a:latin typeface="Calibri"/>
              <a:cs typeface="Calibri"/>
            </a:endParaRPr>
          </a:p>
          <a:p>
            <a:pPr marL="2030730" marR="2022475" algn="ctr">
              <a:lnSpc>
                <a:spcPct val="101800"/>
              </a:lnSpc>
            </a:pPr>
            <a:r>
              <a:rPr sz="1100" spc="-5" dirty="0">
                <a:latin typeface="Calibri"/>
                <a:cs typeface="Calibri"/>
              </a:rPr>
              <a:t>Ciudad de Panamá. Panamá. </a:t>
            </a:r>
            <a:r>
              <a:rPr sz="1100" spc="-235" dirty="0">
                <a:latin typeface="Calibri"/>
                <a:cs typeface="Calibri"/>
              </a:rPr>
              <a:t> </a:t>
            </a:r>
            <a:r>
              <a:rPr sz="1100" u="sng" spc="-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4"/>
              </a:rPr>
              <a:t>www.kaizengrp.com</a:t>
            </a:r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998260" y="9359202"/>
            <a:ext cx="5910580" cy="0"/>
          </a:xfrm>
          <a:custGeom>
            <a:avLst/>
            <a:gdLst/>
            <a:ahLst/>
            <a:cxnLst/>
            <a:rect l="l" t="t" r="r" b="b"/>
            <a:pathLst>
              <a:path w="5910580">
                <a:moveTo>
                  <a:pt x="0" y="0"/>
                </a:moveTo>
                <a:lnTo>
                  <a:pt x="1598938" y="0"/>
                </a:lnTo>
              </a:path>
              <a:path w="5910580">
                <a:moveTo>
                  <a:pt x="1600530" y="0"/>
                </a:moveTo>
                <a:lnTo>
                  <a:pt x="5910390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991962" y="355137"/>
            <a:ext cx="1001125" cy="431186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6425946" y="782828"/>
            <a:ext cx="5528310" cy="10687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715" algn="r">
              <a:spcBef>
                <a:spcPts val="100"/>
              </a:spcBef>
            </a:pPr>
            <a:r>
              <a:rPr sz="1100" spc="-5" dirty="0">
                <a:latin typeface="Calibri"/>
                <a:cs typeface="Calibri"/>
              </a:rPr>
              <a:t>Ficha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Técnica: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K-001</a:t>
            </a:r>
            <a:endParaRPr sz="1100">
              <a:latin typeface="Calibri"/>
              <a:cs typeface="Calibri"/>
            </a:endParaRPr>
          </a:p>
          <a:p>
            <a:pPr marL="5038090" marR="5080" indent="118745" algn="r">
              <a:lnSpc>
                <a:spcPct val="101800"/>
              </a:lnSpc>
              <a:spcBef>
                <a:spcPts val="5"/>
              </a:spcBef>
            </a:pPr>
            <a:r>
              <a:rPr sz="1100" dirty="0">
                <a:latin typeface="Calibri"/>
                <a:cs typeface="Calibri"/>
              </a:rPr>
              <a:t>Re</a:t>
            </a:r>
            <a:r>
              <a:rPr sz="1100" spc="5" dirty="0">
                <a:latin typeface="Calibri"/>
                <a:cs typeface="Calibri"/>
              </a:rPr>
              <a:t>v</a:t>
            </a:r>
            <a:r>
              <a:rPr sz="1100" dirty="0">
                <a:latin typeface="Calibri"/>
                <a:cs typeface="Calibri"/>
              </a:rPr>
              <a:t>.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  </a:t>
            </a:r>
            <a:r>
              <a:rPr sz="1100" spc="-5" dirty="0">
                <a:latin typeface="Calibri"/>
                <a:cs typeface="Calibri"/>
              </a:rPr>
              <a:t>Jul-</a:t>
            </a:r>
            <a:r>
              <a:rPr sz="1100" dirty="0">
                <a:latin typeface="Calibri"/>
                <a:cs typeface="Calibri"/>
              </a:rPr>
              <a:t>20</a:t>
            </a:r>
            <a:r>
              <a:rPr sz="1100" spc="-10" dirty="0">
                <a:latin typeface="Calibri"/>
                <a:cs typeface="Calibri"/>
              </a:rPr>
              <a:t>1</a:t>
            </a:r>
            <a:r>
              <a:rPr sz="1100" dirty="0">
                <a:latin typeface="Calibri"/>
                <a:cs typeface="Calibri"/>
              </a:rPr>
              <a:t>8</a:t>
            </a:r>
            <a:endParaRPr sz="11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100">
              <a:latin typeface="Calibri"/>
              <a:cs typeface="Calibri"/>
            </a:endParaRPr>
          </a:p>
          <a:p>
            <a:pPr>
              <a:spcBef>
                <a:spcPts val="15"/>
              </a:spcBef>
            </a:pPr>
            <a:endParaRPr sz="950">
              <a:latin typeface="Calibri"/>
              <a:cs typeface="Calibri"/>
            </a:endParaRPr>
          </a:p>
          <a:p>
            <a:pPr marL="12700"/>
            <a:r>
              <a:rPr sz="1400" spc="-5" dirty="0">
                <a:latin typeface="Arial"/>
                <a:cs typeface="Arial"/>
              </a:rPr>
              <a:t>Procedimiento</a:t>
            </a:r>
            <a:r>
              <a:rPr sz="1400" dirty="0">
                <a:latin typeface="Arial"/>
                <a:cs typeface="Arial"/>
              </a:rPr>
              <a:t> de </a:t>
            </a:r>
            <a:r>
              <a:rPr sz="1400" spc="-5" dirty="0">
                <a:latin typeface="Arial"/>
                <a:cs typeface="Arial"/>
              </a:rPr>
              <a:t>prueba</a:t>
            </a:r>
            <a:r>
              <a:rPr sz="1400" spc="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para</a:t>
            </a:r>
            <a:r>
              <a:rPr sz="1400" spc="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un </a:t>
            </a:r>
            <a:r>
              <a:rPr sz="1400" spc="-5" dirty="0">
                <a:latin typeface="Arial"/>
                <a:cs typeface="Arial"/>
              </a:rPr>
              <a:t>Pararrayos</a:t>
            </a:r>
            <a:r>
              <a:rPr sz="1400" spc="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cuatro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cuerpos</a:t>
            </a:r>
            <a:endParaRPr sz="14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274814" y="4399915"/>
            <a:ext cx="3356610" cy="22890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spc="-5" dirty="0">
                <a:latin typeface="Arial"/>
                <a:cs typeface="Arial"/>
              </a:rPr>
              <a:t>Procedimiento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5" dirty="0">
                <a:latin typeface="Arial"/>
                <a:cs typeface="Arial"/>
              </a:rPr>
              <a:t> prueba</a:t>
            </a:r>
            <a:r>
              <a:rPr sz="1400" spc="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para</a:t>
            </a:r>
            <a:r>
              <a:rPr sz="1400" spc="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un </a:t>
            </a:r>
            <a:r>
              <a:rPr sz="1400" spc="-5" dirty="0">
                <a:latin typeface="Arial"/>
                <a:cs typeface="Arial"/>
              </a:rPr>
              <a:t>Bushing</a:t>
            </a:r>
            <a:endParaRPr sz="14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221598" y="8690560"/>
            <a:ext cx="1463040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spc="-5" dirty="0">
                <a:latin typeface="Arial"/>
                <a:cs typeface="Arial"/>
              </a:rPr>
              <a:t>Utilizando</a:t>
            </a:r>
            <a:r>
              <a:rPr sz="1000" spc="-25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el</a:t>
            </a:r>
            <a:r>
              <a:rPr sz="1000" spc="-25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método</a:t>
            </a:r>
            <a:r>
              <a:rPr sz="1000" spc="-20" dirty="0">
                <a:latin typeface="Arial"/>
                <a:cs typeface="Arial"/>
              </a:rPr>
              <a:t> </a:t>
            </a:r>
            <a:r>
              <a:rPr sz="1000" spc="-5" dirty="0">
                <a:latin typeface="Arial"/>
                <a:cs typeface="Arial"/>
              </a:rPr>
              <a:t>UST</a:t>
            </a:r>
            <a:endParaRPr sz="1000">
              <a:latin typeface="Arial"/>
              <a:cs typeface="Arial"/>
            </a:endParaRP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182361" y="2606040"/>
            <a:ext cx="5532599" cy="1380743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005320" y="5507735"/>
            <a:ext cx="3596640" cy="3055620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6115100" y="9390381"/>
            <a:ext cx="5678170" cy="5073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1150"/>
              </a:lnSpc>
            </a:pPr>
            <a:r>
              <a:rPr sz="1100" dirty="0">
                <a:latin typeface="Calibri"/>
                <a:cs typeface="Calibri"/>
              </a:rPr>
              <a:t>PH </a:t>
            </a:r>
            <a:r>
              <a:rPr sz="1100" spc="-5" dirty="0">
                <a:latin typeface="Calibri"/>
                <a:cs typeface="Calibri"/>
              </a:rPr>
              <a:t>Financial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Park Tower,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Piso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35,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Boulevard </a:t>
            </a:r>
            <a:r>
              <a:rPr sz="1100" spc="-5" dirty="0">
                <a:latin typeface="Calibri"/>
                <a:cs typeface="Calibri"/>
              </a:rPr>
              <a:t>Costa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Este.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Corregimiento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Juan Díaz,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Costa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del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Este.</a:t>
            </a:r>
            <a:endParaRPr sz="1100">
              <a:latin typeface="Calibri"/>
              <a:cs typeface="Calibri"/>
            </a:endParaRPr>
          </a:p>
          <a:p>
            <a:pPr marL="2030730" marR="2022475" algn="ctr">
              <a:lnSpc>
                <a:spcPct val="101800"/>
              </a:lnSpc>
            </a:pPr>
            <a:r>
              <a:rPr sz="1100" spc="-5" dirty="0">
                <a:latin typeface="Calibri"/>
                <a:cs typeface="Calibri"/>
              </a:rPr>
              <a:t>Ciudad de Panamá. Panamá. </a:t>
            </a:r>
            <a:r>
              <a:rPr sz="1100" spc="-235" dirty="0">
                <a:latin typeface="Calibri"/>
                <a:cs typeface="Calibri"/>
              </a:rPr>
              <a:t> </a:t>
            </a:r>
            <a:r>
              <a:rPr sz="1100" u="sng" spc="-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5"/>
              </a:rPr>
              <a:t>www.kaizengrp.com</a:t>
            </a:r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774935" y="782828"/>
            <a:ext cx="1179195" cy="5353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00" spc="-5" dirty="0">
                <a:latin typeface="Calibri"/>
                <a:cs typeface="Calibri"/>
              </a:rPr>
              <a:t>Ficha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Técnica: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K-001</a:t>
            </a:r>
            <a:endParaRPr sz="1100">
              <a:latin typeface="Calibri"/>
              <a:cs typeface="Calibri"/>
            </a:endParaRPr>
          </a:p>
          <a:p>
            <a:pPr marL="688975" marR="5080" indent="118745">
              <a:lnSpc>
                <a:spcPct val="101800"/>
              </a:lnSpc>
              <a:spcBef>
                <a:spcPts val="5"/>
              </a:spcBef>
            </a:pPr>
            <a:r>
              <a:rPr sz="1100" dirty="0">
                <a:latin typeface="Calibri"/>
                <a:cs typeface="Calibri"/>
              </a:rPr>
              <a:t>Re</a:t>
            </a:r>
            <a:r>
              <a:rPr sz="1100" spc="5" dirty="0">
                <a:latin typeface="Calibri"/>
                <a:cs typeface="Calibri"/>
              </a:rPr>
              <a:t>v</a:t>
            </a:r>
            <a:r>
              <a:rPr sz="1100" dirty="0">
                <a:latin typeface="Calibri"/>
                <a:cs typeface="Calibri"/>
              </a:rPr>
              <a:t>.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  </a:t>
            </a:r>
            <a:r>
              <a:rPr sz="1100" spc="-5" dirty="0">
                <a:latin typeface="Calibri"/>
                <a:cs typeface="Calibri"/>
              </a:rPr>
              <a:t>Jul-</a:t>
            </a:r>
            <a:r>
              <a:rPr sz="1100" dirty="0">
                <a:latin typeface="Calibri"/>
                <a:cs typeface="Calibri"/>
              </a:rPr>
              <a:t>20</a:t>
            </a:r>
            <a:r>
              <a:rPr sz="1100" spc="-10" dirty="0">
                <a:latin typeface="Calibri"/>
                <a:cs typeface="Calibri"/>
              </a:rPr>
              <a:t>1</a:t>
            </a:r>
            <a:r>
              <a:rPr sz="1100" dirty="0">
                <a:latin typeface="Calibri"/>
                <a:cs typeface="Calibri"/>
              </a:rPr>
              <a:t>8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5998260" y="9359202"/>
            <a:ext cx="5910580" cy="0"/>
          </a:xfrm>
          <a:custGeom>
            <a:avLst/>
            <a:gdLst/>
            <a:ahLst/>
            <a:cxnLst/>
            <a:rect l="l" t="t" r="r" b="b"/>
            <a:pathLst>
              <a:path w="5910580">
                <a:moveTo>
                  <a:pt x="0" y="0"/>
                </a:moveTo>
                <a:lnTo>
                  <a:pt x="1598938" y="0"/>
                </a:lnTo>
              </a:path>
              <a:path w="5910580">
                <a:moveTo>
                  <a:pt x="1600530" y="0"/>
                </a:moveTo>
                <a:lnTo>
                  <a:pt x="5910390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991962" y="355137"/>
            <a:ext cx="1001125" cy="431186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5956605" y="1612137"/>
            <a:ext cx="5996305" cy="73240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1300">
              <a:spcBef>
                <a:spcPts val="100"/>
              </a:spcBef>
              <a:tabLst>
                <a:tab pos="697865" algn="l"/>
              </a:tabLst>
            </a:pPr>
            <a:r>
              <a:rPr sz="1400" b="1" dirty="0">
                <a:latin typeface="Arial"/>
                <a:cs typeface="Arial"/>
              </a:rPr>
              <a:t>7.4.	</a:t>
            </a:r>
            <a:r>
              <a:rPr sz="1400" b="1" spc="-5" dirty="0">
                <a:latin typeface="Arial"/>
                <a:cs typeface="Arial"/>
              </a:rPr>
              <a:t>Alcance </a:t>
            </a:r>
            <a:r>
              <a:rPr sz="1400" b="1" dirty="0">
                <a:latin typeface="Arial"/>
                <a:cs typeface="Arial"/>
              </a:rPr>
              <a:t>e</a:t>
            </a:r>
            <a:r>
              <a:rPr sz="1400" b="1" spc="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Interpretación</a:t>
            </a:r>
            <a:r>
              <a:rPr sz="1400" b="1" spc="-1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de</a:t>
            </a:r>
            <a:r>
              <a:rPr sz="1400" b="1" spc="-1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resultados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500">
              <a:latin typeface="Arial"/>
              <a:cs typeface="Arial"/>
            </a:endParaRPr>
          </a:p>
          <a:p>
            <a:pPr marL="12700" marR="9525" algn="just">
              <a:lnSpc>
                <a:spcPct val="143600"/>
              </a:lnSpc>
              <a:spcBef>
                <a:spcPts val="940"/>
              </a:spcBef>
            </a:pPr>
            <a:r>
              <a:rPr sz="1400" dirty="0">
                <a:latin typeface="Arial"/>
                <a:cs typeface="Arial"/>
              </a:rPr>
              <a:t>Las </a:t>
            </a:r>
            <a:r>
              <a:rPr sz="1400" spc="-5" dirty="0">
                <a:latin typeface="Arial"/>
                <a:cs typeface="Arial"/>
              </a:rPr>
              <a:t>pruebas antes mencionadas nos </a:t>
            </a:r>
            <a:r>
              <a:rPr sz="1400" dirty="0">
                <a:latin typeface="Arial"/>
                <a:cs typeface="Arial"/>
              </a:rPr>
              <a:t>permiten a </a:t>
            </a:r>
            <a:r>
              <a:rPr sz="1400" spc="-5" dirty="0">
                <a:latin typeface="Arial"/>
                <a:cs typeface="Arial"/>
              </a:rPr>
              <a:t>través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los resultados </a:t>
            </a:r>
            <a:r>
              <a:rPr sz="1400" dirty="0">
                <a:latin typeface="Arial"/>
                <a:cs typeface="Arial"/>
              </a:rPr>
              <a:t> obtener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y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detectar </a:t>
            </a:r>
            <a:r>
              <a:rPr sz="1400" dirty="0">
                <a:latin typeface="Arial"/>
                <a:cs typeface="Arial"/>
              </a:rPr>
              <a:t>daños</a:t>
            </a:r>
            <a:r>
              <a:rPr sz="1400" spc="-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en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los</a:t>
            </a:r>
            <a:r>
              <a:rPr sz="1400" spc="-5" dirty="0">
                <a:latin typeface="Arial"/>
                <a:cs typeface="Arial"/>
              </a:rPr>
              <a:t> aislamientos.</a:t>
            </a:r>
            <a:endParaRPr sz="1400">
              <a:latin typeface="Arial"/>
              <a:cs typeface="Arial"/>
            </a:endParaRPr>
          </a:p>
          <a:p>
            <a:pPr marL="12700" marR="7620" algn="just">
              <a:lnSpc>
                <a:spcPct val="143300"/>
              </a:lnSpc>
              <a:spcBef>
                <a:spcPts val="825"/>
              </a:spcBef>
            </a:pPr>
            <a:r>
              <a:rPr sz="1400" dirty="0">
                <a:latin typeface="Arial"/>
                <a:cs typeface="Arial"/>
              </a:rPr>
              <a:t>Se </a:t>
            </a:r>
            <a:r>
              <a:rPr sz="1400" spc="-5" dirty="0">
                <a:latin typeface="Arial"/>
                <a:cs typeface="Arial"/>
              </a:rPr>
              <a:t>debe revisar </a:t>
            </a:r>
            <a:r>
              <a:rPr sz="1400" dirty="0">
                <a:latin typeface="Arial"/>
                <a:cs typeface="Arial"/>
              </a:rPr>
              <a:t>la </a:t>
            </a:r>
            <a:r>
              <a:rPr sz="1400" spc="-5" dirty="0">
                <a:latin typeface="Arial"/>
                <a:cs typeface="Arial"/>
              </a:rPr>
              <a:t>estadística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valores obtenidos </a:t>
            </a:r>
            <a:r>
              <a:rPr sz="1400" dirty="0">
                <a:latin typeface="Arial"/>
                <a:cs typeface="Arial"/>
              </a:rPr>
              <a:t>en </a:t>
            </a:r>
            <a:r>
              <a:rPr sz="1400" spc="-5" dirty="0">
                <a:latin typeface="Arial"/>
                <a:cs typeface="Arial"/>
              </a:rPr>
              <a:t>pruebas anteriores, </a:t>
            </a:r>
            <a:r>
              <a:rPr sz="1400" dirty="0">
                <a:latin typeface="Arial"/>
                <a:cs typeface="Arial"/>
              </a:rPr>
              <a:t> con el </a:t>
            </a:r>
            <a:r>
              <a:rPr sz="1400" spc="-5" dirty="0">
                <a:latin typeface="Arial"/>
                <a:cs typeface="Arial"/>
              </a:rPr>
              <a:t>objeto </a:t>
            </a:r>
            <a:r>
              <a:rPr sz="1400" dirty="0">
                <a:latin typeface="Arial"/>
                <a:cs typeface="Arial"/>
              </a:rPr>
              <a:t>de analizar </a:t>
            </a:r>
            <a:r>
              <a:rPr sz="1400" spc="-10" dirty="0">
                <a:latin typeface="Arial"/>
                <a:cs typeface="Arial"/>
              </a:rPr>
              <a:t>la </a:t>
            </a:r>
            <a:r>
              <a:rPr sz="1400" spc="-5" dirty="0">
                <a:latin typeface="Arial"/>
                <a:cs typeface="Arial"/>
              </a:rPr>
              <a:t>tendencia </a:t>
            </a:r>
            <a:r>
              <a:rPr sz="1400" dirty="0">
                <a:latin typeface="Arial"/>
                <a:cs typeface="Arial"/>
              </a:rPr>
              <a:t>en el </a:t>
            </a:r>
            <a:r>
              <a:rPr sz="1400" spc="-5" dirty="0">
                <a:latin typeface="Arial"/>
                <a:cs typeface="Arial"/>
              </a:rPr>
              <a:t>comportamiento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dichos 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valores.</a:t>
            </a:r>
            <a:r>
              <a:rPr sz="1400" dirty="0">
                <a:latin typeface="Arial"/>
                <a:cs typeface="Arial"/>
              </a:rPr>
              <a:t> Si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se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detecta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que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éstos</a:t>
            </a:r>
            <a:r>
              <a:rPr sz="1400" dirty="0">
                <a:latin typeface="Arial"/>
                <a:cs typeface="Arial"/>
              </a:rPr>
              <a:t> se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han</a:t>
            </a:r>
            <a:r>
              <a:rPr sz="1400" dirty="0">
                <a:latin typeface="Arial"/>
                <a:cs typeface="Arial"/>
              </a:rPr>
              <a:t> ido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incrementando,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debe </a:t>
            </a:r>
            <a:r>
              <a:rPr sz="1400" dirty="0">
                <a:latin typeface="Arial"/>
                <a:cs typeface="Arial"/>
              </a:rPr>
              <a:t> programarse un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mantenimiento.</a:t>
            </a:r>
            <a:endParaRPr sz="1400">
              <a:latin typeface="Arial"/>
              <a:cs typeface="Arial"/>
            </a:endParaRPr>
          </a:p>
          <a:p>
            <a:pPr marL="12700" marR="5080" algn="just">
              <a:lnSpc>
                <a:spcPct val="143700"/>
              </a:lnSpc>
              <a:spcBef>
                <a:spcPts val="815"/>
              </a:spcBef>
            </a:pPr>
            <a:r>
              <a:rPr sz="1400" dirty="0">
                <a:latin typeface="Arial"/>
                <a:cs typeface="Arial"/>
              </a:rPr>
              <a:t>La </a:t>
            </a:r>
            <a:r>
              <a:rPr sz="1400" spc="-5" dirty="0">
                <a:latin typeface="Arial"/>
                <a:cs typeface="Arial"/>
              </a:rPr>
              <a:t>interpretación correcta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las pruebas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capacitancia </a:t>
            </a:r>
            <a:r>
              <a:rPr sz="1400" dirty="0">
                <a:latin typeface="Arial"/>
                <a:cs typeface="Arial"/>
              </a:rPr>
              <a:t>y del </a:t>
            </a:r>
            <a:r>
              <a:rPr sz="1400" spc="-5" dirty="0">
                <a:latin typeface="Arial"/>
                <a:cs typeface="Arial"/>
              </a:rPr>
              <a:t>factor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disipación en </a:t>
            </a:r>
            <a:r>
              <a:rPr sz="1400" spc="-5" dirty="0">
                <a:latin typeface="Arial"/>
                <a:cs typeface="Arial"/>
              </a:rPr>
              <a:t>general </a:t>
            </a:r>
            <a:r>
              <a:rPr sz="1400" dirty="0">
                <a:latin typeface="Arial"/>
                <a:cs typeface="Arial"/>
              </a:rPr>
              <a:t>requiere </a:t>
            </a:r>
            <a:r>
              <a:rPr sz="1400" spc="-5" dirty="0">
                <a:latin typeface="Arial"/>
                <a:cs typeface="Arial"/>
              </a:rPr>
              <a:t>tener </a:t>
            </a:r>
            <a:r>
              <a:rPr sz="1400" dirty="0">
                <a:latin typeface="Arial"/>
                <a:cs typeface="Arial"/>
              </a:rPr>
              <a:t>un conocimiento de la </a:t>
            </a:r>
            <a:r>
              <a:rPr sz="1400" spc="-5" dirty="0">
                <a:latin typeface="Arial"/>
                <a:cs typeface="Arial"/>
              </a:rPr>
              <a:t>construcción </a:t>
            </a:r>
            <a:r>
              <a:rPr sz="1400" dirty="0">
                <a:latin typeface="Arial"/>
                <a:cs typeface="Arial"/>
              </a:rPr>
              <a:t>del </a:t>
            </a:r>
            <a:r>
              <a:rPr sz="1400" spc="-37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aparato y de las </a:t>
            </a:r>
            <a:r>
              <a:rPr sz="1400" spc="-5" dirty="0">
                <a:latin typeface="Arial"/>
                <a:cs typeface="Arial"/>
              </a:rPr>
              <a:t>características</a:t>
            </a:r>
            <a:r>
              <a:rPr sz="1400" dirty="0">
                <a:latin typeface="Arial"/>
                <a:cs typeface="Arial"/>
              </a:rPr>
              <a:t> de los </a:t>
            </a:r>
            <a:r>
              <a:rPr sz="1400" spc="-5" dirty="0">
                <a:latin typeface="Arial"/>
                <a:cs typeface="Arial"/>
              </a:rPr>
              <a:t>tipos</a:t>
            </a:r>
            <a:r>
              <a:rPr sz="1400" dirty="0">
                <a:latin typeface="Arial"/>
                <a:cs typeface="Arial"/>
              </a:rPr>
              <a:t> de </a:t>
            </a:r>
            <a:r>
              <a:rPr sz="1400" spc="-5" dirty="0">
                <a:latin typeface="Arial"/>
                <a:cs typeface="Arial"/>
              </a:rPr>
              <a:t>aislamiento usados</a:t>
            </a:r>
            <a:r>
              <a:rPr sz="1400" dirty="0">
                <a:latin typeface="Arial"/>
                <a:cs typeface="Arial"/>
              </a:rPr>
              <a:t> en 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particular.</a:t>
            </a:r>
            <a:r>
              <a:rPr sz="1400" dirty="0">
                <a:latin typeface="Arial"/>
                <a:cs typeface="Arial"/>
              </a:rPr>
              <a:t> Los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cambios</a:t>
            </a:r>
            <a:r>
              <a:rPr sz="1400" dirty="0">
                <a:latin typeface="Arial"/>
                <a:cs typeface="Arial"/>
              </a:rPr>
              <a:t> en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la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capacitancia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normal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de</a:t>
            </a:r>
            <a:r>
              <a:rPr sz="1400" spc="-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un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material</a:t>
            </a:r>
            <a:r>
              <a:rPr sz="1400" dirty="0">
                <a:latin typeface="Arial"/>
                <a:cs typeface="Arial"/>
              </a:rPr>
              <a:t> de 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aislamiento </a:t>
            </a:r>
            <a:r>
              <a:rPr sz="1400" dirty="0">
                <a:latin typeface="Arial"/>
                <a:cs typeface="Arial"/>
              </a:rPr>
              <a:t>indican </a:t>
            </a:r>
            <a:r>
              <a:rPr sz="1400" spc="-5" dirty="0">
                <a:latin typeface="Arial"/>
                <a:cs typeface="Arial"/>
              </a:rPr>
              <a:t>condiciones anormales como </a:t>
            </a:r>
            <a:r>
              <a:rPr sz="1400" dirty="0">
                <a:latin typeface="Arial"/>
                <a:cs typeface="Arial"/>
              </a:rPr>
              <a:t>la </a:t>
            </a:r>
            <a:r>
              <a:rPr sz="1400" spc="-5" dirty="0">
                <a:latin typeface="Arial"/>
                <a:cs typeface="Arial"/>
              </a:rPr>
              <a:t>presencia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una </a:t>
            </a:r>
            <a:r>
              <a:rPr sz="1400" dirty="0">
                <a:latin typeface="Arial"/>
                <a:cs typeface="Arial"/>
              </a:rPr>
              <a:t>capa 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humedad, corto-circuitos </a:t>
            </a:r>
            <a:r>
              <a:rPr sz="1400" dirty="0">
                <a:latin typeface="Arial"/>
                <a:cs typeface="Arial"/>
              </a:rPr>
              <a:t>o </a:t>
            </a:r>
            <a:r>
              <a:rPr sz="1400" spc="-5" dirty="0">
                <a:latin typeface="Arial"/>
                <a:cs typeface="Arial"/>
              </a:rPr>
              <a:t>circuitos abiertos </a:t>
            </a:r>
            <a:r>
              <a:rPr sz="1400" dirty="0">
                <a:latin typeface="Arial"/>
                <a:cs typeface="Arial"/>
              </a:rPr>
              <a:t>en la </a:t>
            </a:r>
            <a:r>
              <a:rPr sz="1400" spc="-10" dirty="0">
                <a:latin typeface="Arial"/>
                <a:cs typeface="Arial"/>
              </a:rPr>
              <a:t>red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capacitancia. </a:t>
            </a:r>
            <a:r>
              <a:rPr sz="1400" dirty="0">
                <a:latin typeface="Arial"/>
                <a:cs typeface="Arial"/>
              </a:rPr>
              <a:t> Las </a:t>
            </a:r>
            <a:r>
              <a:rPr sz="1400" spc="-5" dirty="0">
                <a:latin typeface="Arial"/>
                <a:cs typeface="Arial"/>
              </a:rPr>
              <a:t>mediciones </a:t>
            </a:r>
            <a:r>
              <a:rPr sz="1400" dirty="0">
                <a:latin typeface="Arial"/>
                <a:cs typeface="Arial"/>
              </a:rPr>
              <a:t>del </a:t>
            </a:r>
            <a:r>
              <a:rPr sz="1400" spc="-5" dirty="0">
                <a:latin typeface="Arial"/>
                <a:cs typeface="Arial"/>
              </a:rPr>
              <a:t>factor </a:t>
            </a:r>
            <a:r>
              <a:rPr sz="1400" spc="-1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disipación indican </a:t>
            </a:r>
            <a:r>
              <a:rPr sz="1400" dirty="0">
                <a:latin typeface="Arial"/>
                <a:cs typeface="Arial"/>
              </a:rPr>
              <a:t>las siguientes </a:t>
            </a:r>
            <a:r>
              <a:rPr sz="1400" spc="-5" dirty="0">
                <a:latin typeface="Arial"/>
                <a:cs typeface="Arial"/>
              </a:rPr>
              <a:t>condiciones </a:t>
            </a:r>
            <a:r>
              <a:rPr sz="1400" dirty="0">
                <a:latin typeface="Arial"/>
                <a:cs typeface="Arial"/>
              </a:rPr>
              <a:t> en el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aislamiento</a:t>
            </a:r>
            <a:r>
              <a:rPr sz="1400" spc="-10" dirty="0">
                <a:latin typeface="Arial"/>
                <a:cs typeface="Arial"/>
              </a:rPr>
              <a:t> de</a:t>
            </a:r>
            <a:r>
              <a:rPr sz="1400" spc="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una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amplia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gama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aparatos eléctricos.</a:t>
            </a:r>
            <a:endParaRPr sz="1400">
              <a:latin typeface="Arial"/>
              <a:cs typeface="Arial"/>
            </a:endParaRPr>
          </a:p>
          <a:p>
            <a:pPr marL="12700" marR="5715" algn="just">
              <a:lnSpc>
                <a:spcPct val="143700"/>
              </a:lnSpc>
              <a:spcBef>
                <a:spcPts val="810"/>
              </a:spcBef>
            </a:pPr>
            <a:r>
              <a:rPr sz="1400" spc="-5" dirty="0">
                <a:latin typeface="Arial"/>
                <a:cs typeface="Arial"/>
              </a:rPr>
              <a:t>Un </a:t>
            </a:r>
            <a:r>
              <a:rPr sz="1400" dirty="0">
                <a:latin typeface="Arial"/>
                <a:cs typeface="Arial"/>
              </a:rPr>
              <a:t>aumento del </a:t>
            </a:r>
            <a:r>
              <a:rPr sz="1400" spc="-5" dirty="0">
                <a:latin typeface="Arial"/>
                <a:cs typeface="Arial"/>
              </a:rPr>
              <a:t>factor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disipación </a:t>
            </a:r>
            <a:r>
              <a:rPr sz="1400" dirty="0">
                <a:latin typeface="Arial"/>
                <a:cs typeface="Arial"/>
              </a:rPr>
              <a:t>por </a:t>
            </a:r>
            <a:r>
              <a:rPr sz="1400" spc="-5" dirty="0">
                <a:latin typeface="Arial"/>
                <a:cs typeface="Arial"/>
              </a:rPr>
              <a:t>encima </a:t>
            </a:r>
            <a:r>
              <a:rPr sz="1400" dirty="0">
                <a:latin typeface="Arial"/>
                <a:cs typeface="Arial"/>
              </a:rPr>
              <a:t>de un valor </a:t>
            </a:r>
            <a:r>
              <a:rPr sz="1400" spc="-5" dirty="0">
                <a:latin typeface="Arial"/>
                <a:cs typeface="Arial"/>
              </a:rPr>
              <a:t>típico </a:t>
            </a:r>
            <a:r>
              <a:rPr sz="1400" dirty="0">
                <a:latin typeface="Arial"/>
                <a:cs typeface="Arial"/>
              </a:rPr>
              <a:t>puede 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indicar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condiciones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tales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como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las</a:t>
            </a:r>
            <a:r>
              <a:rPr sz="1400" dirty="0">
                <a:latin typeface="Arial"/>
                <a:cs typeface="Arial"/>
              </a:rPr>
              <a:t> indicadas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en</a:t>
            </a:r>
            <a:r>
              <a:rPr sz="1400" spc="-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el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párrafo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anterior,</a:t>
            </a:r>
            <a:r>
              <a:rPr sz="1400" dirty="0">
                <a:latin typeface="Arial"/>
                <a:cs typeface="Arial"/>
              </a:rPr>
              <a:t> y 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cualquiera </a:t>
            </a:r>
            <a:r>
              <a:rPr sz="1400" spc="-1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ellas </a:t>
            </a:r>
            <a:r>
              <a:rPr sz="1400" dirty="0">
                <a:latin typeface="Arial"/>
                <a:cs typeface="Arial"/>
              </a:rPr>
              <a:t>puede ser de </a:t>
            </a:r>
            <a:r>
              <a:rPr sz="1400" spc="-5" dirty="0">
                <a:latin typeface="Arial"/>
                <a:cs typeface="Arial"/>
              </a:rPr>
              <a:t>carácter general </a:t>
            </a:r>
            <a:r>
              <a:rPr sz="1400" dirty="0">
                <a:latin typeface="Arial"/>
                <a:cs typeface="Arial"/>
              </a:rPr>
              <a:t>o </a:t>
            </a:r>
            <a:r>
              <a:rPr sz="1400" spc="-5" dirty="0">
                <a:latin typeface="Arial"/>
                <a:cs typeface="Arial"/>
              </a:rPr>
              <a:t>local. </a:t>
            </a:r>
            <a:r>
              <a:rPr sz="1400" dirty="0">
                <a:latin typeface="Arial"/>
                <a:cs typeface="Arial"/>
              </a:rPr>
              <a:t>Si </a:t>
            </a:r>
            <a:r>
              <a:rPr sz="1400" spc="-10" dirty="0">
                <a:latin typeface="Arial"/>
                <a:cs typeface="Arial"/>
              </a:rPr>
              <a:t>el </a:t>
            </a:r>
            <a:r>
              <a:rPr sz="1400" spc="-5" dirty="0">
                <a:latin typeface="Arial"/>
                <a:cs typeface="Arial"/>
              </a:rPr>
              <a:t>factor </a:t>
            </a:r>
            <a:r>
              <a:rPr sz="1400" spc="-1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disipación </a:t>
            </a:r>
            <a:r>
              <a:rPr sz="1400" spc="-5" dirty="0">
                <a:latin typeface="Arial"/>
                <a:cs typeface="Arial"/>
              </a:rPr>
              <a:t>varía significativamente </a:t>
            </a:r>
            <a:r>
              <a:rPr sz="1400" dirty="0">
                <a:latin typeface="Arial"/>
                <a:cs typeface="Arial"/>
              </a:rPr>
              <a:t>con el </a:t>
            </a:r>
            <a:r>
              <a:rPr sz="1400" spc="-5" dirty="0">
                <a:latin typeface="Arial"/>
                <a:cs typeface="Arial"/>
              </a:rPr>
              <a:t>voltaje hasta </a:t>
            </a:r>
            <a:r>
              <a:rPr sz="1400" dirty="0">
                <a:latin typeface="Arial"/>
                <a:cs typeface="Arial"/>
              </a:rPr>
              <a:t>un </a:t>
            </a:r>
            <a:r>
              <a:rPr sz="1400" spc="-5" dirty="0">
                <a:latin typeface="Arial"/>
                <a:cs typeface="Arial"/>
              </a:rPr>
              <a:t>voltaje </a:t>
            </a:r>
            <a:r>
              <a:rPr sz="1400" dirty="0">
                <a:latin typeface="Arial"/>
                <a:cs typeface="Arial"/>
              </a:rPr>
              <a:t>por </a:t>
            </a:r>
            <a:r>
              <a:rPr sz="1400" spc="-5" dirty="0">
                <a:latin typeface="Arial"/>
                <a:cs typeface="Arial"/>
              </a:rPr>
              <a:t>debajo </a:t>
            </a:r>
            <a:r>
              <a:rPr sz="1400" spc="-37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del cual </a:t>
            </a:r>
            <a:r>
              <a:rPr sz="1400" spc="-10" dirty="0">
                <a:latin typeface="Arial"/>
                <a:cs typeface="Arial"/>
              </a:rPr>
              <a:t>es </a:t>
            </a:r>
            <a:r>
              <a:rPr sz="1400" spc="-5" dirty="0">
                <a:latin typeface="Arial"/>
                <a:cs typeface="Arial"/>
              </a:rPr>
              <a:t>prácticamente constante, esto indica </a:t>
            </a:r>
            <a:r>
              <a:rPr sz="1400" dirty="0">
                <a:latin typeface="Arial"/>
                <a:cs typeface="Arial"/>
              </a:rPr>
              <a:t>la </a:t>
            </a:r>
            <a:r>
              <a:rPr sz="1400" spc="-5" dirty="0">
                <a:latin typeface="Arial"/>
                <a:cs typeface="Arial"/>
              </a:rPr>
              <a:t>presencia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ionización. </a:t>
            </a:r>
            <a:r>
              <a:rPr sz="1400" dirty="0">
                <a:latin typeface="Arial"/>
                <a:cs typeface="Arial"/>
              </a:rPr>
              <a:t> Si </a:t>
            </a:r>
            <a:r>
              <a:rPr sz="1400" spc="-5" dirty="0">
                <a:latin typeface="Arial"/>
                <a:cs typeface="Arial"/>
              </a:rPr>
              <a:t>este voltaje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extinción está por debajo </a:t>
            </a:r>
            <a:r>
              <a:rPr sz="1400" dirty="0">
                <a:latin typeface="Arial"/>
                <a:cs typeface="Arial"/>
              </a:rPr>
              <a:t>del </a:t>
            </a:r>
            <a:r>
              <a:rPr sz="1400" spc="-5" dirty="0">
                <a:latin typeface="Arial"/>
                <a:cs typeface="Arial"/>
              </a:rPr>
              <a:t>nivel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operación, entonces </a:t>
            </a:r>
            <a:r>
              <a:rPr sz="1400" spc="-37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la</a:t>
            </a:r>
            <a:r>
              <a:rPr sz="1400" spc="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ionización </a:t>
            </a:r>
            <a:r>
              <a:rPr sz="1400" dirty="0">
                <a:latin typeface="Arial"/>
                <a:cs typeface="Arial"/>
              </a:rPr>
              <a:t>puede</a:t>
            </a:r>
            <a:r>
              <a:rPr sz="1400" spc="-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progresar</a:t>
            </a:r>
            <a:r>
              <a:rPr sz="1400" spc="-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en</a:t>
            </a:r>
            <a:r>
              <a:rPr sz="1400" spc="-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la</a:t>
            </a:r>
            <a:r>
              <a:rPr sz="1400" spc="-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operación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con el</a:t>
            </a:r>
            <a:r>
              <a:rPr sz="1400" spc="-5" dirty="0">
                <a:latin typeface="Arial"/>
                <a:cs typeface="Arial"/>
              </a:rPr>
              <a:t> consiguiente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deterioro.</a:t>
            </a:r>
            <a:endParaRPr sz="14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115100" y="9390381"/>
            <a:ext cx="5678170" cy="5073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1150"/>
              </a:lnSpc>
            </a:pPr>
            <a:r>
              <a:rPr sz="1100" dirty="0">
                <a:latin typeface="Calibri"/>
                <a:cs typeface="Calibri"/>
              </a:rPr>
              <a:t>PH </a:t>
            </a:r>
            <a:r>
              <a:rPr sz="1100" spc="-5" dirty="0">
                <a:latin typeface="Calibri"/>
                <a:cs typeface="Calibri"/>
              </a:rPr>
              <a:t>Financial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Park Tower,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Piso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35,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Boulevard </a:t>
            </a:r>
            <a:r>
              <a:rPr sz="1100" spc="-5" dirty="0">
                <a:latin typeface="Calibri"/>
                <a:cs typeface="Calibri"/>
              </a:rPr>
              <a:t>Costa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Este.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Corregimiento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Juan Díaz,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Costa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del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Este.</a:t>
            </a:r>
            <a:endParaRPr sz="1100">
              <a:latin typeface="Calibri"/>
              <a:cs typeface="Calibri"/>
            </a:endParaRPr>
          </a:p>
          <a:p>
            <a:pPr marL="2030730" marR="2022475" algn="ctr">
              <a:lnSpc>
                <a:spcPct val="101800"/>
              </a:lnSpc>
            </a:pPr>
            <a:r>
              <a:rPr sz="1100" spc="-5" dirty="0">
                <a:latin typeface="Calibri"/>
                <a:cs typeface="Calibri"/>
              </a:rPr>
              <a:t>Ciudad de Panamá. Panamá. </a:t>
            </a:r>
            <a:r>
              <a:rPr sz="1100" spc="-235" dirty="0">
                <a:latin typeface="Calibri"/>
                <a:cs typeface="Calibri"/>
              </a:rPr>
              <a:t> </a:t>
            </a:r>
            <a:r>
              <a:rPr sz="1100" u="sng" spc="-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3"/>
              </a:rPr>
              <a:t>www.kaizengrp.com</a:t>
            </a:r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998260" y="9359202"/>
            <a:ext cx="5910580" cy="0"/>
          </a:xfrm>
          <a:custGeom>
            <a:avLst/>
            <a:gdLst/>
            <a:ahLst/>
            <a:cxnLst/>
            <a:rect l="l" t="t" r="r" b="b"/>
            <a:pathLst>
              <a:path w="5910580">
                <a:moveTo>
                  <a:pt x="0" y="0"/>
                </a:moveTo>
                <a:lnTo>
                  <a:pt x="1598938" y="0"/>
                </a:lnTo>
              </a:path>
              <a:path w="5910580">
                <a:moveTo>
                  <a:pt x="1600530" y="0"/>
                </a:moveTo>
                <a:lnTo>
                  <a:pt x="5910390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991962" y="355137"/>
            <a:ext cx="1001125" cy="431186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5956605" y="782828"/>
            <a:ext cx="5997575" cy="810548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715" algn="r">
              <a:spcBef>
                <a:spcPts val="100"/>
              </a:spcBef>
            </a:pPr>
            <a:r>
              <a:rPr sz="1100" spc="-5" dirty="0">
                <a:latin typeface="Calibri"/>
                <a:cs typeface="Calibri"/>
              </a:rPr>
              <a:t>Ficha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Técnica: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K-001</a:t>
            </a:r>
            <a:endParaRPr sz="1100">
              <a:latin typeface="Calibri"/>
              <a:cs typeface="Calibri"/>
            </a:endParaRPr>
          </a:p>
          <a:p>
            <a:pPr marL="5507355" marR="5080" indent="118745" algn="r">
              <a:lnSpc>
                <a:spcPct val="101800"/>
              </a:lnSpc>
              <a:spcBef>
                <a:spcPts val="5"/>
              </a:spcBef>
            </a:pPr>
            <a:r>
              <a:rPr sz="1100" dirty="0">
                <a:latin typeface="Calibri"/>
                <a:cs typeface="Calibri"/>
              </a:rPr>
              <a:t>Re</a:t>
            </a:r>
            <a:r>
              <a:rPr sz="1100" spc="5" dirty="0">
                <a:latin typeface="Calibri"/>
                <a:cs typeface="Calibri"/>
              </a:rPr>
              <a:t>v</a:t>
            </a:r>
            <a:r>
              <a:rPr sz="1100" dirty="0">
                <a:latin typeface="Calibri"/>
                <a:cs typeface="Calibri"/>
              </a:rPr>
              <a:t>.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  </a:t>
            </a:r>
            <a:r>
              <a:rPr sz="1100" spc="-5" dirty="0">
                <a:latin typeface="Calibri"/>
                <a:cs typeface="Calibri"/>
              </a:rPr>
              <a:t>Jul-</a:t>
            </a:r>
            <a:r>
              <a:rPr sz="1100" dirty="0">
                <a:latin typeface="Calibri"/>
                <a:cs typeface="Calibri"/>
              </a:rPr>
              <a:t>20</a:t>
            </a:r>
            <a:r>
              <a:rPr sz="1100" spc="-10" dirty="0">
                <a:latin typeface="Calibri"/>
                <a:cs typeface="Calibri"/>
              </a:rPr>
              <a:t>1</a:t>
            </a:r>
            <a:r>
              <a:rPr sz="1100" dirty="0">
                <a:latin typeface="Calibri"/>
                <a:cs typeface="Calibri"/>
              </a:rPr>
              <a:t>8</a:t>
            </a:r>
            <a:endParaRPr sz="1100">
              <a:latin typeface="Calibri"/>
              <a:cs typeface="Calibri"/>
            </a:endParaRPr>
          </a:p>
          <a:p>
            <a:pPr marL="12700" algn="just">
              <a:lnSpc>
                <a:spcPts val="1670"/>
              </a:lnSpc>
            </a:pPr>
            <a:r>
              <a:rPr sz="1400" spc="-5" dirty="0">
                <a:latin typeface="Arial"/>
                <a:cs typeface="Arial"/>
              </a:rPr>
              <a:t>Un</a:t>
            </a:r>
            <a:r>
              <a:rPr sz="1400" spc="37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cierto</a:t>
            </a:r>
            <a:r>
              <a:rPr sz="1400" spc="35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aumento</a:t>
            </a:r>
            <a:r>
              <a:rPr sz="1400" spc="35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35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capacitancia</a:t>
            </a:r>
            <a:r>
              <a:rPr sz="1400" spc="35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(aumento</a:t>
            </a:r>
            <a:r>
              <a:rPr sz="1400" spc="35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35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la</a:t>
            </a:r>
            <a:r>
              <a:rPr sz="1400" spc="36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corriente</a:t>
            </a:r>
            <a:r>
              <a:rPr sz="1400" spc="35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34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carga)</a:t>
            </a:r>
            <a:endParaRPr sz="1400">
              <a:latin typeface="Arial"/>
              <a:cs typeface="Arial"/>
            </a:endParaRPr>
          </a:p>
          <a:p>
            <a:pPr marL="12700" marR="9525" algn="just">
              <a:lnSpc>
                <a:spcPts val="2420"/>
              </a:lnSpc>
              <a:spcBef>
                <a:spcPts val="195"/>
              </a:spcBef>
            </a:pPr>
            <a:r>
              <a:rPr sz="1400" dirty="0">
                <a:latin typeface="Arial"/>
                <a:cs typeface="Arial"/>
              </a:rPr>
              <a:t>también se puede </a:t>
            </a:r>
            <a:r>
              <a:rPr sz="1400" spc="-5" dirty="0">
                <a:latin typeface="Arial"/>
                <a:cs typeface="Arial"/>
              </a:rPr>
              <a:t>observar </a:t>
            </a:r>
            <a:r>
              <a:rPr sz="1400" dirty="0">
                <a:latin typeface="Arial"/>
                <a:cs typeface="Arial"/>
              </a:rPr>
              <a:t>por </a:t>
            </a:r>
            <a:r>
              <a:rPr sz="1400" spc="-5" dirty="0">
                <a:latin typeface="Arial"/>
                <a:cs typeface="Arial"/>
              </a:rPr>
              <a:t>encima </a:t>
            </a:r>
            <a:r>
              <a:rPr sz="1400" dirty="0">
                <a:latin typeface="Arial"/>
                <a:cs typeface="Arial"/>
              </a:rPr>
              <a:t>del </a:t>
            </a:r>
            <a:r>
              <a:rPr sz="1400" spc="-5" dirty="0">
                <a:latin typeface="Arial"/>
                <a:cs typeface="Arial"/>
              </a:rPr>
              <a:t>voltaje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extinción debido </a:t>
            </a:r>
            <a:r>
              <a:rPr sz="1400" dirty="0">
                <a:latin typeface="Arial"/>
                <a:cs typeface="Arial"/>
              </a:rPr>
              <a:t>a </a:t>
            </a:r>
            <a:r>
              <a:rPr sz="1400" spc="-5" dirty="0">
                <a:latin typeface="Arial"/>
                <a:cs typeface="Arial"/>
              </a:rPr>
              <a:t>los </a:t>
            </a:r>
            <a:r>
              <a:rPr sz="1400" spc="-37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cortocircuitos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de</a:t>
            </a:r>
            <a:r>
              <a:rPr sz="1400" spc="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numerosos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huecos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por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el</a:t>
            </a:r>
            <a:r>
              <a:rPr sz="1400" spc="-5" dirty="0">
                <a:latin typeface="Arial"/>
                <a:cs typeface="Arial"/>
              </a:rPr>
              <a:t> proceso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5" dirty="0">
                <a:latin typeface="Arial"/>
                <a:cs typeface="Arial"/>
              </a:rPr>
              <a:t> ionización.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25"/>
              </a:spcBef>
            </a:pPr>
            <a:endParaRPr sz="1900">
              <a:latin typeface="Arial"/>
              <a:cs typeface="Arial"/>
            </a:endParaRPr>
          </a:p>
          <a:p>
            <a:pPr marL="12700" marR="7620" algn="just">
              <a:lnSpc>
                <a:spcPct val="143800"/>
              </a:lnSpc>
            </a:pPr>
            <a:r>
              <a:rPr sz="1400" spc="-5" dirty="0">
                <a:latin typeface="Arial"/>
                <a:cs typeface="Arial"/>
              </a:rPr>
              <a:t>Un aumento </a:t>
            </a:r>
            <a:r>
              <a:rPr sz="1400" dirty="0">
                <a:latin typeface="Arial"/>
                <a:cs typeface="Arial"/>
              </a:rPr>
              <a:t>del </a:t>
            </a:r>
            <a:r>
              <a:rPr sz="1400" spc="-5" dirty="0">
                <a:latin typeface="Arial"/>
                <a:cs typeface="Arial"/>
              </a:rPr>
              <a:t>factor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disipación </a:t>
            </a:r>
            <a:r>
              <a:rPr sz="1400" dirty="0">
                <a:latin typeface="Arial"/>
                <a:cs typeface="Arial"/>
              </a:rPr>
              <a:t>acompañado </a:t>
            </a:r>
            <a:r>
              <a:rPr sz="1400" spc="-5" dirty="0">
                <a:latin typeface="Arial"/>
                <a:cs typeface="Arial"/>
              </a:rPr>
              <a:t>por </a:t>
            </a:r>
            <a:r>
              <a:rPr sz="1400" spc="-10" dirty="0">
                <a:latin typeface="Arial"/>
                <a:cs typeface="Arial"/>
              </a:rPr>
              <a:t>un </a:t>
            </a:r>
            <a:r>
              <a:rPr sz="1400" spc="-5" dirty="0">
                <a:latin typeface="Arial"/>
                <a:cs typeface="Arial"/>
              </a:rPr>
              <a:t>posible aumento </a:t>
            </a:r>
            <a:r>
              <a:rPr sz="1400" dirty="0">
                <a:latin typeface="Arial"/>
                <a:cs typeface="Arial"/>
              </a:rPr>
              <a:t> de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capacitancia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por</a:t>
            </a:r>
            <a:r>
              <a:rPr sz="1400" dirty="0">
                <a:latin typeface="Arial"/>
                <a:cs typeface="Arial"/>
              </a:rPr>
              <a:t> lo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general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indica</a:t>
            </a:r>
            <a:r>
              <a:rPr sz="1400" dirty="0">
                <a:latin typeface="Arial"/>
                <a:cs typeface="Arial"/>
              </a:rPr>
              <a:t> un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exceso</a:t>
            </a:r>
            <a:r>
              <a:rPr sz="1400" dirty="0">
                <a:latin typeface="Arial"/>
                <a:cs typeface="Arial"/>
              </a:rPr>
              <a:t> de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humedad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en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el </a:t>
            </a:r>
            <a:r>
              <a:rPr sz="1400" spc="-5" dirty="0">
                <a:latin typeface="Arial"/>
                <a:cs typeface="Arial"/>
              </a:rPr>
              <a:t> aislamiento. </a:t>
            </a:r>
            <a:r>
              <a:rPr sz="1400" dirty="0">
                <a:latin typeface="Arial"/>
                <a:cs typeface="Arial"/>
              </a:rPr>
              <a:t>El </a:t>
            </a:r>
            <a:r>
              <a:rPr sz="1400" spc="-5" dirty="0">
                <a:latin typeface="Arial"/>
                <a:cs typeface="Arial"/>
              </a:rPr>
              <a:t>aumento</a:t>
            </a:r>
            <a:r>
              <a:rPr sz="1400" dirty="0">
                <a:latin typeface="Arial"/>
                <a:cs typeface="Arial"/>
              </a:rPr>
              <a:t> del </a:t>
            </a:r>
            <a:r>
              <a:rPr sz="1400" spc="-5" dirty="0">
                <a:latin typeface="Arial"/>
                <a:cs typeface="Arial"/>
              </a:rPr>
              <a:t>factor </a:t>
            </a:r>
            <a:r>
              <a:rPr sz="1400" spc="-10" dirty="0">
                <a:latin typeface="Arial"/>
                <a:cs typeface="Arial"/>
              </a:rPr>
              <a:t>de</a:t>
            </a:r>
            <a:r>
              <a:rPr sz="1400" spc="-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disipación por </a:t>
            </a:r>
            <a:r>
              <a:rPr sz="1400" spc="-5" dirty="0">
                <a:latin typeface="Arial"/>
                <a:cs typeface="Arial"/>
              </a:rPr>
              <a:t>sí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solo</a:t>
            </a:r>
            <a:r>
              <a:rPr sz="1400" dirty="0">
                <a:latin typeface="Arial"/>
                <a:cs typeface="Arial"/>
              </a:rPr>
              <a:t> puede ser 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causado</a:t>
            </a:r>
            <a:r>
              <a:rPr sz="1400" spc="-6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por</a:t>
            </a:r>
            <a:r>
              <a:rPr sz="1400" spc="-6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el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deterioro</a:t>
            </a:r>
            <a:r>
              <a:rPr sz="1400" spc="-6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térmico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o</a:t>
            </a:r>
            <a:r>
              <a:rPr sz="1400" spc="-6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por</a:t>
            </a:r>
            <a:r>
              <a:rPr sz="1400" spc="-7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otro</a:t>
            </a:r>
            <a:r>
              <a:rPr sz="1400" spc="-6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tipo</a:t>
            </a:r>
            <a:r>
              <a:rPr sz="1400" spc="-6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7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contaminación</a:t>
            </a:r>
            <a:r>
              <a:rPr sz="1400" spc="-6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que</a:t>
            </a:r>
            <a:r>
              <a:rPr sz="1400" spc="-6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no</a:t>
            </a:r>
            <a:r>
              <a:rPr sz="1400" spc="-6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sea </a:t>
            </a:r>
            <a:r>
              <a:rPr sz="1400" spc="-38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el </a:t>
            </a:r>
            <a:r>
              <a:rPr sz="1400" spc="-5" dirty="0">
                <a:latin typeface="Arial"/>
                <a:cs typeface="Arial"/>
              </a:rPr>
              <a:t>agua.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45"/>
              </a:spcBef>
            </a:pPr>
            <a:endParaRPr sz="2050">
              <a:latin typeface="Arial"/>
              <a:cs typeface="Arial"/>
            </a:endParaRPr>
          </a:p>
          <a:p>
            <a:pPr marL="12700" marR="6350" algn="just">
              <a:lnSpc>
                <a:spcPct val="143900"/>
              </a:lnSpc>
              <a:spcBef>
                <a:spcPts val="5"/>
              </a:spcBef>
            </a:pPr>
            <a:r>
              <a:rPr sz="1400" dirty="0">
                <a:latin typeface="Arial"/>
                <a:cs typeface="Arial"/>
              </a:rPr>
              <a:t>A </a:t>
            </a:r>
            <a:r>
              <a:rPr sz="1400" spc="-5" dirty="0">
                <a:latin typeface="Arial"/>
                <a:cs typeface="Arial"/>
              </a:rPr>
              <a:t>menos </a:t>
            </a:r>
            <a:r>
              <a:rPr sz="1400" dirty="0">
                <a:latin typeface="Arial"/>
                <a:cs typeface="Arial"/>
              </a:rPr>
              <a:t>que </a:t>
            </a:r>
            <a:r>
              <a:rPr sz="1400" spc="-5" dirty="0">
                <a:latin typeface="Arial"/>
                <a:cs typeface="Arial"/>
              </a:rPr>
              <a:t>las superficies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aisladores </a:t>
            </a:r>
            <a:r>
              <a:rPr sz="1400" dirty="0">
                <a:latin typeface="Arial"/>
                <a:cs typeface="Arial"/>
              </a:rPr>
              <a:t>pasamuros y </a:t>
            </a:r>
            <a:r>
              <a:rPr sz="1400" spc="-5" dirty="0">
                <a:latin typeface="Arial"/>
                <a:cs typeface="Arial"/>
              </a:rPr>
              <a:t>terminaciones </a:t>
            </a:r>
            <a:r>
              <a:rPr sz="1400" spc="-1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 cables, conmutadores, etc., estén limpias </a:t>
            </a:r>
            <a:r>
              <a:rPr sz="1400" dirty="0">
                <a:latin typeface="Arial"/>
                <a:cs typeface="Arial"/>
              </a:rPr>
              <a:t>y </a:t>
            </a:r>
            <a:r>
              <a:rPr sz="1400" spc="-5" dirty="0">
                <a:latin typeface="Arial"/>
                <a:cs typeface="Arial"/>
              </a:rPr>
              <a:t>secas, </a:t>
            </a:r>
            <a:r>
              <a:rPr sz="1400" dirty="0">
                <a:latin typeface="Arial"/>
                <a:cs typeface="Arial"/>
              </a:rPr>
              <a:t>las </a:t>
            </a:r>
            <a:r>
              <a:rPr sz="1400" spc="-5" dirty="0">
                <a:latin typeface="Arial"/>
                <a:cs typeface="Arial"/>
              </a:rPr>
              <a:t>cantidades medidas </a:t>
            </a:r>
            <a:r>
              <a:rPr sz="1400" dirty="0">
                <a:latin typeface="Arial"/>
                <a:cs typeface="Arial"/>
              </a:rPr>
              <a:t> no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se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aplican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necesariamente</a:t>
            </a:r>
            <a:r>
              <a:rPr sz="1400" dirty="0">
                <a:latin typeface="Arial"/>
                <a:cs typeface="Arial"/>
              </a:rPr>
              <a:t> al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volumen</a:t>
            </a:r>
            <a:r>
              <a:rPr sz="1400" dirty="0">
                <a:latin typeface="Arial"/>
                <a:cs typeface="Arial"/>
              </a:rPr>
              <a:t> del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aislamiento</a:t>
            </a:r>
            <a:r>
              <a:rPr sz="1400" dirty="0">
                <a:latin typeface="Arial"/>
                <a:cs typeface="Arial"/>
              </a:rPr>
              <a:t> que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se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está </a:t>
            </a:r>
            <a:r>
              <a:rPr sz="1400" spc="-37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probando. Cualquier </a:t>
            </a:r>
            <a:r>
              <a:rPr sz="1400" dirty="0">
                <a:latin typeface="Arial"/>
                <a:cs typeface="Arial"/>
              </a:rPr>
              <a:t>fuga </a:t>
            </a:r>
            <a:r>
              <a:rPr sz="1400" spc="-5" dirty="0">
                <a:latin typeface="Arial"/>
                <a:cs typeface="Arial"/>
              </a:rPr>
              <a:t>sobre las superficies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los terminales </a:t>
            </a:r>
            <a:r>
              <a:rPr sz="1400" dirty="0">
                <a:latin typeface="Arial"/>
                <a:cs typeface="Arial"/>
              </a:rPr>
              <a:t>puede 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agregarse a </a:t>
            </a:r>
            <a:r>
              <a:rPr sz="1400" spc="-5" dirty="0">
                <a:latin typeface="Arial"/>
                <a:cs typeface="Arial"/>
              </a:rPr>
              <a:t>las pérdidas </a:t>
            </a:r>
            <a:r>
              <a:rPr sz="1400" dirty="0">
                <a:latin typeface="Arial"/>
                <a:cs typeface="Arial"/>
              </a:rPr>
              <a:t>del propio </a:t>
            </a:r>
            <a:r>
              <a:rPr sz="1400" spc="-5" dirty="0">
                <a:latin typeface="Arial"/>
                <a:cs typeface="Arial"/>
              </a:rPr>
              <a:t>aislamiento </a:t>
            </a:r>
            <a:r>
              <a:rPr sz="1400" dirty="0">
                <a:latin typeface="Arial"/>
                <a:cs typeface="Arial"/>
              </a:rPr>
              <a:t>y </a:t>
            </a:r>
            <a:r>
              <a:rPr sz="1400" spc="-5" dirty="0">
                <a:latin typeface="Arial"/>
                <a:cs typeface="Arial"/>
              </a:rPr>
              <a:t>pueden, </a:t>
            </a:r>
            <a:r>
              <a:rPr sz="1400" dirty="0">
                <a:latin typeface="Arial"/>
                <a:cs typeface="Arial"/>
              </a:rPr>
              <a:t>si </a:t>
            </a:r>
            <a:r>
              <a:rPr sz="1400" spc="-5" dirty="0">
                <a:latin typeface="Arial"/>
                <a:cs typeface="Arial"/>
              </a:rPr>
              <a:t>son excesivas, </a:t>
            </a:r>
            <a:r>
              <a:rPr sz="1400" spc="-37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dar una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falsa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indicación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su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condición.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5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300">
              <a:latin typeface="Arial"/>
              <a:cs typeface="Arial"/>
            </a:endParaRPr>
          </a:p>
          <a:p>
            <a:pPr marL="12700" marR="8255" algn="just">
              <a:lnSpc>
                <a:spcPct val="143300"/>
              </a:lnSpc>
            </a:pPr>
            <a:r>
              <a:rPr sz="1400" dirty="0">
                <a:latin typeface="Arial"/>
                <a:cs typeface="Arial"/>
              </a:rPr>
              <a:t>El</a:t>
            </a:r>
            <a:r>
              <a:rPr sz="1400" spc="-6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criterio</a:t>
            </a:r>
            <a:r>
              <a:rPr sz="1400" spc="-6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</a:t>
            </a:r>
            <a:r>
              <a:rPr sz="1400" spc="-7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utilizar</a:t>
            </a:r>
            <a:r>
              <a:rPr sz="1400" spc="-7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para</a:t>
            </a:r>
            <a:r>
              <a:rPr sz="1400" spc="-7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considerar</a:t>
            </a:r>
            <a:r>
              <a:rPr sz="1400" spc="-7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un</a:t>
            </a:r>
            <a:r>
              <a:rPr sz="1400" spc="-8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valor</a:t>
            </a:r>
            <a:r>
              <a:rPr sz="1400" spc="-6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6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Factor</a:t>
            </a:r>
            <a:r>
              <a:rPr sz="1400" spc="-6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de</a:t>
            </a:r>
            <a:r>
              <a:rPr sz="1400" spc="-8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Potencia</a:t>
            </a:r>
            <a:r>
              <a:rPr sz="1400" spc="-7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aceptable, </a:t>
            </a:r>
            <a:r>
              <a:rPr sz="1400" spc="-37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es </a:t>
            </a:r>
            <a:r>
              <a:rPr sz="1400" spc="-5" dirty="0">
                <a:latin typeface="Arial"/>
                <a:cs typeface="Arial"/>
              </a:rPr>
              <a:t>que para </a:t>
            </a:r>
            <a:r>
              <a:rPr sz="1400" dirty="0">
                <a:latin typeface="Arial"/>
                <a:cs typeface="Arial"/>
              </a:rPr>
              <a:t>un </a:t>
            </a:r>
            <a:r>
              <a:rPr sz="1400" spc="-5" dirty="0">
                <a:latin typeface="Arial"/>
                <a:cs typeface="Arial"/>
              </a:rPr>
              <a:t>transformador </a:t>
            </a:r>
            <a:r>
              <a:rPr sz="1400" dirty="0">
                <a:latin typeface="Arial"/>
                <a:cs typeface="Arial"/>
              </a:rPr>
              <a:t>con </a:t>
            </a:r>
            <a:r>
              <a:rPr sz="1400" spc="-5" dirty="0">
                <a:latin typeface="Arial"/>
                <a:cs typeface="Arial"/>
              </a:rPr>
              <a:t>aislamiento clase "A" </a:t>
            </a:r>
            <a:r>
              <a:rPr sz="1400" dirty="0">
                <a:latin typeface="Arial"/>
                <a:cs typeface="Arial"/>
              </a:rPr>
              <a:t>y </a:t>
            </a:r>
            <a:r>
              <a:rPr sz="1400" spc="-5" dirty="0">
                <a:latin typeface="Arial"/>
                <a:cs typeface="Arial"/>
              </a:rPr>
              <a:t>sumergido </a:t>
            </a:r>
            <a:r>
              <a:rPr sz="1400" spc="-10" dirty="0">
                <a:latin typeface="Arial"/>
                <a:cs typeface="Arial"/>
              </a:rPr>
              <a:t>en </a:t>
            </a:r>
            <a:r>
              <a:rPr sz="1400" spc="-5" dirty="0">
                <a:latin typeface="Arial"/>
                <a:cs typeface="Arial"/>
              </a:rPr>
              <a:t> aceite, </a:t>
            </a:r>
            <a:r>
              <a:rPr sz="1400" dirty="0">
                <a:latin typeface="Arial"/>
                <a:cs typeface="Arial"/>
              </a:rPr>
              <a:t>el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valor</a:t>
            </a:r>
            <a:r>
              <a:rPr sz="1400" spc="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debe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ser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5" dirty="0">
                <a:latin typeface="Arial"/>
                <a:cs typeface="Arial"/>
              </a:rPr>
              <a:t> 0.5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</a:t>
            </a:r>
            <a:r>
              <a:rPr sz="1400" spc="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1.0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%,</a:t>
            </a:r>
            <a:r>
              <a:rPr sz="1400" spc="-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</a:t>
            </a:r>
            <a:r>
              <a:rPr sz="1400" spc="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una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temperatura</a:t>
            </a:r>
            <a:r>
              <a:rPr sz="1400" spc="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20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oC.</a:t>
            </a:r>
            <a:endParaRPr sz="1400">
              <a:latin typeface="Arial"/>
              <a:cs typeface="Arial"/>
            </a:endParaRPr>
          </a:p>
          <a:p>
            <a:pPr marL="12700" marR="6350" algn="just">
              <a:lnSpc>
                <a:spcPct val="143600"/>
              </a:lnSpc>
              <a:spcBef>
                <a:spcPts val="815"/>
              </a:spcBef>
            </a:pPr>
            <a:r>
              <a:rPr sz="1400" dirty="0">
                <a:latin typeface="Arial"/>
                <a:cs typeface="Arial"/>
              </a:rPr>
              <a:t>Para </a:t>
            </a:r>
            <a:r>
              <a:rPr sz="1400" spc="-5" dirty="0">
                <a:latin typeface="Arial"/>
                <a:cs typeface="Arial"/>
              </a:rPr>
              <a:t>valores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mayores</a:t>
            </a:r>
            <a:r>
              <a:rPr sz="1400" dirty="0">
                <a:latin typeface="Arial"/>
                <a:cs typeface="Arial"/>
              </a:rPr>
              <a:t> al 1.0 % de Factor de </a:t>
            </a:r>
            <a:r>
              <a:rPr sz="1400" spc="-5" dirty="0">
                <a:latin typeface="Arial"/>
                <a:cs typeface="Arial"/>
              </a:rPr>
              <a:t>Potencia,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se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recomienda 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investigar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la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causa</a:t>
            </a:r>
            <a:r>
              <a:rPr sz="1400" spc="-6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que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lo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origina,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que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puede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ser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provocada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por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degradación </a:t>
            </a:r>
            <a:r>
              <a:rPr sz="1400" spc="-38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del </a:t>
            </a:r>
            <a:r>
              <a:rPr sz="1400" spc="-5" dirty="0">
                <a:latin typeface="Arial"/>
                <a:cs typeface="Arial"/>
              </a:rPr>
              <a:t>aceite aislante, </a:t>
            </a:r>
            <a:r>
              <a:rPr sz="1400" dirty="0">
                <a:latin typeface="Arial"/>
                <a:cs typeface="Arial"/>
              </a:rPr>
              <a:t>humedad </a:t>
            </a:r>
            <a:r>
              <a:rPr sz="1400" spc="-5" dirty="0">
                <a:latin typeface="Arial"/>
                <a:cs typeface="Arial"/>
              </a:rPr>
              <a:t>y/o suciedad </a:t>
            </a:r>
            <a:r>
              <a:rPr sz="1400" dirty="0">
                <a:latin typeface="Arial"/>
                <a:cs typeface="Arial"/>
              </a:rPr>
              <a:t>en </a:t>
            </a:r>
            <a:r>
              <a:rPr sz="1400" spc="-5" dirty="0">
                <a:latin typeface="Arial"/>
                <a:cs typeface="Arial"/>
              </a:rPr>
              <a:t>los aislamientos </a:t>
            </a:r>
            <a:r>
              <a:rPr sz="1400" dirty="0">
                <a:latin typeface="Arial"/>
                <a:cs typeface="Arial"/>
              </a:rPr>
              <a:t>o </a:t>
            </a:r>
            <a:r>
              <a:rPr sz="1400" spc="-5" dirty="0">
                <a:latin typeface="Arial"/>
                <a:cs typeface="Arial"/>
              </a:rPr>
              <a:t>por </a:t>
            </a:r>
            <a:r>
              <a:rPr sz="1400" dirty="0">
                <a:latin typeface="Arial"/>
                <a:cs typeface="Arial"/>
              </a:rPr>
              <a:t>posible 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deficiencia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de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alguna</a:t>
            </a:r>
            <a:r>
              <a:rPr sz="1400" dirty="0">
                <a:latin typeface="Arial"/>
                <a:cs typeface="Arial"/>
              </a:rPr>
              <a:t> de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las</a:t>
            </a:r>
            <a:r>
              <a:rPr sz="1400" spc="-5" dirty="0">
                <a:latin typeface="Arial"/>
                <a:cs typeface="Arial"/>
              </a:rPr>
              <a:t> boquillas.</a:t>
            </a:r>
            <a:endParaRPr sz="14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115100" y="9390381"/>
            <a:ext cx="5678170" cy="5073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1150"/>
              </a:lnSpc>
            </a:pPr>
            <a:r>
              <a:rPr sz="1100" dirty="0">
                <a:latin typeface="Calibri"/>
                <a:cs typeface="Calibri"/>
              </a:rPr>
              <a:t>PH </a:t>
            </a:r>
            <a:r>
              <a:rPr sz="1100" spc="-5" dirty="0">
                <a:latin typeface="Calibri"/>
                <a:cs typeface="Calibri"/>
              </a:rPr>
              <a:t>Financial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Park Tower,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Piso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35,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Boulevard </a:t>
            </a:r>
            <a:r>
              <a:rPr sz="1100" spc="-5" dirty="0">
                <a:latin typeface="Calibri"/>
                <a:cs typeface="Calibri"/>
              </a:rPr>
              <a:t>Costa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Este.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Corregimiento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Juan Díaz,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Costa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del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Este.</a:t>
            </a:r>
            <a:endParaRPr sz="1100">
              <a:latin typeface="Calibri"/>
              <a:cs typeface="Calibri"/>
            </a:endParaRPr>
          </a:p>
          <a:p>
            <a:pPr marL="2030730" marR="2022475" algn="ctr">
              <a:lnSpc>
                <a:spcPct val="101800"/>
              </a:lnSpc>
            </a:pPr>
            <a:r>
              <a:rPr sz="1100" spc="-5" dirty="0">
                <a:latin typeface="Calibri"/>
                <a:cs typeface="Calibri"/>
              </a:rPr>
              <a:t>Ciudad de Panamá. Panamá. </a:t>
            </a:r>
            <a:r>
              <a:rPr sz="1100" spc="-235" dirty="0">
                <a:latin typeface="Calibri"/>
                <a:cs typeface="Calibri"/>
              </a:rPr>
              <a:t> </a:t>
            </a:r>
            <a:r>
              <a:rPr sz="1100" u="sng" spc="-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3"/>
              </a:rPr>
              <a:t>www.kaizengrp.com</a:t>
            </a:r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998260" y="9359202"/>
            <a:ext cx="5910580" cy="0"/>
          </a:xfrm>
          <a:custGeom>
            <a:avLst/>
            <a:gdLst/>
            <a:ahLst/>
            <a:cxnLst/>
            <a:rect l="l" t="t" r="r" b="b"/>
            <a:pathLst>
              <a:path w="5910580">
                <a:moveTo>
                  <a:pt x="0" y="0"/>
                </a:moveTo>
                <a:lnTo>
                  <a:pt x="1598938" y="0"/>
                </a:lnTo>
              </a:path>
              <a:path w="5910580">
                <a:moveTo>
                  <a:pt x="1600530" y="0"/>
                </a:moveTo>
                <a:lnTo>
                  <a:pt x="5910390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991962" y="355137"/>
            <a:ext cx="1001125" cy="431186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5956605" y="782828"/>
            <a:ext cx="5997575" cy="20745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715" algn="r">
              <a:spcBef>
                <a:spcPts val="100"/>
              </a:spcBef>
            </a:pPr>
            <a:r>
              <a:rPr sz="1100" spc="-5" dirty="0">
                <a:latin typeface="Calibri"/>
                <a:cs typeface="Calibri"/>
              </a:rPr>
              <a:t>Ficha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Técnica: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K-001</a:t>
            </a:r>
            <a:endParaRPr sz="1100">
              <a:latin typeface="Calibri"/>
              <a:cs typeface="Calibri"/>
            </a:endParaRPr>
          </a:p>
          <a:p>
            <a:pPr marL="5507355" marR="5080" indent="118745" algn="r">
              <a:lnSpc>
                <a:spcPct val="101800"/>
              </a:lnSpc>
              <a:spcBef>
                <a:spcPts val="5"/>
              </a:spcBef>
            </a:pPr>
            <a:r>
              <a:rPr sz="1100" dirty="0">
                <a:latin typeface="Calibri"/>
                <a:cs typeface="Calibri"/>
              </a:rPr>
              <a:t>Re</a:t>
            </a:r>
            <a:r>
              <a:rPr sz="1100" spc="5" dirty="0">
                <a:latin typeface="Calibri"/>
                <a:cs typeface="Calibri"/>
              </a:rPr>
              <a:t>v</a:t>
            </a:r>
            <a:r>
              <a:rPr sz="1100" dirty="0">
                <a:latin typeface="Calibri"/>
                <a:cs typeface="Calibri"/>
              </a:rPr>
              <a:t>.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  </a:t>
            </a:r>
            <a:r>
              <a:rPr sz="1100" spc="-5" dirty="0">
                <a:latin typeface="Calibri"/>
                <a:cs typeface="Calibri"/>
              </a:rPr>
              <a:t>Jul-</a:t>
            </a:r>
            <a:r>
              <a:rPr sz="1100" dirty="0">
                <a:latin typeface="Calibri"/>
                <a:cs typeface="Calibri"/>
              </a:rPr>
              <a:t>20</a:t>
            </a:r>
            <a:r>
              <a:rPr sz="1100" spc="-10" dirty="0">
                <a:latin typeface="Calibri"/>
                <a:cs typeface="Calibri"/>
              </a:rPr>
              <a:t>1</a:t>
            </a:r>
            <a:r>
              <a:rPr sz="1100" dirty="0">
                <a:latin typeface="Calibri"/>
                <a:cs typeface="Calibri"/>
              </a:rPr>
              <a:t>8</a:t>
            </a:r>
            <a:endParaRPr sz="11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100">
              <a:latin typeface="Calibri"/>
              <a:cs typeface="Calibri"/>
            </a:endParaRPr>
          </a:p>
          <a:p>
            <a:pPr>
              <a:spcBef>
                <a:spcPts val="30"/>
              </a:spcBef>
            </a:pPr>
            <a:endParaRPr sz="900">
              <a:latin typeface="Calibri"/>
              <a:cs typeface="Calibri"/>
            </a:endParaRPr>
          </a:p>
          <a:p>
            <a:pPr marL="12700" marR="6985" algn="just">
              <a:lnSpc>
                <a:spcPct val="143600"/>
              </a:lnSpc>
            </a:pPr>
            <a:r>
              <a:rPr sz="1400" spc="-5" dirty="0">
                <a:latin typeface="Arial"/>
                <a:cs typeface="Arial"/>
              </a:rPr>
              <a:t>Existen valores referenciales de pérdida dieléctrica (Tan </a:t>
            </a:r>
            <a:r>
              <a:rPr sz="1400" dirty="0">
                <a:latin typeface="Arial"/>
                <a:cs typeface="Arial"/>
              </a:rPr>
              <a:t>δ) </a:t>
            </a:r>
            <a:r>
              <a:rPr sz="1400" spc="-5" dirty="0">
                <a:latin typeface="Arial"/>
                <a:cs typeface="Arial"/>
              </a:rPr>
              <a:t>en pruebas </a:t>
            </a:r>
            <a:r>
              <a:rPr sz="1400" dirty="0">
                <a:latin typeface="Arial"/>
                <a:cs typeface="Arial"/>
              </a:rPr>
              <a:t> realizadas a </a:t>
            </a:r>
            <a:r>
              <a:rPr sz="1400" spc="-5" dirty="0">
                <a:latin typeface="Arial"/>
                <a:cs typeface="Arial"/>
              </a:rPr>
              <a:t>nivel </a:t>
            </a:r>
            <a:r>
              <a:rPr sz="1400" dirty="0">
                <a:latin typeface="Arial"/>
                <a:cs typeface="Arial"/>
              </a:rPr>
              <a:t>mundial </a:t>
            </a:r>
            <a:r>
              <a:rPr sz="1400" spc="-5" dirty="0">
                <a:latin typeface="Arial"/>
                <a:cs typeface="Arial"/>
              </a:rPr>
              <a:t>sobre </a:t>
            </a:r>
            <a:r>
              <a:rPr sz="1400" dirty="0">
                <a:latin typeface="Arial"/>
                <a:cs typeface="Arial"/>
              </a:rPr>
              <a:t>una </a:t>
            </a:r>
            <a:r>
              <a:rPr sz="1400" spc="-5" dirty="0">
                <a:latin typeface="Arial"/>
                <a:cs typeface="Arial"/>
              </a:rPr>
              <a:t>variedad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equipos, </a:t>
            </a:r>
            <a:r>
              <a:rPr sz="1400" dirty="0">
                <a:latin typeface="Arial"/>
                <a:cs typeface="Arial"/>
              </a:rPr>
              <a:t>con lo </a:t>
            </a:r>
            <a:r>
              <a:rPr sz="1400" spc="-5" dirty="0">
                <a:latin typeface="Arial"/>
                <a:cs typeface="Arial"/>
              </a:rPr>
              <a:t>cual </a:t>
            </a:r>
            <a:r>
              <a:rPr sz="1400" dirty="0">
                <a:latin typeface="Arial"/>
                <a:cs typeface="Arial"/>
              </a:rPr>
              <a:t>se 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puede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tener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una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idea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muy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precisa</a:t>
            </a:r>
            <a:r>
              <a:rPr sz="1400" dirty="0">
                <a:latin typeface="Arial"/>
                <a:cs typeface="Arial"/>
              </a:rPr>
              <a:t> y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aceptar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como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bueno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los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valores </a:t>
            </a:r>
            <a:r>
              <a:rPr sz="1400" spc="-37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obtenidos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en </a:t>
            </a:r>
            <a:r>
              <a:rPr sz="1400" spc="-5" dirty="0">
                <a:latin typeface="Arial"/>
                <a:cs typeface="Arial"/>
              </a:rPr>
              <a:t>una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prueba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particular.</a:t>
            </a:r>
            <a:endParaRPr sz="14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115100" y="9390381"/>
            <a:ext cx="5678170" cy="5073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1150"/>
              </a:lnSpc>
            </a:pPr>
            <a:r>
              <a:rPr sz="1100" dirty="0">
                <a:latin typeface="Calibri"/>
                <a:cs typeface="Calibri"/>
              </a:rPr>
              <a:t>PH </a:t>
            </a:r>
            <a:r>
              <a:rPr sz="1100" spc="-5" dirty="0">
                <a:latin typeface="Calibri"/>
                <a:cs typeface="Calibri"/>
              </a:rPr>
              <a:t>Financial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Park Tower,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Piso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35,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Boulevard </a:t>
            </a:r>
            <a:r>
              <a:rPr sz="1100" spc="-5" dirty="0">
                <a:latin typeface="Calibri"/>
                <a:cs typeface="Calibri"/>
              </a:rPr>
              <a:t>Costa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Este.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Corregimiento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Juan Díaz,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Costa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del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Este.</a:t>
            </a:r>
            <a:endParaRPr sz="1100">
              <a:latin typeface="Calibri"/>
              <a:cs typeface="Calibri"/>
            </a:endParaRPr>
          </a:p>
          <a:p>
            <a:pPr marL="2030730" marR="2022475" algn="ctr">
              <a:lnSpc>
                <a:spcPct val="101800"/>
              </a:lnSpc>
            </a:pPr>
            <a:r>
              <a:rPr sz="1100" spc="-5" dirty="0">
                <a:latin typeface="Calibri"/>
                <a:cs typeface="Calibri"/>
              </a:rPr>
              <a:t>Ciudad de Panamá. Panamá. </a:t>
            </a:r>
            <a:r>
              <a:rPr sz="1100" spc="-235" dirty="0">
                <a:latin typeface="Calibri"/>
                <a:cs typeface="Calibri"/>
              </a:rPr>
              <a:t> </a:t>
            </a:r>
            <a:r>
              <a:rPr sz="1100" u="sng" spc="-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3"/>
              </a:rPr>
              <a:t>www.kaizengrp.com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956604" y="3348354"/>
            <a:ext cx="5998210" cy="582300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97865" lvl="1" indent="-457200">
              <a:spcBef>
                <a:spcPts val="100"/>
              </a:spcBef>
              <a:buAutoNum type="arabicPeriod" startAt="5"/>
              <a:tabLst>
                <a:tab pos="697865" algn="l"/>
                <a:tab pos="698500" algn="l"/>
              </a:tabLst>
            </a:pPr>
            <a:r>
              <a:rPr sz="1400" b="1" dirty="0">
                <a:latin typeface="Arial"/>
                <a:cs typeface="Arial"/>
              </a:rPr>
              <a:t>Efectos </a:t>
            </a:r>
            <a:r>
              <a:rPr sz="1400" b="1" spc="-5" dirty="0">
                <a:latin typeface="Arial"/>
                <a:cs typeface="Arial"/>
              </a:rPr>
              <a:t>de</a:t>
            </a:r>
            <a:r>
              <a:rPr sz="1400" b="1" spc="-1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la</a:t>
            </a:r>
            <a:r>
              <a:rPr sz="1400" b="1" spc="-1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temperatura</a:t>
            </a:r>
            <a:r>
              <a:rPr sz="1400" b="1" dirty="0">
                <a:latin typeface="Arial"/>
                <a:cs typeface="Arial"/>
              </a:rPr>
              <a:t> y</a:t>
            </a:r>
            <a:r>
              <a:rPr sz="1400" b="1" spc="-3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de</a:t>
            </a:r>
            <a:r>
              <a:rPr sz="1400" b="1" dirty="0">
                <a:latin typeface="Arial"/>
                <a:cs typeface="Arial"/>
              </a:rPr>
              <a:t> la</a:t>
            </a:r>
            <a:r>
              <a:rPr sz="1400" b="1" spc="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humedad</a:t>
            </a:r>
            <a:endParaRPr sz="1400">
              <a:latin typeface="Arial"/>
              <a:cs typeface="Arial"/>
            </a:endParaRPr>
          </a:p>
          <a:p>
            <a:pPr lvl="1">
              <a:lnSpc>
                <a:spcPct val="100000"/>
              </a:lnSpc>
              <a:buFont typeface="Arial"/>
              <a:buAutoNum type="arabicPeriod" startAt="5"/>
            </a:pPr>
            <a:endParaRPr sz="1500">
              <a:latin typeface="Arial"/>
              <a:cs typeface="Arial"/>
            </a:endParaRPr>
          </a:p>
          <a:p>
            <a:pPr lvl="1">
              <a:spcBef>
                <a:spcPts val="5"/>
              </a:spcBef>
              <a:buFont typeface="Arial"/>
              <a:buAutoNum type="arabicPeriod" startAt="5"/>
            </a:pPr>
            <a:endParaRPr sz="1450">
              <a:latin typeface="Arial"/>
              <a:cs typeface="Arial"/>
            </a:endParaRPr>
          </a:p>
          <a:p>
            <a:pPr marL="697865" lvl="2" indent="-457200">
              <a:buAutoNum type="arabicPeriod"/>
              <a:tabLst>
                <a:tab pos="698500" algn="l"/>
              </a:tabLst>
            </a:pPr>
            <a:r>
              <a:rPr sz="1400" b="1" spc="-5" dirty="0">
                <a:latin typeface="Arial"/>
                <a:cs typeface="Arial"/>
              </a:rPr>
              <a:t>Temperatura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30"/>
              </a:spcBef>
            </a:pPr>
            <a:endParaRPr sz="1600">
              <a:latin typeface="Arial"/>
              <a:cs typeface="Arial"/>
            </a:endParaRPr>
          </a:p>
          <a:p>
            <a:pPr marL="12700" marR="5715" algn="just">
              <a:lnSpc>
                <a:spcPct val="143700"/>
              </a:lnSpc>
            </a:pPr>
            <a:r>
              <a:rPr sz="1400" dirty="0">
                <a:latin typeface="Arial"/>
                <a:cs typeface="Arial"/>
              </a:rPr>
              <a:t>La </a:t>
            </a:r>
            <a:r>
              <a:rPr sz="1400" spc="-5" dirty="0">
                <a:latin typeface="Arial"/>
                <a:cs typeface="Arial"/>
              </a:rPr>
              <a:t>mayoría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las mediciones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aislamiento tienen </a:t>
            </a:r>
            <a:r>
              <a:rPr sz="1400" dirty="0">
                <a:latin typeface="Arial"/>
                <a:cs typeface="Arial"/>
              </a:rPr>
              <a:t>que ser </a:t>
            </a:r>
            <a:r>
              <a:rPr sz="1400" spc="-5" dirty="0">
                <a:latin typeface="Arial"/>
                <a:cs typeface="Arial"/>
              </a:rPr>
              <a:t>interpretadas </a:t>
            </a:r>
            <a:r>
              <a:rPr sz="1400" dirty="0">
                <a:latin typeface="Arial"/>
                <a:cs typeface="Arial"/>
              </a:rPr>
              <a:t> basándose </a:t>
            </a:r>
            <a:r>
              <a:rPr sz="1400" spc="-10" dirty="0">
                <a:latin typeface="Arial"/>
                <a:cs typeface="Arial"/>
              </a:rPr>
              <a:t>en </a:t>
            </a:r>
            <a:r>
              <a:rPr sz="1400" dirty="0">
                <a:latin typeface="Arial"/>
                <a:cs typeface="Arial"/>
              </a:rPr>
              <a:t>la </a:t>
            </a:r>
            <a:r>
              <a:rPr sz="1400" spc="-5" dirty="0">
                <a:latin typeface="Arial"/>
                <a:cs typeface="Arial"/>
              </a:rPr>
              <a:t>temperatura </a:t>
            </a:r>
            <a:r>
              <a:rPr sz="1400" dirty="0">
                <a:latin typeface="Arial"/>
                <a:cs typeface="Arial"/>
              </a:rPr>
              <a:t>de la </a:t>
            </a:r>
            <a:r>
              <a:rPr sz="1400" spc="-5" dirty="0">
                <a:latin typeface="Arial"/>
                <a:cs typeface="Arial"/>
              </a:rPr>
              <a:t>muestra. </a:t>
            </a:r>
            <a:r>
              <a:rPr sz="1400" dirty="0">
                <a:latin typeface="Arial"/>
                <a:cs typeface="Arial"/>
              </a:rPr>
              <a:t>Las </a:t>
            </a:r>
            <a:r>
              <a:rPr sz="1400" spc="-5" dirty="0">
                <a:latin typeface="Arial"/>
                <a:cs typeface="Arial"/>
              </a:rPr>
              <a:t>pérdidas </a:t>
            </a:r>
            <a:r>
              <a:rPr sz="1400" dirty="0">
                <a:latin typeface="Arial"/>
                <a:cs typeface="Arial"/>
              </a:rPr>
              <a:t>dieléctricas de </a:t>
            </a:r>
            <a:r>
              <a:rPr sz="1400" spc="-10" dirty="0">
                <a:latin typeface="Arial"/>
                <a:cs typeface="Arial"/>
              </a:rPr>
              <a:t>la </a:t>
            </a:r>
            <a:r>
              <a:rPr sz="1400" spc="-5" dirty="0">
                <a:latin typeface="Arial"/>
                <a:cs typeface="Arial"/>
              </a:rPr>
              <a:t> mayoría </a:t>
            </a:r>
            <a:r>
              <a:rPr sz="1400" dirty="0">
                <a:latin typeface="Arial"/>
                <a:cs typeface="Arial"/>
              </a:rPr>
              <a:t>de los </a:t>
            </a:r>
            <a:r>
              <a:rPr sz="1400" spc="-5" dirty="0">
                <a:latin typeface="Arial"/>
                <a:cs typeface="Arial"/>
              </a:rPr>
              <a:t>aislamientos aumentan </a:t>
            </a:r>
            <a:r>
              <a:rPr sz="1400" dirty="0">
                <a:latin typeface="Arial"/>
                <a:cs typeface="Arial"/>
              </a:rPr>
              <a:t>con la </a:t>
            </a:r>
            <a:r>
              <a:rPr sz="1400" spc="-5" dirty="0">
                <a:latin typeface="Arial"/>
                <a:cs typeface="Arial"/>
              </a:rPr>
              <a:t>temperatura, </a:t>
            </a:r>
            <a:r>
              <a:rPr sz="1400" dirty="0">
                <a:latin typeface="Arial"/>
                <a:cs typeface="Arial"/>
              </a:rPr>
              <a:t>sin </a:t>
            </a:r>
            <a:r>
              <a:rPr sz="1400" spc="-5" dirty="0">
                <a:latin typeface="Arial"/>
                <a:cs typeface="Arial"/>
              </a:rPr>
              <a:t>embargo, 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otros, tales como </a:t>
            </a:r>
            <a:r>
              <a:rPr sz="1400" dirty="0">
                <a:latin typeface="Arial"/>
                <a:cs typeface="Arial"/>
              </a:rPr>
              <a:t>el papel </a:t>
            </a:r>
            <a:r>
              <a:rPr sz="1400" spc="-5" dirty="0">
                <a:latin typeface="Arial"/>
                <a:cs typeface="Arial"/>
              </a:rPr>
              <a:t>seco impregnado </a:t>
            </a:r>
            <a:r>
              <a:rPr sz="1400" dirty="0">
                <a:latin typeface="Arial"/>
                <a:cs typeface="Arial"/>
              </a:rPr>
              <a:t>en </a:t>
            </a:r>
            <a:r>
              <a:rPr sz="1400" spc="-5" dirty="0">
                <a:latin typeface="Arial"/>
                <a:cs typeface="Arial"/>
              </a:rPr>
              <a:t>aceite </a:t>
            </a:r>
            <a:r>
              <a:rPr sz="1400" dirty="0">
                <a:latin typeface="Arial"/>
                <a:cs typeface="Arial"/>
              </a:rPr>
              <a:t>y el polietileno </a:t>
            </a:r>
            <a:r>
              <a:rPr sz="1400" spc="-1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buena</a:t>
            </a:r>
            <a:r>
              <a:rPr sz="1400" spc="10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calidad,</a:t>
            </a:r>
            <a:r>
              <a:rPr sz="1400" spc="12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demuestran</a:t>
            </a:r>
            <a:r>
              <a:rPr sz="1400" spc="114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una</a:t>
            </a:r>
            <a:r>
              <a:rPr sz="1400" spc="10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reducción</a:t>
            </a:r>
            <a:r>
              <a:rPr sz="1400" spc="12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de</a:t>
            </a:r>
            <a:r>
              <a:rPr sz="1400" spc="12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pérdidas</a:t>
            </a:r>
            <a:r>
              <a:rPr sz="1400" spc="1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dieléctricas</a:t>
            </a:r>
            <a:r>
              <a:rPr sz="1400" spc="10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cuando </a:t>
            </a:r>
            <a:r>
              <a:rPr sz="1400" spc="-38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la</a:t>
            </a:r>
            <a:r>
              <a:rPr sz="1400" spc="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temperatura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se</a:t>
            </a:r>
            <a:r>
              <a:rPr sz="1400" spc="-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eleva</a:t>
            </a:r>
            <a:r>
              <a:rPr sz="1400" spc="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en</a:t>
            </a:r>
            <a:r>
              <a:rPr sz="1400" spc="2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forma</a:t>
            </a:r>
            <a:r>
              <a:rPr sz="1400" spc="-5" dirty="0">
                <a:latin typeface="Arial"/>
                <a:cs typeface="Arial"/>
              </a:rPr>
              <a:t> moderada,</a:t>
            </a:r>
            <a:r>
              <a:rPr sz="1400" dirty="0">
                <a:latin typeface="Arial"/>
                <a:cs typeface="Arial"/>
              </a:rPr>
              <a:t> por</a:t>
            </a:r>
            <a:r>
              <a:rPr sz="1400" spc="-5" dirty="0">
                <a:latin typeface="Arial"/>
                <a:cs typeface="Arial"/>
              </a:rPr>
              <a:t> ej.,</a:t>
            </a:r>
            <a:r>
              <a:rPr sz="1400" dirty="0">
                <a:latin typeface="Arial"/>
                <a:cs typeface="Arial"/>
              </a:rPr>
              <a:t> de</a:t>
            </a:r>
            <a:r>
              <a:rPr sz="1400" spc="-5" dirty="0">
                <a:latin typeface="Arial"/>
                <a:cs typeface="Arial"/>
              </a:rPr>
              <a:t> 20°C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hasta 30°C.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5"/>
              </a:spcBef>
            </a:pPr>
            <a:endParaRPr sz="2100">
              <a:latin typeface="Arial"/>
              <a:cs typeface="Arial"/>
            </a:endParaRPr>
          </a:p>
          <a:p>
            <a:pPr marL="12700" marR="5080" algn="just">
              <a:lnSpc>
                <a:spcPct val="143800"/>
              </a:lnSpc>
            </a:pPr>
            <a:r>
              <a:rPr sz="1400" spc="-5" dirty="0">
                <a:latin typeface="Arial"/>
                <a:cs typeface="Arial"/>
              </a:rPr>
              <a:t>Además, se sabe </a:t>
            </a:r>
            <a:r>
              <a:rPr sz="1400" dirty="0">
                <a:latin typeface="Arial"/>
                <a:cs typeface="Arial"/>
              </a:rPr>
              <a:t>que el </a:t>
            </a:r>
            <a:r>
              <a:rPr sz="1400" spc="-5" dirty="0">
                <a:latin typeface="Arial"/>
                <a:cs typeface="Arial"/>
              </a:rPr>
              <a:t>efecto </a:t>
            </a:r>
            <a:r>
              <a:rPr sz="1400" spc="-10" dirty="0">
                <a:latin typeface="Arial"/>
                <a:cs typeface="Arial"/>
              </a:rPr>
              <a:t>de </a:t>
            </a:r>
            <a:r>
              <a:rPr sz="1400" dirty="0">
                <a:latin typeface="Arial"/>
                <a:cs typeface="Arial"/>
              </a:rPr>
              <a:t>la </a:t>
            </a:r>
            <a:r>
              <a:rPr sz="1400" spc="-5" dirty="0">
                <a:latin typeface="Arial"/>
                <a:cs typeface="Arial"/>
              </a:rPr>
              <a:t>temperatura depende </a:t>
            </a:r>
            <a:r>
              <a:rPr sz="1400" dirty="0">
                <a:latin typeface="Arial"/>
                <a:cs typeface="Arial"/>
              </a:rPr>
              <a:t>del </a:t>
            </a:r>
            <a:r>
              <a:rPr sz="1400" spc="-5" dirty="0">
                <a:latin typeface="Arial"/>
                <a:cs typeface="Arial"/>
              </a:rPr>
              <a:t>estado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envejecimiento </a:t>
            </a:r>
            <a:r>
              <a:rPr sz="1400" dirty="0">
                <a:latin typeface="Arial"/>
                <a:cs typeface="Arial"/>
              </a:rPr>
              <a:t>del </a:t>
            </a:r>
            <a:r>
              <a:rPr sz="1400" spc="-5" dirty="0">
                <a:latin typeface="Arial"/>
                <a:cs typeface="Arial"/>
              </a:rPr>
              <a:t>aislamiento. </a:t>
            </a:r>
            <a:r>
              <a:rPr sz="1400" dirty="0">
                <a:latin typeface="Arial"/>
                <a:cs typeface="Arial"/>
              </a:rPr>
              <a:t>En muchos </a:t>
            </a:r>
            <a:r>
              <a:rPr sz="1400" spc="-5" dirty="0">
                <a:latin typeface="Arial"/>
                <a:cs typeface="Arial"/>
              </a:rPr>
              <a:t>casos, los aislamientos </a:t>
            </a:r>
            <a:r>
              <a:rPr sz="1400" dirty="0">
                <a:latin typeface="Arial"/>
                <a:cs typeface="Arial"/>
              </a:rPr>
              <a:t>han 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fallado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debido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al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efecto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acumulativo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la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temperatura,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es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decir,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un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aumento </a:t>
            </a:r>
            <a:r>
              <a:rPr sz="1400" spc="-37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en </a:t>
            </a:r>
            <a:r>
              <a:rPr sz="1400" spc="-5" dirty="0">
                <a:latin typeface="Arial"/>
                <a:cs typeface="Arial"/>
              </a:rPr>
              <a:t>temperatura causa </a:t>
            </a:r>
            <a:r>
              <a:rPr sz="1400" dirty="0">
                <a:latin typeface="Arial"/>
                <a:cs typeface="Arial"/>
              </a:rPr>
              <a:t>un </a:t>
            </a:r>
            <a:r>
              <a:rPr sz="1400" spc="-5" dirty="0">
                <a:latin typeface="Arial"/>
                <a:cs typeface="Arial"/>
              </a:rPr>
              <a:t>aumento </a:t>
            </a:r>
            <a:r>
              <a:rPr sz="1400" spc="-10" dirty="0">
                <a:latin typeface="Arial"/>
                <a:cs typeface="Arial"/>
              </a:rPr>
              <a:t>en </a:t>
            </a:r>
            <a:r>
              <a:rPr sz="1400" dirty="0">
                <a:latin typeface="Arial"/>
                <a:cs typeface="Arial"/>
              </a:rPr>
              <a:t>la </a:t>
            </a:r>
            <a:r>
              <a:rPr sz="1400" spc="-5" dirty="0">
                <a:latin typeface="Arial"/>
                <a:cs typeface="Arial"/>
              </a:rPr>
              <a:t>pérdida dieléctrica </a:t>
            </a:r>
            <a:r>
              <a:rPr sz="1400" dirty="0">
                <a:latin typeface="Arial"/>
                <a:cs typeface="Arial"/>
              </a:rPr>
              <a:t>que a su </a:t>
            </a:r>
            <a:r>
              <a:rPr sz="1400" spc="-5" dirty="0">
                <a:latin typeface="Arial"/>
                <a:cs typeface="Arial"/>
              </a:rPr>
              <a:t>vez 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incrementa adicionalmente</a:t>
            </a:r>
            <a:r>
              <a:rPr sz="1400" dirty="0">
                <a:latin typeface="Arial"/>
                <a:cs typeface="Arial"/>
              </a:rPr>
              <a:t> la </a:t>
            </a:r>
            <a:r>
              <a:rPr sz="1400" spc="-5" dirty="0">
                <a:latin typeface="Arial"/>
                <a:cs typeface="Arial"/>
              </a:rPr>
              <a:t>temperatura,</a:t>
            </a:r>
            <a:r>
              <a:rPr sz="1400" spc="1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etc.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(embalamiento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térmico).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100">
              <a:latin typeface="Arial"/>
              <a:cs typeface="Arial"/>
            </a:endParaRPr>
          </a:p>
          <a:p>
            <a:pPr marL="12700" marR="5080" algn="just">
              <a:lnSpc>
                <a:spcPct val="143500"/>
              </a:lnSpc>
            </a:pPr>
            <a:r>
              <a:rPr sz="1400" dirty="0">
                <a:latin typeface="Arial"/>
                <a:cs typeface="Arial"/>
              </a:rPr>
              <a:t>Es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importante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determinar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las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características</a:t>
            </a:r>
            <a:r>
              <a:rPr sz="1400" dirty="0">
                <a:latin typeface="Arial"/>
                <a:cs typeface="Arial"/>
              </a:rPr>
              <a:t> del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factor</a:t>
            </a:r>
            <a:r>
              <a:rPr sz="1400" dirty="0">
                <a:latin typeface="Arial"/>
                <a:cs typeface="Arial"/>
              </a:rPr>
              <a:t> de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disipación</a:t>
            </a:r>
            <a:r>
              <a:rPr sz="1400" dirty="0">
                <a:latin typeface="Arial"/>
                <a:cs typeface="Arial"/>
              </a:rPr>
              <a:t> – 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temperatura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del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aislamiento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que</a:t>
            </a:r>
            <a:r>
              <a:rPr sz="1400" spc="-60" dirty="0">
                <a:latin typeface="Arial"/>
                <a:cs typeface="Arial"/>
              </a:rPr>
              <a:t> </a:t>
            </a:r>
            <a:r>
              <a:rPr sz="1400" spc="5" dirty="0">
                <a:latin typeface="Arial"/>
                <a:cs typeface="Arial"/>
              </a:rPr>
              <a:t>se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está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probando.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De</a:t>
            </a:r>
            <a:r>
              <a:rPr sz="1400" spc="-6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lo</a:t>
            </a:r>
            <a:r>
              <a:rPr sz="1400" spc="-5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contrario,</a:t>
            </a:r>
            <a:r>
              <a:rPr sz="1400" spc="-5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se</a:t>
            </a:r>
            <a:r>
              <a:rPr sz="1400" spc="-6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deben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998260" y="9359202"/>
            <a:ext cx="5910580" cy="0"/>
          </a:xfrm>
          <a:custGeom>
            <a:avLst/>
            <a:gdLst/>
            <a:ahLst/>
            <a:cxnLst/>
            <a:rect l="l" t="t" r="r" b="b"/>
            <a:pathLst>
              <a:path w="5910580">
                <a:moveTo>
                  <a:pt x="0" y="0"/>
                </a:moveTo>
                <a:lnTo>
                  <a:pt x="1598938" y="0"/>
                </a:lnTo>
              </a:path>
              <a:path w="5910580">
                <a:moveTo>
                  <a:pt x="1600530" y="0"/>
                </a:moveTo>
                <a:lnTo>
                  <a:pt x="5910390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991962" y="355137"/>
            <a:ext cx="1001125" cy="431186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5956605" y="782827"/>
            <a:ext cx="5997575" cy="80955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715" algn="r">
              <a:spcBef>
                <a:spcPts val="100"/>
              </a:spcBef>
            </a:pPr>
            <a:r>
              <a:rPr sz="1100" spc="-5" dirty="0">
                <a:latin typeface="Calibri"/>
                <a:cs typeface="Calibri"/>
              </a:rPr>
              <a:t>Ficha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Técnica: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K-001</a:t>
            </a:r>
            <a:endParaRPr sz="1100">
              <a:latin typeface="Calibri"/>
              <a:cs typeface="Calibri"/>
            </a:endParaRPr>
          </a:p>
          <a:p>
            <a:pPr marL="5507355" marR="5080" indent="118745" algn="r">
              <a:lnSpc>
                <a:spcPct val="101800"/>
              </a:lnSpc>
              <a:spcBef>
                <a:spcPts val="5"/>
              </a:spcBef>
            </a:pPr>
            <a:r>
              <a:rPr sz="1100" dirty="0">
                <a:latin typeface="Calibri"/>
                <a:cs typeface="Calibri"/>
              </a:rPr>
              <a:t>Re</a:t>
            </a:r>
            <a:r>
              <a:rPr sz="1100" spc="5" dirty="0">
                <a:latin typeface="Calibri"/>
                <a:cs typeface="Calibri"/>
              </a:rPr>
              <a:t>v</a:t>
            </a:r>
            <a:r>
              <a:rPr sz="1100" dirty="0">
                <a:latin typeface="Calibri"/>
                <a:cs typeface="Calibri"/>
              </a:rPr>
              <a:t>.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  </a:t>
            </a:r>
            <a:r>
              <a:rPr sz="1100" spc="-5" dirty="0">
                <a:latin typeface="Calibri"/>
                <a:cs typeface="Calibri"/>
              </a:rPr>
              <a:t>Jul-</a:t>
            </a:r>
            <a:r>
              <a:rPr sz="1100" dirty="0">
                <a:latin typeface="Calibri"/>
                <a:cs typeface="Calibri"/>
              </a:rPr>
              <a:t>20</a:t>
            </a:r>
            <a:r>
              <a:rPr sz="1100" spc="-10" dirty="0">
                <a:latin typeface="Calibri"/>
                <a:cs typeface="Calibri"/>
              </a:rPr>
              <a:t>1</a:t>
            </a:r>
            <a:r>
              <a:rPr sz="1100" dirty="0">
                <a:latin typeface="Calibri"/>
                <a:cs typeface="Calibri"/>
              </a:rPr>
              <a:t>8</a:t>
            </a:r>
            <a:endParaRPr sz="1100">
              <a:latin typeface="Calibri"/>
              <a:cs typeface="Calibri"/>
            </a:endParaRPr>
          </a:p>
          <a:p>
            <a:pPr marL="12700" algn="just">
              <a:lnSpc>
                <a:spcPts val="1670"/>
              </a:lnSpc>
            </a:pPr>
            <a:r>
              <a:rPr sz="1400" dirty="0">
                <a:latin typeface="Arial"/>
                <a:cs typeface="Arial"/>
              </a:rPr>
              <a:t>realizar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todas</a:t>
            </a:r>
            <a:r>
              <a:rPr sz="1400" spc="2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las</a:t>
            </a:r>
            <a:r>
              <a:rPr sz="1400" spc="1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pruebas</a:t>
            </a:r>
            <a:r>
              <a:rPr sz="1400" spc="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la</a:t>
            </a:r>
            <a:r>
              <a:rPr sz="1400" spc="2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misma</a:t>
            </a:r>
            <a:r>
              <a:rPr sz="1400" spc="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muestra,</a:t>
            </a:r>
            <a:r>
              <a:rPr sz="1400" spc="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en</a:t>
            </a:r>
            <a:r>
              <a:rPr sz="1400" spc="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la</a:t>
            </a:r>
            <a:r>
              <a:rPr sz="1400" spc="2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medida</a:t>
            </a:r>
            <a:r>
              <a:rPr sz="1400" spc="2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lo</a:t>
            </a:r>
            <a:r>
              <a:rPr sz="1400" spc="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posible,</a:t>
            </a:r>
            <a:endParaRPr sz="1400">
              <a:latin typeface="Arial"/>
              <a:cs typeface="Arial"/>
            </a:endParaRPr>
          </a:p>
          <a:p>
            <a:pPr marL="12700" algn="just">
              <a:spcBef>
                <a:spcPts val="730"/>
              </a:spcBef>
            </a:pPr>
            <a:r>
              <a:rPr sz="1400" dirty="0">
                <a:latin typeface="Arial"/>
                <a:cs typeface="Arial"/>
              </a:rPr>
              <a:t>a</a:t>
            </a:r>
            <a:r>
              <a:rPr sz="1400" spc="6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la</a:t>
            </a:r>
            <a:r>
              <a:rPr sz="1400" spc="5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misma</a:t>
            </a:r>
            <a:r>
              <a:rPr sz="1400" spc="4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temperatura.</a:t>
            </a:r>
            <a:r>
              <a:rPr sz="1400" spc="6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Para</a:t>
            </a:r>
            <a:r>
              <a:rPr sz="1400" spc="5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comparar</a:t>
            </a:r>
            <a:r>
              <a:rPr sz="1400" spc="7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el</a:t>
            </a:r>
            <a:r>
              <a:rPr sz="1400" spc="5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valor</a:t>
            </a:r>
            <a:r>
              <a:rPr sz="1400" spc="6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del</a:t>
            </a:r>
            <a:r>
              <a:rPr sz="1400" spc="5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factor</a:t>
            </a:r>
            <a:r>
              <a:rPr sz="1400" spc="7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5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disipación</a:t>
            </a:r>
            <a:r>
              <a:rPr sz="1400" spc="5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endParaRPr sz="1400">
              <a:latin typeface="Arial"/>
              <a:cs typeface="Arial"/>
            </a:endParaRPr>
          </a:p>
          <a:p>
            <a:pPr marL="12700" marR="6350" algn="just">
              <a:lnSpc>
                <a:spcPct val="143600"/>
              </a:lnSpc>
              <a:spcBef>
                <a:spcPts val="15"/>
              </a:spcBef>
            </a:pPr>
            <a:r>
              <a:rPr sz="1400" dirty="0">
                <a:latin typeface="Arial"/>
                <a:cs typeface="Arial"/>
              </a:rPr>
              <a:t>las </a:t>
            </a:r>
            <a:r>
              <a:rPr sz="1400" spc="-5" dirty="0">
                <a:latin typeface="Arial"/>
                <a:cs typeface="Arial"/>
              </a:rPr>
              <a:t>pruebas realizadas </a:t>
            </a:r>
            <a:r>
              <a:rPr sz="1400" dirty="0">
                <a:latin typeface="Arial"/>
                <a:cs typeface="Arial"/>
              </a:rPr>
              <a:t>sobre </a:t>
            </a:r>
            <a:r>
              <a:rPr sz="1400" spc="-5" dirty="0">
                <a:latin typeface="Arial"/>
                <a:cs typeface="Arial"/>
              </a:rPr>
              <a:t>aparatos </a:t>
            </a:r>
            <a:r>
              <a:rPr sz="1400" dirty="0">
                <a:latin typeface="Arial"/>
                <a:cs typeface="Arial"/>
              </a:rPr>
              <a:t>del </a:t>
            </a:r>
            <a:r>
              <a:rPr sz="1400" spc="-5" dirty="0">
                <a:latin typeface="Arial"/>
                <a:cs typeface="Arial"/>
              </a:rPr>
              <a:t>mismo </a:t>
            </a:r>
            <a:r>
              <a:rPr sz="1400" dirty="0">
                <a:latin typeface="Arial"/>
                <a:cs typeface="Arial"/>
              </a:rPr>
              <a:t>tipo o similar, a </a:t>
            </a:r>
            <a:r>
              <a:rPr sz="1400" spc="-5" dirty="0">
                <a:latin typeface="Arial"/>
                <a:cs typeface="Arial"/>
              </a:rPr>
              <a:t>diferentes </a:t>
            </a:r>
            <a:r>
              <a:rPr sz="1400" spc="-37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temperaturas, </a:t>
            </a:r>
            <a:r>
              <a:rPr sz="1400" dirty="0">
                <a:latin typeface="Arial"/>
                <a:cs typeface="Arial"/>
              </a:rPr>
              <a:t>es </a:t>
            </a:r>
            <a:r>
              <a:rPr sz="1400" spc="-5" dirty="0">
                <a:latin typeface="Arial"/>
                <a:cs typeface="Arial"/>
              </a:rPr>
              <a:t>necesario convertir </a:t>
            </a:r>
            <a:r>
              <a:rPr sz="1400" spc="-10" dirty="0">
                <a:latin typeface="Arial"/>
                <a:cs typeface="Arial"/>
              </a:rPr>
              <a:t>el </a:t>
            </a:r>
            <a:r>
              <a:rPr sz="1400" spc="-5" dirty="0">
                <a:latin typeface="Arial"/>
                <a:cs typeface="Arial"/>
              </a:rPr>
              <a:t>valor </a:t>
            </a:r>
            <a:r>
              <a:rPr sz="1400" dirty="0">
                <a:latin typeface="Arial"/>
                <a:cs typeface="Arial"/>
              </a:rPr>
              <a:t>para una </a:t>
            </a:r>
            <a:r>
              <a:rPr sz="1400" spc="-5" dirty="0">
                <a:latin typeface="Arial"/>
                <a:cs typeface="Arial"/>
              </a:rPr>
              <a:t>base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temperatura </a:t>
            </a:r>
            <a:r>
              <a:rPr sz="1400" dirty="0">
                <a:latin typeface="Arial"/>
                <a:cs typeface="Arial"/>
              </a:rPr>
              <a:t> de </a:t>
            </a:r>
            <a:r>
              <a:rPr sz="1400" spc="-5" dirty="0">
                <a:latin typeface="Arial"/>
                <a:cs typeface="Arial"/>
              </a:rPr>
              <a:t>referencia,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normalmente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-10" dirty="0">
                <a:latin typeface="Arial"/>
                <a:cs typeface="Arial"/>
              </a:rPr>
              <a:t>20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ºC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(68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ºF).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500">
              <a:latin typeface="Arial"/>
              <a:cs typeface="Arial"/>
            </a:endParaRPr>
          </a:p>
          <a:p>
            <a:pPr>
              <a:spcBef>
                <a:spcPts val="40"/>
              </a:spcBef>
            </a:pPr>
            <a:endParaRPr sz="1200">
              <a:latin typeface="Arial"/>
              <a:cs typeface="Arial"/>
            </a:endParaRPr>
          </a:p>
          <a:p>
            <a:pPr marL="241300"/>
            <a:r>
              <a:rPr sz="1400" b="1" spc="5" dirty="0">
                <a:latin typeface="Arial"/>
                <a:cs typeface="Arial"/>
              </a:rPr>
              <a:t>7.5.2.Humedad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10"/>
              </a:spcBef>
            </a:pPr>
            <a:endParaRPr sz="2100">
              <a:latin typeface="Arial"/>
              <a:cs typeface="Arial"/>
            </a:endParaRPr>
          </a:p>
          <a:p>
            <a:pPr marL="12700" marR="5715" algn="just">
              <a:lnSpc>
                <a:spcPct val="143600"/>
              </a:lnSpc>
            </a:pPr>
            <a:r>
              <a:rPr sz="1400" spc="-5" dirty="0">
                <a:latin typeface="Arial"/>
                <a:cs typeface="Arial"/>
              </a:rPr>
              <a:t>La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humedad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superficial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sobre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cualquier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equipo</a:t>
            </a:r>
            <a:r>
              <a:rPr sz="1400" dirty="0">
                <a:latin typeface="Arial"/>
                <a:cs typeface="Arial"/>
              </a:rPr>
              <a:t> puede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tener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un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efecto 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significativo</a:t>
            </a:r>
            <a:r>
              <a:rPr sz="1400" dirty="0">
                <a:latin typeface="Arial"/>
                <a:cs typeface="Arial"/>
              </a:rPr>
              <a:t> en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las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pérdidas</a:t>
            </a:r>
            <a:r>
              <a:rPr sz="1400" dirty="0">
                <a:latin typeface="Arial"/>
                <a:cs typeface="Arial"/>
              </a:rPr>
              <a:t> superficiales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y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en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consecuencia</a:t>
            </a:r>
            <a:r>
              <a:rPr sz="1400" dirty="0">
                <a:latin typeface="Arial"/>
                <a:cs typeface="Arial"/>
              </a:rPr>
              <a:t> sobre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los </a:t>
            </a:r>
            <a:r>
              <a:rPr sz="1400" spc="-37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resultados </a:t>
            </a:r>
            <a:r>
              <a:rPr sz="1400" dirty="0">
                <a:latin typeface="Arial"/>
                <a:cs typeface="Arial"/>
              </a:rPr>
              <a:t>de una prueba del </a:t>
            </a:r>
            <a:r>
              <a:rPr sz="1400" spc="-5" dirty="0">
                <a:latin typeface="Arial"/>
                <a:cs typeface="Arial"/>
              </a:rPr>
              <a:t>factor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disipación.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Se </a:t>
            </a:r>
            <a:r>
              <a:rPr sz="1400" dirty="0">
                <a:latin typeface="Arial"/>
                <a:cs typeface="Arial"/>
              </a:rPr>
              <a:t>pueden </a:t>
            </a:r>
            <a:r>
              <a:rPr sz="1400" spc="-5" dirty="0">
                <a:latin typeface="Arial"/>
                <a:cs typeface="Arial"/>
              </a:rPr>
              <a:t>producir 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graves errores </a:t>
            </a:r>
            <a:r>
              <a:rPr sz="1400" dirty="0">
                <a:latin typeface="Arial"/>
                <a:cs typeface="Arial"/>
              </a:rPr>
              <a:t>de medición </a:t>
            </a:r>
            <a:r>
              <a:rPr sz="1400" spc="-5" dirty="0">
                <a:latin typeface="Arial"/>
                <a:cs typeface="Arial"/>
              </a:rPr>
              <a:t>incluso con </a:t>
            </a:r>
            <a:r>
              <a:rPr sz="1400" dirty="0">
                <a:latin typeface="Arial"/>
                <a:cs typeface="Arial"/>
              </a:rPr>
              <a:t>una </a:t>
            </a:r>
            <a:r>
              <a:rPr sz="1400" spc="-5" dirty="0">
                <a:latin typeface="Arial"/>
                <a:cs typeface="Arial"/>
              </a:rPr>
              <a:t>humedad relativa </a:t>
            </a:r>
            <a:r>
              <a:rPr sz="1400" dirty="0">
                <a:latin typeface="Arial"/>
                <a:cs typeface="Arial"/>
              </a:rPr>
              <a:t>inferior al </a:t>
            </a:r>
            <a:r>
              <a:rPr sz="1400" spc="-10" dirty="0">
                <a:latin typeface="Arial"/>
                <a:cs typeface="Arial"/>
              </a:rPr>
              <a:t>50 </a:t>
            </a:r>
            <a:r>
              <a:rPr sz="1400" spc="-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por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ciento.</a:t>
            </a:r>
            <a:endParaRPr sz="1400">
              <a:latin typeface="Arial"/>
              <a:cs typeface="Arial"/>
            </a:endParaRPr>
          </a:p>
          <a:p>
            <a:pPr marL="12700" marR="7620" algn="just">
              <a:lnSpc>
                <a:spcPct val="143300"/>
              </a:lnSpc>
              <a:spcBef>
                <a:spcPts val="819"/>
              </a:spcBef>
            </a:pPr>
            <a:r>
              <a:rPr sz="1400" spc="-5" dirty="0">
                <a:latin typeface="Arial"/>
                <a:cs typeface="Arial"/>
              </a:rPr>
              <a:t>Una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las causas más comunes </a:t>
            </a:r>
            <a:r>
              <a:rPr sz="1400" spc="-1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avería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los transformadores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medida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es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una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falla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del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aislamiento.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La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entrada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humedad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debido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juntas </a:t>
            </a:r>
            <a:r>
              <a:rPr sz="1400" spc="-38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rotas </a:t>
            </a:r>
            <a:r>
              <a:rPr sz="1400" dirty="0">
                <a:latin typeface="Arial"/>
                <a:cs typeface="Arial"/>
              </a:rPr>
              <a:t>o al calor </a:t>
            </a:r>
            <a:r>
              <a:rPr sz="1400" spc="-5" dirty="0">
                <a:latin typeface="Arial"/>
                <a:cs typeface="Arial"/>
              </a:rPr>
              <a:t>causado </a:t>
            </a:r>
            <a:r>
              <a:rPr sz="1400" dirty="0">
                <a:latin typeface="Arial"/>
                <a:cs typeface="Arial"/>
              </a:rPr>
              <a:t>por la </a:t>
            </a:r>
            <a:r>
              <a:rPr sz="1400" spc="-5" dirty="0">
                <a:latin typeface="Arial"/>
                <a:cs typeface="Arial"/>
              </a:rPr>
              <a:t>temperatura ambiente </a:t>
            </a:r>
            <a:r>
              <a:rPr sz="1400" dirty="0">
                <a:latin typeface="Arial"/>
                <a:cs typeface="Arial"/>
              </a:rPr>
              <a:t>o la luz </a:t>
            </a:r>
            <a:r>
              <a:rPr sz="1400" spc="-5" dirty="0">
                <a:latin typeface="Arial"/>
                <a:cs typeface="Arial"/>
              </a:rPr>
              <a:t>solar, acelera </a:t>
            </a:r>
            <a:r>
              <a:rPr sz="1400" dirty="0">
                <a:latin typeface="Arial"/>
                <a:cs typeface="Arial"/>
              </a:rPr>
              <a:t> el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proceso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5" dirty="0">
                <a:latin typeface="Arial"/>
                <a:cs typeface="Arial"/>
              </a:rPr>
              <a:t> envejecimiento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del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aislamiento</a:t>
            </a:r>
            <a:r>
              <a:rPr sz="1400" spc="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influye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en</a:t>
            </a:r>
            <a:r>
              <a:rPr sz="1400" spc="-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su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estado.</a:t>
            </a:r>
            <a:endParaRPr sz="1400">
              <a:latin typeface="Arial"/>
              <a:cs typeface="Arial"/>
            </a:endParaRPr>
          </a:p>
          <a:p>
            <a:pPr marL="12700" marR="7620" algn="just">
              <a:lnSpc>
                <a:spcPct val="144000"/>
              </a:lnSpc>
              <a:spcBef>
                <a:spcPts val="810"/>
              </a:spcBef>
            </a:pPr>
            <a:r>
              <a:rPr sz="1400" dirty="0">
                <a:latin typeface="Arial"/>
                <a:cs typeface="Arial"/>
              </a:rPr>
              <a:t>Los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errores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por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fugas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superficiales</a:t>
            </a:r>
            <a:r>
              <a:rPr sz="1400" dirty="0">
                <a:latin typeface="Arial"/>
                <a:cs typeface="Arial"/>
              </a:rPr>
              <a:t> pueden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ser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minimizados</a:t>
            </a:r>
            <a:r>
              <a:rPr sz="1400" dirty="0">
                <a:latin typeface="Arial"/>
                <a:cs typeface="Arial"/>
              </a:rPr>
              <a:t> si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las 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mediciones </a:t>
            </a:r>
            <a:r>
              <a:rPr sz="1400" dirty="0">
                <a:latin typeface="Arial"/>
                <a:cs typeface="Arial"/>
              </a:rPr>
              <a:t>del </a:t>
            </a:r>
            <a:r>
              <a:rPr sz="1400" spc="-5" dirty="0">
                <a:latin typeface="Arial"/>
                <a:cs typeface="Arial"/>
              </a:rPr>
              <a:t>factor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disipación se realizan </a:t>
            </a:r>
            <a:r>
              <a:rPr sz="1400" dirty="0">
                <a:latin typeface="Arial"/>
                <a:cs typeface="Arial"/>
              </a:rPr>
              <a:t>en </a:t>
            </a:r>
            <a:r>
              <a:rPr sz="1400" spc="-5" dirty="0">
                <a:latin typeface="Arial"/>
                <a:cs typeface="Arial"/>
              </a:rPr>
              <a:t>condiciones </a:t>
            </a:r>
            <a:r>
              <a:rPr sz="1400" dirty="0">
                <a:latin typeface="Arial"/>
                <a:cs typeface="Arial"/>
              </a:rPr>
              <a:t>de tiempo 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despejado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y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soleado,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y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donde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la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humedad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relativa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no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supera</a:t>
            </a:r>
            <a:r>
              <a:rPr sz="1400" dirty="0">
                <a:latin typeface="Arial"/>
                <a:cs typeface="Arial"/>
              </a:rPr>
              <a:t> el</a:t>
            </a:r>
            <a:r>
              <a:rPr sz="1400" spc="-5" dirty="0">
                <a:latin typeface="Arial"/>
                <a:cs typeface="Arial"/>
              </a:rPr>
              <a:t> 80%.</a:t>
            </a:r>
            <a:endParaRPr sz="1400">
              <a:latin typeface="Arial"/>
              <a:cs typeface="Arial"/>
            </a:endParaRPr>
          </a:p>
          <a:p>
            <a:pPr marL="12700" marR="7620" algn="just">
              <a:lnSpc>
                <a:spcPct val="143600"/>
              </a:lnSpc>
            </a:pPr>
            <a:r>
              <a:rPr sz="1400" spc="-5" dirty="0">
                <a:latin typeface="Arial"/>
                <a:cs typeface="Arial"/>
              </a:rPr>
              <a:t>Un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aislamiento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envejecido</a:t>
            </a:r>
            <a:r>
              <a:rPr sz="1400" dirty="0">
                <a:latin typeface="Arial"/>
                <a:cs typeface="Arial"/>
              </a:rPr>
              <a:t> puede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provocar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pérdidas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altas</a:t>
            </a:r>
            <a:r>
              <a:rPr sz="1400" dirty="0">
                <a:latin typeface="Arial"/>
                <a:cs typeface="Arial"/>
              </a:rPr>
              <a:t> en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el 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transformador</a:t>
            </a:r>
            <a:r>
              <a:rPr sz="1400" spc="81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de</a:t>
            </a:r>
            <a:r>
              <a:rPr sz="1400" spc="80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medida,</a:t>
            </a:r>
            <a:r>
              <a:rPr sz="1400" spc="83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que  </a:t>
            </a:r>
            <a:r>
              <a:rPr sz="1400" spc="2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generan</a:t>
            </a:r>
            <a:r>
              <a:rPr sz="1400" spc="81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más</a:t>
            </a:r>
            <a:r>
              <a:rPr sz="1400" spc="80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calor.</a:t>
            </a:r>
            <a:r>
              <a:rPr sz="1400" spc="82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Dado</a:t>
            </a:r>
            <a:r>
              <a:rPr sz="1400" spc="80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que  </a:t>
            </a:r>
            <a:r>
              <a:rPr sz="1400" spc="2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los</a:t>
            </a:r>
            <a:endParaRPr sz="1400">
              <a:latin typeface="Arial"/>
              <a:cs typeface="Arial"/>
            </a:endParaRPr>
          </a:p>
          <a:p>
            <a:pPr marL="12700" marR="8890" algn="just">
              <a:lnSpc>
                <a:spcPct val="143600"/>
              </a:lnSpc>
              <a:spcBef>
                <a:spcPts val="10"/>
              </a:spcBef>
            </a:pPr>
            <a:r>
              <a:rPr sz="1400" spc="-5" dirty="0">
                <a:latin typeface="Arial"/>
                <a:cs typeface="Arial"/>
              </a:rPr>
              <a:t>transformadores </a:t>
            </a:r>
            <a:r>
              <a:rPr sz="1400" spc="-10" dirty="0">
                <a:latin typeface="Arial"/>
                <a:cs typeface="Arial"/>
              </a:rPr>
              <a:t>de </a:t>
            </a:r>
            <a:r>
              <a:rPr sz="1400" dirty="0">
                <a:latin typeface="Arial"/>
                <a:cs typeface="Arial"/>
              </a:rPr>
              <a:t>medida no se refrigeran </a:t>
            </a:r>
            <a:r>
              <a:rPr sz="1400" spc="-5" dirty="0">
                <a:latin typeface="Arial"/>
                <a:cs typeface="Arial"/>
              </a:rPr>
              <a:t>activamente, </a:t>
            </a:r>
            <a:r>
              <a:rPr sz="1400" dirty="0">
                <a:latin typeface="Arial"/>
                <a:cs typeface="Arial"/>
              </a:rPr>
              <a:t>un </a:t>
            </a:r>
            <a:r>
              <a:rPr sz="1400" spc="-5" dirty="0">
                <a:latin typeface="Arial"/>
                <a:cs typeface="Arial"/>
              </a:rPr>
              <a:t>aislamiento 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envejecido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o degradado</a:t>
            </a:r>
            <a:r>
              <a:rPr sz="1400" spc="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puede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producir</a:t>
            </a:r>
            <a:r>
              <a:rPr sz="1400" spc="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una </a:t>
            </a:r>
            <a:r>
              <a:rPr sz="1400" spc="-5" dirty="0">
                <a:latin typeface="Arial"/>
                <a:cs typeface="Arial"/>
              </a:rPr>
              <a:t>avería</a:t>
            </a:r>
            <a:r>
              <a:rPr sz="1400" spc="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o </a:t>
            </a:r>
            <a:r>
              <a:rPr sz="1400" spc="-5" dirty="0">
                <a:latin typeface="Arial"/>
                <a:cs typeface="Arial"/>
              </a:rPr>
              <a:t>incluso</a:t>
            </a:r>
            <a:r>
              <a:rPr sz="1400" dirty="0">
                <a:latin typeface="Arial"/>
                <a:cs typeface="Arial"/>
              </a:rPr>
              <a:t> una</a:t>
            </a:r>
            <a:r>
              <a:rPr sz="1400" spc="-5" dirty="0">
                <a:latin typeface="Arial"/>
                <a:cs typeface="Arial"/>
              </a:rPr>
              <a:t> explosión.</a:t>
            </a:r>
            <a:endParaRPr sz="14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115100" y="9390381"/>
            <a:ext cx="5678170" cy="5073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1150"/>
              </a:lnSpc>
            </a:pPr>
            <a:r>
              <a:rPr sz="1100" dirty="0">
                <a:latin typeface="Calibri"/>
                <a:cs typeface="Calibri"/>
              </a:rPr>
              <a:t>PH </a:t>
            </a:r>
            <a:r>
              <a:rPr sz="1100" spc="-5" dirty="0">
                <a:latin typeface="Calibri"/>
                <a:cs typeface="Calibri"/>
              </a:rPr>
              <a:t>Financial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Park Tower,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Piso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35,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Boulevard </a:t>
            </a:r>
            <a:r>
              <a:rPr sz="1100" spc="-5" dirty="0">
                <a:latin typeface="Calibri"/>
                <a:cs typeface="Calibri"/>
              </a:rPr>
              <a:t>Costa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Este.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Corregimiento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Juan Díaz,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Costa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del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Este.</a:t>
            </a:r>
            <a:endParaRPr sz="1100">
              <a:latin typeface="Calibri"/>
              <a:cs typeface="Calibri"/>
            </a:endParaRPr>
          </a:p>
          <a:p>
            <a:pPr marL="2030730" marR="2022475" algn="ctr">
              <a:lnSpc>
                <a:spcPct val="101800"/>
              </a:lnSpc>
            </a:pPr>
            <a:r>
              <a:rPr sz="1100" spc="-5" dirty="0">
                <a:latin typeface="Calibri"/>
                <a:cs typeface="Calibri"/>
              </a:rPr>
              <a:t>Ciudad de Panamá. Panamá. </a:t>
            </a:r>
            <a:r>
              <a:rPr sz="1100" spc="-235" dirty="0">
                <a:latin typeface="Calibri"/>
                <a:cs typeface="Calibri"/>
              </a:rPr>
              <a:t> </a:t>
            </a:r>
            <a:r>
              <a:rPr sz="1100" u="sng" spc="-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3"/>
              </a:rPr>
              <a:t>www.kaizengrp.com</a:t>
            </a:r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998260" y="9359202"/>
            <a:ext cx="5910580" cy="0"/>
          </a:xfrm>
          <a:custGeom>
            <a:avLst/>
            <a:gdLst/>
            <a:ahLst/>
            <a:cxnLst/>
            <a:rect l="l" t="t" r="r" b="b"/>
            <a:pathLst>
              <a:path w="5910580">
                <a:moveTo>
                  <a:pt x="0" y="0"/>
                </a:moveTo>
                <a:lnTo>
                  <a:pt x="1598938" y="0"/>
                </a:lnTo>
              </a:path>
              <a:path w="5910580">
                <a:moveTo>
                  <a:pt x="1600530" y="0"/>
                </a:moveTo>
                <a:lnTo>
                  <a:pt x="5910390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991962" y="355137"/>
            <a:ext cx="1001125" cy="431186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5956605" y="782828"/>
            <a:ext cx="5997575" cy="10521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715" algn="r">
              <a:spcBef>
                <a:spcPts val="100"/>
              </a:spcBef>
            </a:pPr>
            <a:r>
              <a:rPr sz="1100" spc="-5" dirty="0">
                <a:latin typeface="Calibri"/>
                <a:cs typeface="Calibri"/>
              </a:rPr>
              <a:t>Ficha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Técnica: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K-001</a:t>
            </a:r>
            <a:endParaRPr sz="1100">
              <a:latin typeface="Calibri"/>
              <a:cs typeface="Calibri"/>
            </a:endParaRPr>
          </a:p>
          <a:p>
            <a:pPr marL="5507355" marR="5080" indent="118745" algn="r">
              <a:lnSpc>
                <a:spcPct val="101800"/>
              </a:lnSpc>
              <a:spcBef>
                <a:spcPts val="5"/>
              </a:spcBef>
            </a:pPr>
            <a:r>
              <a:rPr sz="1100" dirty="0">
                <a:latin typeface="Calibri"/>
                <a:cs typeface="Calibri"/>
              </a:rPr>
              <a:t>Re</a:t>
            </a:r>
            <a:r>
              <a:rPr sz="1100" spc="5" dirty="0">
                <a:latin typeface="Calibri"/>
                <a:cs typeface="Calibri"/>
              </a:rPr>
              <a:t>v</a:t>
            </a:r>
            <a:r>
              <a:rPr sz="1100" dirty="0">
                <a:latin typeface="Calibri"/>
                <a:cs typeface="Calibri"/>
              </a:rPr>
              <a:t>.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  </a:t>
            </a:r>
            <a:r>
              <a:rPr sz="1100" spc="-5" dirty="0">
                <a:latin typeface="Calibri"/>
                <a:cs typeface="Calibri"/>
              </a:rPr>
              <a:t>Jul-</a:t>
            </a:r>
            <a:r>
              <a:rPr sz="1100" dirty="0">
                <a:latin typeface="Calibri"/>
                <a:cs typeface="Calibri"/>
              </a:rPr>
              <a:t>20</a:t>
            </a:r>
            <a:r>
              <a:rPr sz="1100" spc="-10" dirty="0">
                <a:latin typeface="Calibri"/>
                <a:cs typeface="Calibri"/>
              </a:rPr>
              <a:t>1</a:t>
            </a:r>
            <a:r>
              <a:rPr sz="1100" dirty="0">
                <a:latin typeface="Calibri"/>
                <a:cs typeface="Calibri"/>
              </a:rPr>
              <a:t>8</a:t>
            </a:r>
            <a:endParaRPr sz="1100">
              <a:latin typeface="Calibri"/>
              <a:cs typeface="Calibri"/>
            </a:endParaRPr>
          </a:p>
          <a:p>
            <a:pPr marL="12700">
              <a:lnSpc>
                <a:spcPts val="1670"/>
              </a:lnSpc>
            </a:pPr>
            <a:r>
              <a:rPr sz="1400" dirty="0">
                <a:latin typeface="Arial"/>
                <a:cs typeface="Arial"/>
              </a:rPr>
              <a:t>Los</a:t>
            </a:r>
            <a:r>
              <a:rPr sz="1400" spc="39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fragmentos</a:t>
            </a:r>
            <a:r>
              <a:rPr sz="1400" spc="409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de</a:t>
            </a:r>
            <a:r>
              <a:rPr sz="1400" spc="409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la</a:t>
            </a:r>
            <a:r>
              <a:rPr sz="1400" spc="39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explosión</a:t>
            </a:r>
            <a:r>
              <a:rPr sz="1400" spc="409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representan</a:t>
            </a:r>
            <a:r>
              <a:rPr sz="1400" spc="39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un</a:t>
            </a:r>
            <a:r>
              <a:rPr sz="1400" spc="409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grave</a:t>
            </a:r>
            <a:r>
              <a:rPr sz="1400" spc="4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peligro</a:t>
            </a:r>
            <a:r>
              <a:rPr sz="1400" spc="39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para</a:t>
            </a:r>
            <a:r>
              <a:rPr sz="1400" spc="39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las</a:t>
            </a:r>
            <a:endParaRPr sz="1400">
              <a:latin typeface="Arial"/>
              <a:cs typeface="Arial"/>
            </a:endParaRPr>
          </a:p>
          <a:p>
            <a:pPr marL="12700">
              <a:spcBef>
                <a:spcPts val="720"/>
              </a:spcBef>
            </a:pPr>
            <a:r>
              <a:rPr sz="1400" spc="-5" dirty="0">
                <a:latin typeface="Arial"/>
                <a:cs typeface="Arial"/>
              </a:rPr>
              <a:t>personas </a:t>
            </a:r>
            <a:r>
              <a:rPr sz="1400" dirty="0">
                <a:latin typeface="Arial"/>
                <a:cs typeface="Arial"/>
              </a:rPr>
              <a:t>en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las subestaciones,</a:t>
            </a:r>
            <a:r>
              <a:rPr sz="1400" spc="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así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como</a:t>
            </a:r>
            <a:r>
              <a:rPr sz="1400" spc="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para</a:t>
            </a:r>
            <a:r>
              <a:rPr sz="1400" spc="-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el</a:t>
            </a:r>
            <a:r>
              <a:rPr sz="1400" spc="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resto del</a:t>
            </a:r>
            <a:r>
              <a:rPr sz="1400" spc="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equipo.</a:t>
            </a:r>
            <a:endParaRPr sz="14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115100" y="9390381"/>
            <a:ext cx="5678170" cy="5073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1150"/>
              </a:lnSpc>
            </a:pPr>
            <a:r>
              <a:rPr sz="1100" dirty="0">
                <a:latin typeface="Calibri"/>
                <a:cs typeface="Calibri"/>
              </a:rPr>
              <a:t>PH </a:t>
            </a:r>
            <a:r>
              <a:rPr sz="1100" spc="-5" dirty="0">
                <a:latin typeface="Calibri"/>
                <a:cs typeface="Calibri"/>
              </a:rPr>
              <a:t>Financial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Park Tower,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Piso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35,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Boulevard </a:t>
            </a:r>
            <a:r>
              <a:rPr sz="1100" spc="-5" dirty="0">
                <a:latin typeface="Calibri"/>
                <a:cs typeface="Calibri"/>
              </a:rPr>
              <a:t>Costa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Este.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Corregimiento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Juan Díaz,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Costa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del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Este.</a:t>
            </a:r>
            <a:endParaRPr sz="1100">
              <a:latin typeface="Calibri"/>
              <a:cs typeface="Calibri"/>
            </a:endParaRPr>
          </a:p>
          <a:p>
            <a:pPr marL="2030730" marR="2022475" algn="ctr">
              <a:lnSpc>
                <a:spcPct val="101800"/>
              </a:lnSpc>
            </a:pPr>
            <a:r>
              <a:rPr sz="1100" spc="-5" dirty="0">
                <a:latin typeface="Calibri"/>
                <a:cs typeface="Calibri"/>
              </a:rPr>
              <a:t>Ciudad de Panamá. Panamá. </a:t>
            </a:r>
            <a:r>
              <a:rPr sz="1100" spc="-235" dirty="0">
                <a:latin typeface="Calibri"/>
                <a:cs typeface="Calibri"/>
              </a:rPr>
              <a:t> </a:t>
            </a:r>
            <a:r>
              <a:rPr sz="1100" u="sng" spc="-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3"/>
              </a:rPr>
              <a:t>www.kaizengrp.com</a:t>
            </a:r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774935" y="782828"/>
            <a:ext cx="1179195" cy="5353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00" spc="-5" dirty="0">
                <a:latin typeface="Calibri"/>
                <a:cs typeface="Calibri"/>
              </a:rPr>
              <a:t>Ficha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Técnica: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K-001</a:t>
            </a:r>
            <a:endParaRPr sz="1100">
              <a:latin typeface="Calibri"/>
              <a:cs typeface="Calibri"/>
            </a:endParaRPr>
          </a:p>
          <a:p>
            <a:pPr marL="688975" marR="5080" indent="118745">
              <a:lnSpc>
                <a:spcPct val="101800"/>
              </a:lnSpc>
              <a:spcBef>
                <a:spcPts val="5"/>
              </a:spcBef>
            </a:pPr>
            <a:r>
              <a:rPr sz="1100" dirty="0">
                <a:latin typeface="Calibri"/>
                <a:cs typeface="Calibri"/>
              </a:rPr>
              <a:t>Re</a:t>
            </a:r>
            <a:r>
              <a:rPr sz="1100" spc="5" dirty="0">
                <a:latin typeface="Calibri"/>
                <a:cs typeface="Calibri"/>
              </a:rPr>
              <a:t>v</a:t>
            </a:r>
            <a:r>
              <a:rPr sz="1100" dirty="0">
                <a:latin typeface="Calibri"/>
                <a:cs typeface="Calibri"/>
              </a:rPr>
              <a:t>.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  </a:t>
            </a:r>
            <a:r>
              <a:rPr sz="1100" spc="-5" dirty="0">
                <a:latin typeface="Calibri"/>
                <a:cs typeface="Calibri"/>
              </a:rPr>
              <a:t>Jul-</a:t>
            </a:r>
            <a:r>
              <a:rPr sz="1100" dirty="0">
                <a:latin typeface="Calibri"/>
                <a:cs typeface="Calibri"/>
              </a:rPr>
              <a:t>20</a:t>
            </a:r>
            <a:r>
              <a:rPr sz="1100" spc="-10" dirty="0">
                <a:latin typeface="Calibri"/>
                <a:cs typeface="Calibri"/>
              </a:rPr>
              <a:t>1</a:t>
            </a:r>
            <a:r>
              <a:rPr sz="1100" dirty="0">
                <a:latin typeface="Calibri"/>
                <a:cs typeface="Calibri"/>
              </a:rPr>
              <a:t>8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5998260" y="9359202"/>
            <a:ext cx="5910580" cy="0"/>
          </a:xfrm>
          <a:custGeom>
            <a:avLst/>
            <a:gdLst/>
            <a:ahLst/>
            <a:cxnLst/>
            <a:rect l="l" t="t" r="r" b="b"/>
            <a:pathLst>
              <a:path w="5910580">
                <a:moveTo>
                  <a:pt x="0" y="0"/>
                </a:moveTo>
                <a:lnTo>
                  <a:pt x="1598938" y="0"/>
                </a:lnTo>
              </a:path>
              <a:path w="5910580">
                <a:moveTo>
                  <a:pt x="1600530" y="0"/>
                </a:moveTo>
                <a:lnTo>
                  <a:pt x="5910390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991962" y="355137"/>
            <a:ext cx="1001125" cy="431186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969000" y="1316736"/>
            <a:ext cx="5969508" cy="7725156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6115100" y="9390381"/>
            <a:ext cx="5678170" cy="5073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1150"/>
              </a:lnSpc>
            </a:pPr>
            <a:r>
              <a:rPr sz="1100" dirty="0">
                <a:latin typeface="Calibri"/>
                <a:cs typeface="Calibri"/>
              </a:rPr>
              <a:t>PH </a:t>
            </a:r>
            <a:r>
              <a:rPr sz="1100" spc="-5" dirty="0">
                <a:latin typeface="Calibri"/>
                <a:cs typeface="Calibri"/>
              </a:rPr>
              <a:t>Financial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Park Tower,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Piso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35,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Boulevard </a:t>
            </a:r>
            <a:r>
              <a:rPr sz="1100" spc="-5" dirty="0">
                <a:latin typeface="Calibri"/>
                <a:cs typeface="Calibri"/>
              </a:rPr>
              <a:t>Costa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Este.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Corregimiento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Juan Díaz,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Costa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del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Este.</a:t>
            </a:r>
            <a:endParaRPr sz="1100">
              <a:latin typeface="Calibri"/>
              <a:cs typeface="Calibri"/>
            </a:endParaRPr>
          </a:p>
          <a:p>
            <a:pPr marL="2030730" marR="2022475" algn="ctr">
              <a:lnSpc>
                <a:spcPct val="101800"/>
              </a:lnSpc>
            </a:pPr>
            <a:r>
              <a:rPr sz="1100" spc="-5" dirty="0">
                <a:latin typeface="Calibri"/>
                <a:cs typeface="Calibri"/>
              </a:rPr>
              <a:t>Ciudad de Panamá. Panamá. </a:t>
            </a:r>
            <a:r>
              <a:rPr sz="1100" spc="-235" dirty="0">
                <a:latin typeface="Calibri"/>
                <a:cs typeface="Calibri"/>
              </a:rPr>
              <a:t> </a:t>
            </a:r>
            <a:r>
              <a:rPr sz="1100" u="sng" spc="-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4"/>
              </a:rPr>
              <a:t>www.kaizengrp.com</a:t>
            </a:r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998260" y="9359202"/>
            <a:ext cx="5910580" cy="0"/>
          </a:xfrm>
          <a:custGeom>
            <a:avLst/>
            <a:gdLst/>
            <a:ahLst/>
            <a:cxnLst/>
            <a:rect l="l" t="t" r="r" b="b"/>
            <a:pathLst>
              <a:path w="5910580">
                <a:moveTo>
                  <a:pt x="0" y="0"/>
                </a:moveTo>
                <a:lnTo>
                  <a:pt x="1598938" y="0"/>
                </a:lnTo>
              </a:path>
              <a:path w="5910580">
                <a:moveTo>
                  <a:pt x="1600530" y="0"/>
                </a:moveTo>
                <a:lnTo>
                  <a:pt x="5910390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991962" y="355137"/>
            <a:ext cx="1001125" cy="431186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5956605" y="782827"/>
            <a:ext cx="5997575" cy="839601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715" algn="r">
              <a:spcBef>
                <a:spcPts val="100"/>
              </a:spcBef>
            </a:pPr>
            <a:r>
              <a:rPr sz="1100" spc="-5" dirty="0">
                <a:latin typeface="Calibri"/>
                <a:cs typeface="Calibri"/>
              </a:rPr>
              <a:t>Ficha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Técnica: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K-001</a:t>
            </a:r>
            <a:endParaRPr sz="1100">
              <a:latin typeface="Calibri"/>
              <a:cs typeface="Calibri"/>
            </a:endParaRPr>
          </a:p>
          <a:p>
            <a:pPr marL="5507355" marR="5080" indent="118745" algn="r">
              <a:lnSpc>
                <a:spcPct val="101800"/>
              </a:lnSpc>
              <a:spcBef>
                <a:spcPts val="5"/>
              </a:spcBef>
            </a:pPr>
            <a:r>
              <a:rPr sz="1100" dirty="0">
                <a:latin typeface="Calibri"/>
                <a:cs typeface="Calibri"/>
              </a:rPr>
              <a:t>Re</a:t>
            </a:r>
            <a:r>
              <a:rPr sz="1100" spc="5" dirty="0">
                <a:latin typeface="Calibri"/>
                <a:cs typeface="Calibri"/>
              </a:rPr>
              <a:t>v</a:t>
            </a:r>
            <a:r>
              <a:rPr sz="1100" dirty="0">
                <a:latin typeface="Calibri"/>
                <a:cs typeface="Calibri"/>
              </a:rPr>
              <a:t>.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  </a:t>
            </a:r>
            <a:r>
              <a:rPr sz="1100" spc="-5" dirty="0">
                <a:latin typeface="Calibri"/>
                <a:cs typeface="Calibri"/>
              </a:rPr>
              <a:t>Jul-</a:t>
            </a:r>
            <a:r>
              <a:rPr sz="1100" dirty="0">
                <a:latin typeface="Calibri"/>
                <a:cs typeface="Calibri"/>
              </a:rPr>
              <a:t>20</a:t>
            </a:r>
            <a:r>
              <a:rPr sz="1100" spc="-10" dirty="0">
                <a:latin typeface="Calibri"/>
                <a:cs typeface="Calibri"/>
              </a:rPr>
              <a:t>1</a:t>
            </a:r>
            <a:r>
              <a:rPr sz="1100" dirty="0">
                <a:latin typeface="Calibri"/>
                <a:cs typeface="Calibri"/>
              </a:rPr>
              <a:t>8</a:t>
            </a:r>
            <a:endParaRPr sz="1100">
              <a:latin typeface="Calibri"/>
              <a:cs typeface="Calibri"/>
            </a:endParaRPr>
          </a:p>
          <a:p>
            <a:pPr algn="ctr">
              <a:lnSpc>
                <a:spcPts val="1655"/>
              </a:lnSpc>
            </a:pPr>
            <a:r>
              <a:rPr sz="1400" b="1" spc="-5" dirty="0">
                <a:latin typeface="Arial"/>
                <a:cs typeface="Arial"/>
              </a:rPr>
              <a:t>Mantenimiento</a:t>
            </a:r>
            <a:r>
              <a:rPr sz="1400" b="1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eléctrico</a:t>
            </a:r>
            <a:r>
              <a:rPr sz="1400" b="1" spc="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en </a:t>
            </a:r>
            <a:r>
              <a:rPr sz="1400" b="1" spc="-5" dirty="0">
                <a:latin typeface="Arial"/>
                <a:cs typeface="Arial"/>
              </a:rPr>
              <a:t>subestaciones</a:t>
            </a:r>
            <a:r>
              <a:rPr sz="1400" b="1" spc="1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eléctricas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40"/>
              </a:spcBef>
            </a:pPr>
            <a:endParaRPr sz="1300">
              <a:latin typeface="Arial"/>
              <a:cs typeface="Arial"/>
            </a:endParaRPr>
          </a:p>
          <a:p>
            <a:pPr marL="241300" algn="just"/>
            <a:r>
              <a:rPr sz="1400" b="1" spc="-5" dirty="0">
                <a:latin typeface="Arial"/>
                <a:cs typeface="Arial"/>
              </a:rPr>
              <a:t>1.</a:t>
            </a:r>
            <a:r>
              <a:rPr sz="1400" b="1" spc="21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Mantenimiento</a:t>
            </a:r>
            <a:endParaRPr sz="1400">
              <a:latin typeface="Arial"/>
              <a:cs typeface="Arial"/>
            </a:endParaRPr>
          </a:p>
          <a:p>
            <a:pPr marL="12700" marR="6350" algn="just">
              <a:lnSpc>
                <a:spcPct val="143600"/>
              </a:lnSpc>
              <a:spcBef>
                <a:spcPts val="815"/>
              </a:spcBef>
            </a:pPr>
            <a:r>
              <a:rPr sz="1400" dirty="0">
                <a:latin typeface="Arial"/>
                <a:cs typeface="Arial"/>
              </a:rPr>
              <a:t>Las</a:t>
            </a:r>
            <a:r>
              <a:rPr sz="1400" spc="-6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subestaciones</a:t>
            </a:r>
            <a:r>
              <a:rPr sz="1400" spc="-7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eléctricas</a:t>
            </a:r>
            <a:r>
              <a:rPr sz="1400" spc="-6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son</a:t>
            </a:r>
            <a:r>
              <a:rPr sz="1400" spc="-7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un</a:t>
            </a:r>
            <a:r>
              <a:rPr sz="1400" spc="-6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componente</a:t>
            </a:r>
            <a:r>
              <a:rPr sz="1400" spc="-6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importante</a:t>
            </a:r>
            <a:r>
              <a:rPr sz="1400" spc="-5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7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los</a:t>
            </a:r>
            <a:r>
              <a:rPr sz="1400" spc="-6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sistemas </a:t>
            </a:r>
            <a:r>
              <a:rPr sz="1400" spc="-37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potencia,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además</a:t>
            </a:r>
            <a:r>
              <a:rPr sz="1400" dirty="0">
                <a:latin typeface="Arial"/>
                <a:cs typeface="Arial"/>
              </a:rPr>
              <a:t> de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ser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los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de</a:t>
            </a:r>
            <a:r>
              <a:rPr sz="1400" spc="-5" dirty="0">
                <a:latin typeface="Arial"/>
                <a:cs typeface="Arial"/>
              </a:rPr>
              <a:t> mayor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costo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económico,</a:t>
            </a:r>
            <a:r>
              <a:rPr sz="1400" dirty="0">
                <a:latin typeface="Arial"/>
                <a:cs typeface="Arial"/>
              </a:rPr>
              <a:t> y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que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la </a:t>
            </a:r>
            <a:r>
              <a:rPr sz="1400" spc="-37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continuidad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del</a:t>
            </a:r>
            <a:r>
              <a:rPr sz="1400" spc="-6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servicio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depende</a:t>
            </a:r>
            <a:r>
              <a:rPr sz="1400" spc="-5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en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gran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parte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ellas;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es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necesario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aplicar </a:t>
            </a:r>
            <a:r>
              <a:rPr sz="1400" spc="-37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las subestaciones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una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adecuada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Gestión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Mantenimiento</a:t>
            </a:r>
            <a:endParaRPr sz="1400">
              <a:latin typeface="Arial"/>
              <a:cs typeface="Arial"/>
            </a:endParaRPr>
          </a:p>
          <a:p>
            <a:pPr marL="12700" marR="5080" algn="just">
              <a:lnSpc>
                <a:spcPct val="143600"/>
              </a:lnSpc>
              <a:spcBef>
                <a:spcPts val="805"/>
              </a:spcBef>
            </a:pPr>
            <a:r>
              <a:rPr sz="1400" dirty="0">
                <a:latin typeface="Arial"/>
                <a:cs typeface="Arial"/>
              </a:rPr>
              <a:t>El </a:t>
            </a:r>
            <a:r>
              <a:rPr sz="1400" spc="-5" dirty="0">
                <a:latin typeface="Arial"/>
                <a:cs typeface="Arial"/>
              </a:rPr>
              <a:t>frecuente mantenimiento </a:t>
            </a:r>
            <a:r>
              <a:rPr sz="1400" dirty="0">
                <a:latin typeface="Arial"/>
                <a:cs typeface="Arial"/>
              </a:rPr>
              <a:t>a </a:t>
            </a:r>
            <a:r>
              <a:rPr sz="1400" spc="-5" dirty="0">
                <a:latin typeface="Arial"/>
                <a:cs typeface="Arial"/>
              </a:rPr>
              <a:t>subestaciones eléctricas </a:t>
            </a:r>
            <a:r>
              <a:rPr sz="1400" dirty="0">
                <a:latin typeface="Arial"/>
                <a:cs typeface="Arial"/>
              </a:rPr>
              <a:t>en </a:t>
            </a:r>
            <a:r>
              <a:rPr sz="1400" spc="-5" dirty="0">
                <a:latin typeface="Arial"/>
                <a:cs typeface="Arial"/>
              </a:rPr>
              <a:t>fundamental para </a:t>
            </a:r>
            <a:r>
              <a:rPr sz="1400" spc="-37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asegurar el </a:t>
            </a:r>
            <a:r>
              <a:rPr sz="1400" spc="-5" dirty="0">
                <a:latin typeface="Arial"/>
                <a:cs typeface="Arial"/>
              </a:rPr>
              <a:t>correcto funcionamiento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las mismas </a:t>
            </a:r>
            <a:r>
              <a:rPr sz="1400" dirty="0">
                <a:latin typeface="Arial"/>
                <a:cs typeface="Arial"/>
              </a:rPr>
              <a:t>y para </a:t>
            </a:r>
            <a:r>
              <a:rPr sz="1400" spc="-5" dirty="0">
                <a:latin typeface="Arial"/>
                <a:cs typeface="Arial"/>
              </a:rPr>
              <a:t>detectar con 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anticipación posibles fallas </a:t>
            </a:r>
            <a:r>
              <a:rPr sz="1400" dirty="0">
                <a:latin typeface="Arial"/>
                <a:cs typeface="Arial"/>
              </a:rPr>
              <a:t>que </a:t>
            </a:r>
            <a:r>
              <a:rPr sz="1400" spc="-5" dirty="0">
                <a:latin typeface="Arial"/>
                <a:cs typeface="Arial"/>
              </a:rPr>
              <a:t>puedan presentarse, con esto aseguramos </a:t>
            </a:r>
            <a:r>
              <a:rPr sz="1400" dirty="0">
                <a:latin typeface="Arial"/>
                <a:cs typeface="Arial"/>
              </a:rPr>
              <a:t> que la </a:t>
            </a:r>
            <a:r>
              <a:rPr sz="1400" spc="-5" dirty="0">
                <a:latin typeface="Arial"/>
                <a:cs typeface="Arial"/>
              </a:rPr>
              <a:t>subestación estará </a:t>
            </a:r>
            <a:r>
              <a:rPr sz="1400" dirty="0">
                <a:latin typeface="Arial"/>
                <a:cs typeface="Arial"/>
              </a:rPr>
              <a:t>funcionando normalmente libre de </a:t>
            </a:r>
            <a:r>
              <a:rPr sz="1400" spc="-5" dirty="0">
                <a:latin typeface="Arial"/>
                <a:cs typeface="Arial"/>
              </a:rPr>
              <a:t>desperfectos </a:t>
            </a:r>
            <a:r>
              <a:rPr sz="1400" dirty="0">
                <a:latin typeface="Arial"/>
                <a:cs typeface="Arial"/>
              </a:rPr>
              <a:t>e </a:t>
            </a:r>
            <a:r>
              <a:rPr sz="1400" spc="-38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interrupciones inesperadas.</a:t>
            </a:r>
            <a:endParaRPr sz="1400">
              <a:latin typeface="Arial"/>
              <a:cs typeface="Arial"/>
            </a:endParaRPr>
          </a:p>
          <a:p>
            <a:pPr marL="12700" marR="8890" algn="just">
              <a:lnSpc>
                <a:spcPct val="143600"/>
              </a:lnSpc>
              <a:spcBef>
                <a:spcPts val="815"/>
              </a:spcBef>
            </a:pPr>
            <a:r>
              <a:rPr sz="1400" dirty="0">
                <a:latin typeface="Arial"/>
                <a:cs typeface="Arial"/>
              </a:rPr>
              <a:t>Las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consecuencias</a:t>
            </a:r>
            <a:r>
              <a:rPr sz="1400" dirty="0">
                <a:latin typeface="Arial"/>
                <a:cs typeface="Arial"/>
              </a:rPr>
              <a:t> que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se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tienen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por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la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falta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de</a:t>
            </a:r>
            <a:r>
              <a:rPr sz="1400" spc="-5" dirty="0">
                <a:latin typeface="Arial"/>
                <a:cs typeface="Arial"/>
              </a:rPr>
              <a:t> mantenimiento</a:t>
            </a:r>
            <a:r>
              <a:rPr sz="1400" dirty="0">
                <a:latin typeface="Arial"/>
                <a:cs typeface="Arial"/>
              </a:rPr>
              <a:t> a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las </a:t>
            </a:r>
            <a:r>
              <a:rPr sz="1400" spc="-37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subestaciones eléctricas </a:t>
            </a:r>
            <a:r>
              <a:rPr sz="1400" dirty="0">
                <a:latin typeface="Arial"/>
                <a:cs typeface="Arial"/>
              </a:rPr>
              <a:t>son </a:t>
            </a:r>
            <a:r>
              <a:rPr sz="1400" spc="-5" dirty="0">
                <a:latin typeface="Arial"/>
                <a:cs typeface="Arial"/>
              </a:rPr>
              <a:t>muy </a:t>
            </a:r>
            <a:r>
              <a:rPr sz="1400" dirty="0">
                <a:latin typeface="Arial"/>
                <a:cs typeface="Arial"/>
              </a:rPr>
              <a:t>graves </a:t>
            </a:r>
            <a:r>
              <a:rPr sz="1400" spc="-10" dirty="0">
                <a:latin typeface="Arial"/>
                <a:cs typeface="Arial"/>
              </a:rPr>
              <a:t>ya </a:t>
            </a:r>
            <a:r>
              <a:rPr sz="1400" dirty="0">
                <a:latin typeface="Arial"/>
                <a:cs typeface="Arial"/>
              </a:rPr>
              <a:t>que </a:t>
            </a:r>
            <a:r>
              <a:rPr sz="1400" spc="-5" dirty="0">
                <a:latin typeface="Arial"/>
                <a:cs typeface="Arial"/>
              </a:rPr>
              <a:t>pueden </a:t>
            </a:r>
            <a:r>
              <a:rPr sz="1400" dirty="0">
                <a:latin typeface="Arial"/>
                <a:cs typeface="Arial"/>
              </a:rPr>
              <a:t>ocasionar </a:t>
            </a:r>
            <a:r>
              <a:rPr sz="1400" spc="-5" dirty="0">
                <a:latin typeface="Arial"/>
                <a:cs typeface="Arial"/>
              </a:rPr>
              <a:t>falla </a:t>
            </a:r>
            <a:r>
              <a:rPr sz="1400" dirty="0">
                <a:latin typeface="Arial"/>
                <a:cs typeface="Arial"/>
              </a:rPr>
              <a:t>en 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cualquiera de </a:t>
            </a:r>
            <a:r>
              <a:rPr sz="1400" spc="-5" dirty="0">
                <a:latin typeface="Arial"/>
                <a:cs typeface="Arial"/>
              </a:rPr>
              <a:t>sus </a:t>
            </a:r>
            <a:r>
              <a:rPr sz="1400" dirty="0">
                <a:latin typeface="Arial"/>
                <a:cs typeface="Arial"/>
              </a:rPr>
              <a:t>equipos, </a:t>
            </a:r>
            <a:r>
              <a:rPr sz="1400" spc="-10" dirty="0">
                <a:latin typeface="Arial"/>
                <a:cs typeface="Arial"/>
              </a:rPr>
              <a:t>en </a:t>
            </a:r>
            <a:r>
              <a:rPr sz="1400" spc="-5" dirty="0">
                <a:latin typeface="Arial"/>
                <a:cs typeface="Arial"/>
              </a:rPr>
              <a:t>ocasiones hasta </a:t>
            </a:r>
            <a:r>
              <a:rPr sz="1400" dirty="0">
                <a:latin typeface="Arial"/>
                <a:cs typeface="Arial"/>
              </a:rPr>
              <a:t>por </a:t>
            </a:r>
            <a:r>
              <a:rPr sz="1400" spc="-5" dirty="0">
                <a:latin typeface="Arial"/>
                <a:cs typeface="Arial"/>
              </a:rPr>
              <a:t>varios </a:t>
            </a:r>
            <a:r>
              <a:rPr sz="1400" spc="-10" dirty="0">
                <a:latin typeface="Arial"/>
                <a:cs typeface="Arial"/>
              </a:rPr>
              <a:t>días </a:t>
            </a:r>
            <a:r>
              <a:rPr sz="1400" dirty="0">
                <a:latin typeface="Arial"/>
                <a:cs typeface="Arial"/>
              </a:rPr>
              <a:t>y también 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pueden </a:t>
            </a:r>
            <a:r>
              <a:rPr sz="1400" spc="-5" dirty="0">
                <a:latin typeface="Arial"/>
                <a:cs typeface="Arial"/>
              </a:rPr>
              <a:t>provocar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accidentes</a:t>
            </a:r>
            <a:r>
              <a:rPr sz="1400" dirty="0">
                <a:latin typeface="Arial"/>
                <a:cs typeface="Arial"/>
              </a:rPr>
              <a:t> que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pueden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ser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en</a:t>
            </a:r>
            <a:r>
              <a:rPr sz="1400" spc="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ocasiones fatales.</a:t>
            </a:r>
            <a:endParaRPr sz="1400">
              <a:latin typeface="Arial"/>
              <a:cs typeface="Arial"/>
            </a:endParaRPr>
          </a:p>
          <a:p>
            <a:pPr marL="12700" marR="6985" algn="just">
              <a:lnSpc>
                <a:spcPct val="143700"/>
              </a:lnSpc>
              <a:spcBef>
                <a:spcPts val="770"/>
              </a:spcBef>
            </a:pPr>
            <a:r>
              <a:rPr sz="1400" dirty="0">
                <a:latin typeface="Arial"/>
                <a:cs typeface="Arial"/>
              </a:rPr>
              <a:t>La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frecuencia</a:t>
            </a:r>
            <a:r>
              <a:rPr sz="1400" dirty="0">
                <a:latin typeface="Arial"/>
                <a:cs typeface="Arial"/>
              </a:rPr>
              <a:t> recomendada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para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realizar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el</a:t>
            </a:r>
            <a:r>
              <a:rPr sz="1400" spc="-5" dirty="0">
                <a:latin typeface="Arial"/>
                <a:cs typeface="Arial"/>
              </a:rPr>
              <a:t> mantenimiento</a:t>
            </a:r>
            <a:r>
              <a:rPr sz="1400" dirty="0">
                <a:latin typeface="Arial"/>
                <a:cs typeface="Arial"/>
              </a:rPr>
              <a:t> de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las </a:t>
            </a:r>
            <a:r>
              <a:rPr sz="1400" spc="-37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subestaciones eléctricas </a:t>
            </a:r>
            <a:r>
              <a:rPr sz="1400" spc="-10" dirty="0">
                <a:latin typeface="Arial"/>
                <a:cs typeface="Arial"/>
              </a:rPr>
              <a:t>es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-10" dirty="0">
                <a:latin typeface="Arial"/>
                <a:cs typeface="Arial"/>
              </a:rPr>
              <a:t>un </a:t>
            </a:r>
            <a:r>
              <a:rPr sz="1400" spc="-5" dirty="0">
                <a:latin typeface="Arial"/>
                <a:cs typeface="Arial"/>
              </a:rPr>
              <a:t>año, </a:t>
            </a:r>
            <a:r>
              <a:rPr sz="1400" dirty="0">
                <a:latin typeface="Arial"/>
                <a:cs typeface="Arial"/>
              </a:rPr>
              <a:t>si </a:t>
            </a:r>
            <a:r>
              <a:rPr sz="1400" spc="-5" dirty="0">
                <a:latin typeface="Arial"/>
                <a:cs typeface="Arial"/>
              </a:rPr>
              <a:t>esto </a:t>
            </a:r>
            <a:r>
              <a:rPr sz="1400" dirty="0">
                <a:latin typeface="Arial"/>
                <a:cs typeface="Arial"/>
              </a:rPr>
              <a:t>se </a:t>
            </a:r>
            <a:r>
              <a:rPr sz="1400" spc="-5" dirty="0">
                <a:latin typeface="Arial"/>
                <a:cs typeface="Arial"/>
              </a:rPr>
              <a:t>respeta mantendremos 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información reciente </a:t>
            </a:r>
            <a:r>
              <a:rPr sz="1400" dirty="0">
                <a:latin typeface="Arial"/>
                <a:cs typeface="Arial"/>
              </a:rPr>
              <a:t>y confiable </a:t>
            </a:r>
            <a:r>
              <a:rPr sz="1400" spc="-5" dirty="0">
                <a:latin typeface="Arial"/>
                <a:cs typeface="Arial"/>
              </a:rPr>
              <a:t>del estado </a:t>
            </a:r>
            <a:r>
              <a:rPr sz="1400" dirty="0">
                <a:latin typeface="Arial"/>
                <a:cs typeface="Arial"/>
              </a:rPr>
              <a:t>en el que se </a:t>
            </a:r>
            <a:r>
              <a:rPr sz="1400" spc="-5" dirty="0">
                <a:latin typeface="Arial"/>
                <a:cs typeface="Arial"/>
              </a:rPr>
              <a:t>encuentran </a:t>
            </a:r>
            <a:r>
              <a:rPr sz="1400" dirty="0">
                <a:latin typeface="Arial"/>
                <a:cs typeface="Arial"/>
              </a:rPr>
              <a:t>las 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subestaciones </a:t>
            </a:r>
            <a:r>
              <a:rPr sz="1400" dirty="0">
                <a:latin typeface="Arial"/>
                <a:cs typeface="Arial"/>
              </a:rPr>
              <a:t>y podemos tomar de manera </a:t>
            </a:r>
            <a:r>
              <a:rPr sz="1400" spc="-5" dirty="0">
                <a:latin typeface="Arial"/>
                <a:cs typeface="Arial"/>
              </a:rPr>
              <a:t>inmediata acciones cuando </a:t>
            </a:r>
            <a:r>
              <a:rPr sz="1400" dirty="0">
                <a:latin typeface="Arial"/>
                <a:cs typeface="Arial"/>
              </a:rPr>
              <a:t>se 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detecte alguna desviación </a:t>
            </a:r>
            <a:r>
              <a:rPr sz="1400" dirty="0">
                <a:latin typeface="Arial"/>
                <a:cs typeface="Arial"/>
              </a:rPr>
              <a:t>o falla </a:t>
            </a:r>
            <a:r>
              <a:rPr sz="1400" spc="-5" dirty="0">
                <a:latin typeface="Arial"/>
                <a:cs typeface="Arial"/>
              </a:rPr>
              <a:t>inminente </a:t>
            </a:r>
            <a:r>
              <a:rPr sz="1400" dirty="0">
                <a:latin typeface="Arial"/>
                <a:cs typeface="Arial"/>
              </a:rPr>
              <a:t>a fin de que </a:t>
            </a:r>
            <a:r>
              <a:rPr sz="1400" spc="-5" dirty="0">
                <a:latin typeface="Arial"/>
                <a:cs typeface="Arial"/>
              </a:rPr>
              <a:t>esta </a:t>
            </a:r>
            <a:r>
              <a:rPr sz="1400" dirty="0">
                <a:latin typeface="Arial"/>
                <a:cs typeface="Arial"/>
              </a:rPr>
              <a:t>no </a:t>
            </a:r>
            <a:r>
              <a:rPr sz="1400" spc="-5" dirty="0">
                <a:latin typeface="Arial"/>
                <a:cs typeface="Arial"/>
              </a:rPr>
              <a:t>escale </a:t>
            </a:r>
            <a:r>
              <a:rPr sz="1400" dirty="0">
                <a:latin typeface="Arial"/>
                <a:cs typeface="Arial"/>
              </a:rPr>
              <a:t>y </a:t>
            </a:r>
            <a:r>
              <a:rPr sz="1400" spc="-5" dirty="0">
                <a:latin typeface="Arial"/>
                <a:cs typeface="Arial"/>
              </a:rPr>
              <a:t>se </a:t>
            </a:r>
            <a:r>
              <a:rPr sz="1400" spc="-37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convierta </a:t>
            </a:r>
            <a:r>
              <a:rPr sz="1400" dirty="0">
                <a:latin typeface="Arial"/>
                <a:cs typeface="Arial"/>
              </a:rPr>
              <a:t>en una </a:t>
            </a:r>
            <a:r>
              <a:rPr sz="1400" spc="-5" dirty="0">
                <a:latin typeface="Arial"/>
                <a:cs typeface="Arial"/>
              </a:rPr>
              <a:t>falla grave. </a:t>
            </a:r>
            <a:r>
              <a:rPr sz="1400" dirty="0">
                <a:latin typeface="Arial"/>
                <a:cs typeface="Arial"/>
              </a:rPr>
              <a:t>El </a:t>
            </a:r>
            <a:r>
              <a:rPr sz="1400" spc="-5" dirty="0">
                <a:latin typeface="Arial"/>
                <a:cs typeface="Arial"/>
              </a:rPr>
              <a:t>mantenimiento subestaciones eléctricas </a:t>
            </a:r>
            <a:r>
              <a:rPr sz="1400" dirty="0">
                <a:latin typeface="Arial"/>
                <a:cs typeface="Arial"/>
              </a:rPr>
              <a:t> proporciona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información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cualitativa</a:t>
            </a:r>
            <a:r>
              <a:rPr sz="1400" dirty="0">
                <a:latin typeface="Arial"/>
                <a:cs typeface="Arial"/>
              </a:rPr>
              <a:t> y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cuantitativa</a:t>
            </a:r>
            <a:r>
              <a:rPr sz="1400" dirty="0">
                <a:latin typeface="Arial"/>
                <a:cs typeface="Arial"/>
              </a:rPr>
              <a:t> confiable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y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fácil 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interpretación.</a:t>
            </a:r>
            <a:r>
              <a:rPr sz="1400" dirty="0">
                <a:latin typeface="Arial"/>
                <a:cs typeface="Arial"/>
              </a:rPr>
              <a:t> La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información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cuantitativa</a:t>
            </a:r>
            <a:r>
              <a:rPr sz="1400" dirty="0">
                <a:latin typeface="Arial"/>
                <a:cs typeface="Arial"/>
              </a:rPr>
              <a:t> se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puede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comparar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con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la </a:t>
            </a:r>
            <a:r>
              <a:rPr sz="1400" spc="-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obtenida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en</a:t>
            </a:r>
            <a:r>
              <a:rPr sz="1400" spc="-5" dirty="0">
                <a:latin typeface="Arial"/>
                <a:cs typeface="Arial"/>
              </a:rPr>
              <a:t> periodos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anteriores</a:t>
            </a:r>
            <a:r>
              <a:rPr sz="1400" spc="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fin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detectar </a:t>
            </a:r>
            <a:r>
              <a:rPr sz="1400" dirty="0">
                <a:latin typeface="Arial"/>
                <a:cs typeface="Arial"/>
              </a:rPr>
              <a:t>alguna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tendencia.</a:t>
            </a:r>
            <a:endParaRPr sz="14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115100" y="9390381"/>
            <a:ext cx="5678170" cy="5073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1150"/>
              </a:lnSpc>
            </a:pPr>
            <a:r>
              <a:rPr sz="1100" dirty="0">
                <a:latin typeface="Calibri"/>
                <a:cs typeface="Calibri"/>
              </a:rPr>
              <a:t>PH </a:t>
            </a:r>
            <a:r>
              <a:rPr sz="1100" spc="-5" dirty="0">
                <a:latin typeface="Calibri"/>
                <a:cs typeface="Calibri"/>
              </a:rPr>
              <a:t>Financial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Park Tower,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Piso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35,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Boulevard </a:t>
            </a:r>
            <a:r>
              <a:rPr sz="1100" spc="-5" dirty="0">
                <a:latin typeface="Calibri"/>
                <a:cs typeface="Calibri"/>
              </a:rPr>
              <a:t>Costa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Este.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Corregimiento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Juan Díaz,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Costa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del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Este.</a:t>
            </a:r>
            <a:endParaRPr sz="1100">
              <a:latin typeface="Calibri"/>
              <a:cs typeface="Calibri"/>
            </a:endParaRPr>
          </a:p>
          <a:p>
            <a:pPr marL="2030730" marR="2022475" algn="ctr">
              <a:lnSpc>
                <a:spcPct val="101800"/>
              </a:lnSpc>
            </a:pPr>
            <a:r>
              <a:rPr sz="1100" spc="-5" dirty="0">
                <a:latin typeface="Calibri"/>
                <a:cs typeface="Calibri"/>
              </a:rPr>
              <a:t>Ciudad de Panamá. Panamá. </a:t>
            </a:r>
            <a:r>
              <a:rPr sz="1100" spc="-235" dirty="0">
                <a:latin typeface="Calibri"/>
                <a:cs typeface="Calibri"/>
              </a:rPr>
              <a:t> </a:t>
            </a:r>
            <a:r>
              <a:rPr sz="1100" u="sng" spc="-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3"/>
              </a:rPr>
              <a:t>www.kaizengrp.com</a:t>
            </a:r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998260" y="9359202"/>
            <a:ext cx="5910580" cy="0"/>
          </a:xfrm>
          <a:custGeom>
            <a:avLst/>
            <a:gdLst/>
            <a:ahLst/>
            <a:cxnLst/>
            <a:rect l="l" t="t" r="r" b="b"/>
            <a:pathLst>
              <a:path w="5910580">
                <a:moveTo>
                  <a:pt x="0" y="0"/>
                </a:moveTo>
                <a:lnTo>
                  <a:pt x="1598938" y="0"/>
                </a:lnTo>
              </a:path>
              <a:path w="5910580">
                <a:moveTo>
                  <a:pt x="1600530" y="0"/>
                </a:moveTo>
                <a:lnTo>
                  <a:pt x="5910390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991962" y="355137"/>
            <a:ext cx="1001125" cy="431186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5956605" y="782827"/>
            <a:ext cx="5997575" cy="6675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715" algn="r">
              <a:spcBef>
                <a:spcPts val="100"/>
              </a:spcBef>
            </a:pPr>
            <a:r>
              <a:rPr sz="1100" spc="-5" dirty="0">
                <a:latin typeface="Calibri"/>
                <a:cs typeface="Calibri"/>
              </a:rPr>
              <a:t>Ficha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Técnica: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K-001</a:t>
            </a:r>
            <a:endParaRPr sz="1100">
              <a:latin typeface="Calibri"/>
              <a:cs typeface="Calibri"/>
            </a:endParaRPr>
          </a:p>
          <a:p>
            <a:pPr marL="5507355" marR="5080" indent="118745" algn="r">
              <a:lnSpc>
                <a:spcPct val="101800"/>
              </a:lnSpc>
              <a:spcBef>
                <a:spcPts val="5"/>
              </a:spcBef>
            </a:pPr>
            <a:r>
              <a:rPr sz="1100" dirty="0">
                <a:latin typeface="Calibri"/>
                <a:cs typeface="Calibri"/>
              </a:rPr>
              <a:t>Re</a:t>
            </a:r>
            <a:r>
              <a:rPr sz="1100" spc="5" dirty="0">
                <a:latin typeface="Calibri"/>
                <a:cs typeface="Calibri"/>
              </a:rPr>
              <a:t>v</a:t>
            </a:r>
            <a:r>
              <a:rPr sz="1100" dirty="0">
                <a:latin typeface="Calibri"/>
                <a:cs typeface="Calibri"/>
              </a:rPr>
              <a:t>.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  </a:t>
            </a:r>
            <a:r>
              <a:rPr sz="1100" spc="-5" dirty="0">
                <a:latin typeface="Calibri"/>
                <a:cs typeface="Calibri"/>
              </a:rPr>
              <a:t>Jul-</a:t>
            </a:r>
            <a:r>
              <a:rPr sz="1100" dirty="0">
                <a:latin typeface="Calibri"/>
                <a:cs typeface="Calibri"/>
              </a:rPr>
              <a:t>20</a:t>
            </a:r>
            <a:r>
              <a:rPr sz="1100" spc="-10" dirty="0">
                <a:latin typeface="Calibri"/>
                <a:cs typeface="Calibri"/>
              </a:rPr>
              <a:t>1</a:t>
            </a:r>
            <a:r>
              <a:rPr sz="1100" dirty="0">
                <a:latin typeface="Calibri"/>
                <a:cs typeface="Calibri"/>
              </a:rPr>
              <a:t>8</a:t>
            </a:r>
            <a:endParaRPr sz="1100">
              <a:latin typeface="Calibri"/>
              <a:cs typeface="Calibri"/>
            </a:endParaRPr>
          </a:p>
          <a:p>
            <a:pPr marL="12700" algn="just">
              <a:lnSpc>
                <a:spcPts val="1670"/>
              </a:lnSpc>
            </a:pPr>
            <a:r>
              <a:rPr sz="1400" dirty="0">
                <a:latin typeface="Arial"/>
                <a:cs typeface="Arial"/>
              </a:rPr>
              <a:t>El</a:t>
            </a:r>
            <a:r>
              <a:rPr sz="1400" spc="14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mantenimiento</a:t>
            </a:r>
            <a:r>
              <a:rPr sz="1400" spc="13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</a:t>
            </a:r>
            <a:r>
              <a:rPr sz="1400" spc="12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subestaciones</a:t>
            </a:r>
            <a:r>
              <a:rPr sz="1400" spc="14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se</a:t>
            </a:r>
            <a:r>
              <a:rPr sz="1400" spc="12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convierte</a:t>
            </a:r>
            <a:r>
              <a:rPr sz="1400" spc="13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en</a:t>
            </a:r>
            <a:r>
              <a:rPr sz="1400" spc="12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una</a:t>
            </a:r>
            <a:r>
              <a:rPr sz="1400" spc="13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función</a:t>
            </a:r>
            <a:r>
              <a:rPr sz="1400" spc="12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importante</a:t>
            </a:r>
            <a:endParaRPr sz="1400">
              <a:latin typeface="Arial"/>
              <a:cs typeface="Arial"/>
            </a:endParaRPr>
          </a:p>
          <a:p>
            <a:pPr marL="12700" algn="just">
              <a:spcBef>
                <a:spcPts val="730"/>
              </a:spcBef>
            </a:pPr>
            <a:r>
              <a:rPr sz="1400" dirty="0">
                <a:latin typeface="Arial"/>
                <a:cs typeface="Arial"/>
              </a:rPr>
              <a:t>dentro</a:t>
            </a:r>
            <a:r>
              <a:rPr sz="1400" spc="17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16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las</a:t>
            </a:r>
            <a:r>
              <a:rPr sz="1400" spc="17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empresas</a:t>
            </a:r>
            <a:r>
              <a:rPr sz="1400" spc="17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del</a:t>
            </a:r>
            <a:r>
              <a:rPr sz="1400" spc="16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sector</a:t>
            </a:r>
            <a:r>
              <a:rPr sz="1400" spc="17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eléctrico,</a:t>
            </a:r>
            <a:r>
              <a:rPr sz="1400" spc="17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debido</a:t>
            </a:r>
            <a:r>
              <a:rPr sz="1400" spc="15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</a:t>
            </a:r>
            <a:r>
              <a:rPr sz="1400" spc="17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que</a:t>
            </a:r>
            <a:r>
              <a:rPr sz="1400" spc="18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17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un</a:t>
            </a:r>
            <a:r>
              <a:rPr sz="1400" spc="17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correcto</a:t>
            </a:r>
            <a:endParaRPr sz="1400">
              <a:latin typeface="Arial"/>
              <a:cs typeface="Arial"/>
            </a:endParaRPr>
          </a:p>
          <a:p>
            <a:pPr marL="12700" marR="5080" algn="just">
              <a:lnSpc>
                <a:spcPct val="143700"/>
              </a:lnSpc>
              <a:spcBef>
                <a:spcPts val="10"/>
              </a:spcBef>
            </a:pPr>
            <a:r>
              <a:rPr sz="1400" spc="-5" dirty="0">
                <a:latin typeface="Arial"/>
                <a:cs typeface="Arial"/>
              </a:rPr>
              <a:t>mantenimiento,</a:t>
            </a:r>
            <a:r>
              <a:rPr sz="1400" dirty="0">
                <a:latin typeface="Arial"/>
                <a:cs typeface="Arial"/>
              </a:rPr>
              <a:t> y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la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reducción</a:t>
            </a:r>
            <a:r>
              <a:rPr sz="1400" dirty="0">
                <a:latin typeface="Arial"/>
                <a:cs typeface="Arial"/>
              </a:rPr>
              <a:t> de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fallas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mediante</a:t>
            </a:r>
            <a:r>
              <a:rPr sz="1400" dirty="0">
                <a:latin typeface="Arial"/>
                <a:cs typeface="Arial"/>
              </a:rPr>
              <a:t> la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prevención, 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dependerá la continuidad del servicio eléctrico. </a:t>
            </a:r>
            <a:r>
              <a:rPr sz="1400" spc="-10" dirty="0">
                <a:latin typeface="Arial"/>
                <a:cs typeface="Arial"/>
              </a:rPr>
              <a:t>Es </a:t>
            </a:r>
            <a:r>
              <a:rPr sz="1400" spc="-5" dirty="0">
                <a:latin typeface="Arial"/>
                <a:cs typeface="Arial"/>
              </a:rPr>
              <a:t>sabido que no se podrán </a:t>
            </a:r>
            <a:r>
              <a:rPr sz="1400" dirty="0">
                <a:latin typeface="Arial"/>
                <a:cs typeface="Arial"/>
              </a:rPr>
              <a:t> reducir</a:t>
            </a:r>
            <a:r>
              <a:rPr sz="1400" spc="-8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</a:t>
            </a:r>
            <a:r>
              <a:rPr sz="1400" spc="-8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cero</a:t>
            </a:r>
            <a:r>
              <a:rPr sz="1400" spc="-7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las</a:t>
            </a:r>
            <a:r>
              <a:rPr sz="1400" spc="-7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fallas</a:t>
            </a:r>
            <a:r>
              <a:rPr sz="1400" spc="-8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7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un</a:t>
            </a:r>
            <a:r>
              <a:rPr sz="1400" spc="-1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sistema</a:t>
            </a:r>
            <a:r>
              <a:rPr sz="1400" spc="-8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eléctrico,</a:t>
            </a:r>
            <a:r>
              <a:rPr sz="1400" spc="-8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pero</a:t>
            </a:r>
            <a:r>
              <a:rPr sz="1400" spc="-9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lo</a:t>
            </a:r>
            <a:r>
              <a:rPr sz="1400" spc="-7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importante</a:t>
            </a:r>
            <a:r>
              <a:rPr sz="1400" spc="-8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será</a:t>
            </a:r>
            <a:r>
              <a:rPr sz="1400" spc="-8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evitar </a:t>
            </a:r>
            <a:r>
              <a:rPr sz="1400" spc="-37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la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ocurrencia</a:t>
            </a:r>
            <a:r>
              <a:rPr sz="1400" spc="-6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6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aquellas</a:t>
            </a:r>
            <a:r>
              <a:rPr sz="1400" spc="-6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fallas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que</a:t>
            </a:r>
            <a:r>
              <a:rPr sz="1400" spc="-6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pudieron</a:t>
            </a:r>
            <a:r>
              <a:rPr sz="1400" spc="-6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haberse</a:t>
            </a:r>
            <a:r>
              <a:rPr sz="1400" spc="-6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prevenido,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en</a:t>
            </a:r>
            <a:r>
              <a:rPr sz="1400" spc="-6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especial </a:t>
            </a:r>
            <a:r>
              <a:rPr sz="1400" spc="-38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las que pudieron </a:t>
            </a:r>
            <a:r>
              <a:rPr sz="1400" spc="-5" dirty="0">
                <a:latin typeface="Arial"/>
                <a:cs typeface="Arial"/>
              </a:rPr>
              <a:t>causar serias averías </a:t>
            </a:r>
            <a:r>
              <a:rPr sz="1400" dirty="0">
                <a:latin typeface="Arial"/>
                <a:cs typeface="Arial"/>
              </a:rPr>
              <a:t>o la </a:t>
            </a:r>
            <a:r>
              <a:rPr sz="1400" spc="-5" dirty="0">
                <a:latin typeface="Arial"/>
                <a:cs typeface="Arial"/>
              </a:rPr>
              <a:t>destrucción </a:t>
            </a:r>
            <a:r>
              <a:rPr sz="1400" dirty="0">
                <a:latin typeface="Arial"/>
                <a:cs typeface="Arial"/>
              </a:rPr>
              <a:t>de los </a:t>
            </a:r>
            <a:r>
              <a:rPr sz="1400" spc="-5" dirty="0">
                <a:latin typeface="Arial"/>
                <a:cs typeface="Arial"/>
              </a:rPr>
              <a:t>equipos </a:t>
            </a:r>
            <a:r>
              <a:rPr sz="1400" spc="-10" dirty="0">
                <a:latin typeface="Arial"/>
                <a:cs typeface="Arial"/>
              </a:rPr>
              <a:t>de </a:t>
            </a:r>
            <a:r>
              <a:rPr sz="1400" dirty="0">
                <a:latin typeface="Arial"/>
                <a:cs typeface="Arial"/>
              </a:rPr>
              <a:t>la </a:t>
            </a:r>
            <a:r>
              <a:rPr sz="1400" spc="-37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subestación,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por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ser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estos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elevado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costo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y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además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que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su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reemplazo </a:t>
            </a:r>
            <a:r>
              <a:rPr sz="1400" spc="-37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o reparación </a:t>
            </a:r>
            <a:r>
              <a:rPr sz="1400" spc="-5" dirty="0">
                <a:latin typeface="Arial"/>
                <a:cs typeface="Arial"/>
              </a:rPr>
              <a:t>implica </a:t>
            </a:r>
            <a:r>
              <a:rPr sz="1400" dirty="0">
                <a:latin typeface="Arial"/>
                <a:cs typeface="Arial"/>
              </a:rPr>
              <a:t>la </a:t>
            </a:r>
            <a:r>
              <a:rPr sz="1400" spc="-5" dirty="0">
                <a:latin typeface="Arial"/>
                <a:cs typeface="Arial"/>
              </a:rPr>
              <a:t>movilización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recursos humanos </a:t>
            </a:r>
            <a:r>
              <a:rPr sz="1400" dirty="0">
                <a:latin typeface="Arial"/>
                <a:cs typeface="Arial"/>
              </a:rPr>
              <a:t>y materiales, con </a:t>
            </a:r>
            <a:r>
              <a:rPr sz="1400" spc="-37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su </a:t>
            </a:r>
            <a:r>
              <a:rPr sz="1400" spc="-5" dirty="0">
                <a:latin typeface="Arial"/>
                <a:cs typeface="Arial"/>
              </a:rPr>
              <a:t>consecuente costo económico, </a:t>
            </a:r>
            <a:r>
              <a:rPr sz="1400" dirty="0">
                <a:latin typeface="Arial"/>
                <a:cs typeface="Arial"/>
              </a:rPr>
              <a:t>sin </a:t>
            </a:r>
            <a:r>
              <a:rPr sz="1400" spc="-5" dirty="0">
                <a:latin typeface="Arial"/>
                <a:cs typeface="Arial"/>
              </a:rPr>
              <a:t>mencionar </a:t>
            </a:r>
            <a:r>
              <a:rPr sz="1400" dirty="0">
                <a:latin typeface="Arial"/>
                <a:cs typeface="Arial"/>
              </a:rPr>
              <a:t>el </a:t>
            </a:r>
            <a:r>
              <a:rPr sz="1400" spc="-5" dirty="0">
                <a:latin typeface="Arial"/>
                <a:cs typeface="Arial"/>
              </a:rPr>
              <a:t>tiempo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parada del 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servicio </a:t>
            </a:r>
            <a:r>
              <a:rPr sz="1400" dirty="0">
                <a:latin typeface="Arial"/>
                <a:cs typeface="Arial"/>
              </a:rPr>
              <a:t>y </a:t>
            </a:r>
            <a:r>
              <a:rPr sz="1400" spc="-5" dirty="0">
                <a:latin typeface="Arial"/>
                <a:cs typeface="Arial"/>
              </a:rPr>
              <a:t>las multas </a:t>
            </a:r>
            <a:r>
              <a:rPr sz="1400" dirty="0">
                <a:latin typeface="Arial"/>
                <a:cs typeface="Arial"/>
              </a:rPr>
              <a:t>que </a:t>
            </a:r>
            <a:r>
              <a:rPr sz="1400" spc="-5" dirty="0">
                <a:latin typeface="Arial"/>
                <a:cs typeface="Arial"/>
              </a:rPr>
              <a:t>esto </a:t>
            </a:r>
            <a:r>
              <a:rPr sz="1400" dirty="0">
                <a:latin typeface="Arial"/>
                <a:cs typeface="Arial"/>
              </a:rPr>
              <a:t>podría </a:t>
            </a:r>
            <a:r>
              <a:rPr sz="1400" spc="-5" dirty="0">
                <a:latin typeface="Arial"/>
                <a:cs typeface="Arial"/>
              </a:rPr>
              <a:t>implicar. </a:t>
            </a:r>
            <a:r>
              <a:rPr sz="1400" dirty="0">
                <a:latin typeface="Arial"/>
                <a:cs typeface="Arial"/>
              </a:rPr>
              <a:t>El </a:t>
            </a:r>
            <a:r>
              <a:rPr sz="1400" spc="-5" dirty="0">
                <a:latin typeface="Arial"/>
                <a:cs typeface="Arial"/>
              </a:rPr>
              <a:t>mantenimiento preventivo, </a:t>
            </a:r>
            <a:r>
              <a:rPr sz="1400" dirty="0">
                <a:latin typeface="Arial"/>
                <a:cs typeface="Arial"/>
              </a:rPr>
              <a:t> adecuadamente</a:t>
            </a:r>
            <a:r>
              <a:rPr sz="1400" spc="-5" dirty="0">
                <a:latin typeface="Arial"/>
                <a:cs typeface="Arial"/>
              </a:rPr>
              <a:t> orientado,</a:t>
            </a:r>
            <a:r>
              <a:rPr sz="1400" dirty="0">
                <a:latin typeface="Arial"/>
                <a:cs typeface="Arial"/>
              </a:rPr>
              <a:t> se </a:t>
            </a:r>
            <a:r>
              <a:rPr sz="1400" spc="-5" dirty="0">
                <a:latin typeface="Arial"/>
                <a:cs typeface="Arial"/>
              </a:rPr>
              <a:t>encargaría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prevenir</a:t>
            </a:r>
            <a:r>
              <a:rPr sz="1400" spc="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estas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consecuencias.</a:t>
            </a:r>
            <a:endParaRPr sz="1400">
              <a:latin typeface="Arial"/>
              <a:cs typeface="Arial"/>
            </a:endParaRPr>
          </a:p>
          <a:p>
            <a:pPr marL="12700" marR="5080" algn="just">
              <a:lnSpc>
                <a:spcPct val="143600"/>
              </a:lnSpc>
              <a:spcBef>
                <a:spcPts val="819"/>
              </a:spcBef>
            </a:pPr>
            <a:r>
              <a:rPr sz="1400" spc="-5" dirty="0">
                <a:latin typeface="Arial"/>
                <a:cs typeface="Arial"/>
              </a:rPr>
              <a:t>Aun así, </a:t>
            </a:r>
            <a:r>
              <a:rPr sz="1400" dirty="0">
                <a:latin typeface="Arial"/>
                <a:cs typeface="Arial"/>
              </a:rPr>
              <a:t>en </a:t>
            </a:r>
            <a:r>
              <a:rPr sz="1400" spc="-5" dirty="0">
                <a:latin typeface="Arial"/>
                <a:cs typeface="Arial"/>
              </a:rPr>
              <a:t>caso </a:t>
            </a:r>
            <a:r>
              <a:rPr sz="1400" spc="-1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presentarse </a:t>
            </a:r>
            <a:r>
              <a:rPr sz="1400" dirty="0">
                <a:latin typeface="Arial"/>
                <a:cs typeface="Arial"/>
              </a:rPr>
              <a:t>un </a:t>
            </a:r>
            <a:r>
              <a:rPr sz="1400" spc="-5" dirty="0">
                <a:latin typeface="Arial"/>
                <a:cs typeface="Arial"/>
              </a:rPr>
              <a:t>incidente </a:t>
            </a:r>
            <a:r>
              <a:rPr sz="1400" dirty="0">
                <a:latin typeface="Arial"/>
                <a:cs typeface="Arial"/>
              </a:rPr>
              <a:t>que </a:t>
            </a:r>
            <a:r>
              <a:rPr sz="1400" spc="-5" dirty="0">
                <a:latin typeface="Arial"/>
                <a:cs typeface="Arial"/>
              </a:rPr>
              <a:t>requiera </a:t>
            </a:r>
            <a:r>
              <a:rPr sz="1400" dirty="0">
                <a:latin typeface="Arial"/>
                <a:cs typeface="Arial"/>
              </a:rPr>
              <a:t>la </a:t>
            </a:r>
            <a:r>
              <a:rPr sz="1400" spc="-5" dirty="0">
                <a:latin typeface="Arial"/>
                <a:cs typeface="Arial"/>
              </a:rPr>
              <a:t>intervención </a:t>
            </a:r>
            <a:r>
              <a:rPr sz="1400" dirty="0">
                <a:latin typeface="Arial"/>
                <a:cs typeface="Arial"/>
              </a:rPr>
              <a:t> del</a:t>
            </a:r>
            <a:r>
              <a:rPr sz="1400" spc="8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mantenimiento</a:t>
            </a:r>
            <a:r>
              <a:rPr sz="1400" spc="7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correctivo,</a:t>
            </a:r>
            <a:r>
              <a:rPr sz="1400" spc="9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éste</a:t>
            </a:r>
            <a:r>
              <a:rPr sz="1400" spc="6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deberá</a:t>
            </a:r>
            <a:r>
              <a:rPr sz="1400" spc="8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efectuarse</a:t>
            </a:r>
            <a:r>
              <a:rPr sz="1400" spc="8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7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manera</a:t>
            </a:r>
            <a:r>
              <a:rPr sz="1400" spc="8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ordenada </a:t>
            </a:r>
            <a:r>
              <a:rPr sz="1400" spc="-37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y eficiente, </a:t>
            </a:r>
            <a:r>
              <a:rPr sz="1400" spc="-5" dirty="0">
                <a:latin typeface="Arial"/>
                <a:cs typeface="Arial"/>
              </a:rPr>
              <a:t>para evitar retrasos </a:t>
            </a:r>
            <a:r>
              <a:rPr sz="1400" dirty="0">
                <a:latin typeface="Arial"/>
                <a:cs typeface="Arial"/>
              </a:rPr>
              <a:t>por </a:t>
            </a:r>
            <a:r>
              <a:rPr sz="1400" spc="-5" dirty="0">
                <a:latin typeface="Arial"/>
                <a:cs typeface="Arial"/>
              </a:rPr>
              <a:t>imprevistos </a:t>
            </a:r>
            <a:r>
              <a:rPr sz="1400" dirty="0">
                <a:latin typeface="Arial"/>
                <a:cs typeface="Arial"/>
              </a:rPr>
              <a:t>y </a:t>
            </a:r>
            <a:r>
              <a:rPr sz="1400" spc="-5" dirty="0">
                <a:latin typeface="Arial"/>
                <a:cs typeface="Arial"/>
              </a:rPr>
              <a:t>lograr reestablecer </a:t>
            </a:r>
            <a:r>
              <a:rPr sz="1400" dirty="0">
                <a:latin typeface="Arial"/>
                <a:cs typeface="Arial"/>
              </a:rPr>
              <a:t>el 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servicio </a:t>
            </a:r>
            <a:r>
              <a:rPr sz="1400" dirty="0">
                <a:latin typeface="Arial"/>
                <a:cs typeface="Arial"/>
              </a:rPr>
              <a:t>lo </a:t>
            </a:r>
            <a:r>
              <a:rPr sz="1400" spc="-5" dirty="0">
                <a:latin typeface="Arial"/>
                <a:cs typeface="Arial"/>
              </a:rPr>
              <a:t>antes posible, </a:t>
            </a:r>
            <a:r>
              <a:rPr sz="1400" spc="-10" dirty="0">
                <a:latin typeface="Arial"/>
                <a:cs typeface="Arial"/>
              </a:rPr>
              <a:t>es </a:t>
            </a:r>
            <a:r>
              <a:rPr sz="1400" dirty="0">
                <a:latin typeface="Arial"/>
                <a:cs typeface="Arial"/>
              </a:rPr>
              <a:t>por eso necesario </a:t>
            </a:r>
            <a:r>
              <a:rPr sz="1400" spc="-5" dirty="0">
                <a:latin typeface="Arial"/>
                <a:cs typeface="Arial"/>
              </a:rPr>
              <a:t>planificar </a:t>
            </a:r>
            <a:r>
              <a:rPr sz="1400" dirty="0">
                <a:latin typeface="Arial"/>
                <a:cs typeface="Arial"/>
              </a:rPr>
              <a:t>el mantenimiento 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correctivo,</a:t>
            </a:r>
            <a:r>
              <a:rPr sz="1400" dirty="0">
                <a:latin typeface="Arial"/>
                <a:cs typeface="Arial"/>
              </a:rPr>
              <a:t> aunque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no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se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puede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planificar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cuándo</a:t>
            </a:r>
            <a:r>
              <a:rPr sz="1400" dirty="0">
                <a:latin typeface="Arial"/>
                <a:cs typeface="Arial"/>
              </a:rPr>
              <a:t> y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dónde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podría 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presentarse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una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falla</a:t>
            </a:r>
            <a:r>
              <a:rPr sz="1400" dirty="0">
                <a:latin typeface="Arial"/>
                <a:cs typeface="Arial"/>
              </a:rPr>
              <a:t> o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una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avería,</a:t>
            </a:r>
            <a:r>
              <a:rPr sz="1400" dirty="0">
                <a:latin typeface="Arial"/>
                <a:cs typeface="Arial"/>
              </a:rPr>
              <a:t> si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se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puede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planificar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cómo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estar 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preparados para tal </a:t>
            </a:r>
            <a:r>
              <a:rPr sz="1400" dirty="0">
                <a:latin typeface="Arial"/>
                <a:cs typeface="Arial"/>
              </a:rPr>
              <a:t>eventualidad, en </a:t>
            </a:r>
            <a:r>
              <a:rPr sz="1400" spc="-5" dirty="0">
                <a:latin typeface="Arial"/>
                <a:cs typeface="Arial"/>
              </a:rPr>
              <a:t>cuanto </a:t>
            </a:r>
            <a:r>
              <a:rPr sz="1400" dirty="0">
                <a:latin typeface="Arial"/>
                <a:cs typeface="Arial"/>
              </a:rPr>
              <a:t>a </a:t>
            </a:r>
            <a:r>
              <a:rPr sz="1400" spc="-5" dirty="0">
                <a:latin typeface="Arial"/>
                <a:cs typeface="Arial"/>
              </a:rPr>
              <a:t>recursos </a:t>
            </a:r>
            <a:r>
              <a:rPr sz="1400" dirty="0">
                <a:latin typeface="Arial"/>
                <a:cs typeface="Arial"/>
              </a:rPr>
              <a:t>y procedimientos, 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incluso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podría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tenerse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un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software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para</a:t>
            </a:r>
            <a:r>
              <a:rPr sz="1400" spc="2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tal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finalidad.</a:t>
            </a:r>
            <a:endParaRPr sz="14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115100" y="9390381"/>
            <a:ext cx="5678170" cy="5073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1150"/>
              </a:lnSpc>
            </a:pPr>
            <a:r>
              <a:rPr sz="1100" dirty="0">
                <a:latin typeface="Calibri"/>
                <a:cs typeface="Calibri"/>
              </a:rPr>
              <a:t>PH </a:t>
            </a:r>
            <a:r>
              <a:rPr sz="1100" spc="-5" dirty="0">
                <a:latin typeface="Calibri"/>
                <a:cs typeface="Calibri"/>
              </a:rPr>
              <a:t>Financial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Park Tower,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Piso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35,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Boulevard </a:t>
            </a:r>
            <a:r>
              <a:rPr sz="1100" spc="-5" dirty="0">
                <a:latin typeface="Calibri"/>
                <a:cs typeface="Calibri"/>
              </a:rPr>
              <a:t>Costa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Este.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Corregimiento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Juan Díaz,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Costa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del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Este.</a:t>
            </a:r>
            <a:endParaRPr sz="1100">
              <a:latin typeface="Calibri"/>
              <a:cs typeface="Calibri"/>
            </a:endParaRPr>
          </a:p>
          <a:p>
            <a:pPr marL="2030730" marR="2022475" algn="ctr">
              <a:lnSpc>
                <a:spcPct val="101800"/>
              </a:lnSpc>
            </a:pPr>
            <a:r>
              <a:rPr sz="1100" spc="-5" dirty="0">
                <a:latin typeface="Calibri"/>
                <a:cs typeface="Calibri"/>
              </a:rPr>
              <a:t>Ciudad de Panamá. Panamá. </a:t>
            </a:r>
            <a:r>
              <a:rPr sz="1100" spc="-235" dirty="0">
                <a:latin typeface="Calibri"/>
                <a:cs typeface="Calibri"/>
              </a:rPr>
              <a:t> </a:t>
            </a:r>
            <a:r>
              <a:rPr sz="1100" u="sng" spc="-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3"/>
              </a:rPr>
              <a:t>www.kaizengrp.com</a:t>
            </a:r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774935" y="782828"/>
            <a:ext cx="1179195" cy="5353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00" spc="-5" dirty="0">
                <a:latin typeface="Calibri"/>
                <a:cs typeface="Calibri"/>
              </a:rPr>
              <a:t>Ficha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Técnica: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K-001</a:t>
            </a:r>
            <a:endParaRPr sz="1100">
              <a:latin typeface="Calibri"/>
              <a:cs typeface="Calibri"/>
            </a:endParaRPr>
          </a:p>
          <a:p>
            <a:pPr marL="688975" marR="5080" indent="118745">
              <a:lnSpc>
                <a:spcPct val="101800"/>
              </a:lnSpc>
              <a:spcBef>
                <a:spcPts val="5"/>
              </a:spcBef>
            </a:pPr>
            <a:r>
              <a:rPr sz="1100" dirty="0">
                <a:latin typeface="Calibri"/>
                <a:cs typeface="Calibri"/>
              </a:rPr>
              <a:t>Re</a:t>
            </a:r>
            <a:r>
              <a:rPr sz="1100" spc="5" dirty="0">
                <a:latin typeface="Calibri"/>
                <a:cs typeface="Calibri"/>
              </a:rPr>
              <a:t>v</a:t>
            </a:r>
            <a:r>
              <a:rPr sz="1100" dirty="0">
                <a:latin typeface="Calibri"/>
                <a:cs typeface="Calibri"/>
              </a:rPr>
              <a:t>.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  </a:t>
            </a:r>
            <a:r>
              <a:rPr sz="1100" spc="-5" dirty="0">
                <a:latin typeface="Calibri"/>
                <a:cs typeface="Calibri"/>
              </a:rPr>
              <a:t>Jul-</a:t>
            </a:r>
            <a:r>
              <a:rPr sz="1100" dirty="0">
                <a:latin typeface="Calibri"/>
                <a:cs typeface="Calibri"/>
              </a:rPr>
              <a:t>20</a:t>
            </a:r>
            <a:r>
              <a:rPr sz="1100" spc="-10" dirty="0">
                <a:latin typeface="Calibri"/>
                <a:cs typeface="Calibri"/>
              </a:rPr>
              <a:t>1</a:t>
            </a:r>
            <a:r>
              <a:rPr sz="1100" dirty="0">
                <a:latin typeface="Calibri"/>
                <a:cs typeface="Calibri"/>
              </a:rPr>
              <a:t>8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5998260" y="9359202"/>
            <a:ext cx="5910580" cy="0"/>
          </a:xfrm>
          <a:custGeom>
            <a:avLst/>
            <a:gdLst/>
            <a:ahLst/>
            <a:cxnLst/>
            <a:rect l="l" t="t" r="r" b="b"/>
            <a:pathLst>
              <a:path w="5910580">
                <a:moveTo>
                  <a:pt x="0" y="0"/>
                </a:moveTo>
                <a:lnTo>
                  <a:pt x="1598938" y="0"/>
                </a:lnTo>
              </a:path>
              <a:path w="5910580">
                <a:moveTo>
                  <a:pt x="1600530" y="0"/>
                </a:moveTo>
                <a:lnTo>
                  <a:pt x="5910390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991962" y="355137"/>
            <a:ext cx="1001125" cy="431186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5956605" y="1572514"/>
            <a:ext cx="5997575" cy="66711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1300">
              <a:spcBef>
                <a:spcPts val="100"/>
              </a:spcBef>
            </a:pPr>
            <a:r>
              <a:rPr sz="1400" b="1" spc="-5" dirty="0">
                <a:latin typeface="Arial"/>
                <a:cs typeface="Arial"/>
              </a:rPr>
              <a:t>2.</a:t>
            </a:r>
            <a:r>
              <a:rPr sz="1400" b="1" spc="22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Tipos de</a:t>
            </a:r>
            <a:r>
              <a:rPr sz="1400" b="1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mantenimiento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500">
              <a:latin typeface="Arial"/>
              <a:cs typeface="Arial"/>
            </a:endParaRPr>
          </a:p>
          <a:p>
            <a:pPr>
              <a:spcBef>
                <a:spcPts val="15"/>
              </a:spcBef>
            </a:pPr>
            <a:endParaRPr sz="1400">
              <a:latin typeface="Arial"/>
              <a:cs typeface="Arial"/>
            </a:endParaRPr>
          </a:p>
          <a:p>
            <a:pPr marL="12700" marR="5080" algn="just">
              <a:lnSpc>
                <a:spcPct val="143600"/>
              </a:lnSpc>
            </a:pPr>
            <a:r>
              <a:rPr sz="1400" dirty="0">
                <a:latin typeface="Arial"/>
                <a:cs typeface="Arial"/>
              </a:rPr>
              <a:t>La </a:t>
            </a:r>
            <a:r>
              <a:rPr sz="1400" spc="-5" dirty="0">
                <a:latin typeface="Arial"/>
                <a:cs typeface="Arial"/>
              </a:rPr>
              <a:t>gestión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mantenimiento deberá observar </a:t>
            </a:r>
            <a:r>
              <a:rPr sz="1400" dirty="0">
                <a:latin typeface="Arial"/>
                <a:cs typeface="Arial"/>
              </a:rPr>
              <a:t>al </a:t>
            </a:r>
            <a:r>
              <a:rPr sz="1400" spc="-5" dirty="0">
                <a:latin typeface="Arial"/>
                <a:cs typeface="Arial"/>
              </a:rPr>
              <a:t>mantenimiento preventivo, 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englobando</a:t>
            </a:r>
            <a:r>
              <a:rPr sz="1400" spc="9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al</a:t>
            </a:r>
            <a:r>
              <a:rPr sz="1400" spc="1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mantenimiento</a:t>
            </a:r>
            <a:r>
              <a:rPr sz="1400" spc="10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predictivo,</a:t>
            </a:r>
            <a:r>
              <a:rPr sz="1400" spc="10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para</a:t>
            </a:r>
            <a:r>
              <a:rPr sz="1400" spc="10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revisar</a:t>
            </a:r>
            <a:r>
              <a:rPr sz="1400" spc="9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con</a:t>
            </a:r>
            <a:r>
              <a:rPr sz="1400" spc="9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cierta</a:t>
            </a:r>
            <a:r>
              <a:rPr sz="1400" spc="8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frecuencia </a:t>
            </a:r>
            <a:r>
              <a:rPr sz="1400" spc="-37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el </a:t>
            </a:r>
            <a:r>
              <a:rPr sz="1400" spc="-5" dirty="0">
                <a:latin typeface="Arial"/>
                <a:cs typeface="Arial"/>
              </a:rPr>
              <a:t>estado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los equipos, </a:t>
            </a:r>
            <a:r>
              <a:rPr sz="1400" dirty="0">
                <a:latin typeface="Arial"/>
                <a:cs typeface="Arial"/>
              </a:rPr>
              <a:t>al </a:t>
            </a:r>
            <a:r>
              <a:rPr sz="1400" spc="-5" dirty="0">
                <a:latin typeface="Arial"/>
                <a:cs typeface="Arial"/>
              </a:rPr>
              <a:t>mantenimiento correctivo para </a:t>
            </a:r>
            <a:r>
              <a:rPr sz="1400" dirty="0">
                <a:latin typeface="Arial"/>
                <a:cs typeface="Arial"/>
              </a:rPr>
              <a:t>reparaciones o 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reemplazos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preventivos,</a:t>
            </a:r>
            <a:r>
              <a:rPr sz="1400" dirty="0">
                <a:latin typeface="Arial"/>
                <a:cs typeface="Arial"/>
              </a:rPr>
              <a:t> el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cual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debería</a:t>
            </a:r>
            <a:r>
              <a:rPr sz="1400" dirty="0">
                <a:latin typeface="Arial"/>
                <a:cs typeface="Arial"/>
              </a:rPr>
              <a:t> tener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cierta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planificación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para 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intervenciones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emergencia,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y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al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mantenimiento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proactivo,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para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el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análisis </a:t>
            </a:r>
            <a:r>
              <a:rPr sz="1400" spc="-37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y </a:t>
            </a:r>
            <a:r>
              <a:rPr sz="1400" spc="-5" dirty="0">
                <a:latin typeface="Arial"/>
                <a:cs typeface="Arial"/>
              </a:rPr>
              <a:t>revisión </a:t>
            </a:r>
            <a:r>
              <a:rPr sz="1400" dirty="0">
                <a:latin typeface="Arial"/>
                <a:cs typeface="Arial"/>
              </a:rPr>
              <a:t>periódica de la </a:t>
            </a:r>
            <a:r>
              <a:rPr sz="1400" spc="-5" dirty="0">
                <a:latin typeface="Arial"/>
                <a:cs typeface="Arial"/>
              </a:rPr>
              <a:t>gestión, </a:t>
            </a:r>
            <a:r>
              <a:rPr sz="1400" dirty="0">
                <a:latin typeface="Arial"/>
                <a:cs typeface="Arial"/>
              </a:rPr>
              <a:t>y </a:t>
            </a:r>
            <a:r>
              <a:rPr sz="1400" spc="-5" dirty="0">
                <a:latin typeface="Arial"/>
                <a:cs typeface="Arial"/>
              </a:rPr>
              <a:t>para </a:t>
            </a:r>
            <a:r>
              <a:rPr sz="1400" dirty="0">
                <a:latin typeface="Arial"/>
                <a:cs typeface="Arial"/>
              </a:rPr>
              <a:t>la </a:t>
            </a:r>
            <a:r>
              <a:rPr sz="1400" spc="-5" dirty="0">
                <a:latin typeface="Arial"/>
                <a:cs typeface="Arial"/>
              </a:rPr>
              <a:t>evolución del mantenimiento </a:t>
            </a:r>
            <a:r>
              <a:rPr sz="1400" dirty="0">
                <a:latin typeface="Arial"/>
                <a:cs typeface="Arial"/>
              </a:rPr>
              <a:t>y 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sus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procedimientos.</a:t>
            </a:r>
            <a:endParaRPr sz="1400">
              <a:latin typeface="Arial"/>
              <a:cs typeface="Arial"/>
            </a:endParaRPr>
          </a:p>
          <a:p>
            <a:pPr marL="12700" marR="5080" algn="just">
              <a:lnSpc>
                <a:spcPct val="143700"/>
              </a:lnSpc>
              <a:spcBef>
                <a:spcPts val="815"/>
              </a:spcBef>
            </a:pPr>
            <a:r>
              <a:rPr sz="1400" dirty="0">
                <a:latin typeface="Arial"/>
                <a:cs typeface="Arial"/>
              </a:rPr>
              <a:t>Todos los </a:t>
            </a:r>
            <a:r>
              <a:rPr sz="1400" spc="-5" dirty="0">
                <a:latin typeface="Arial"/>
                <a:cs typeface="Arial"/>
              </a:rPr>
              <a:t>mantenimientos deben estar interrelacionados </a:t>
            </a:r>
            <a:r>
              <a:rPr sz="1400" dirty="0">
                <a:latin typeface="Arial"/>
                <a:cs typeface="Arial"/>
              </a:rPr>
              <a:t>entre </a:t>
            </a:r>
            <a:r>
              <a:rPr sz="1400" spc="-5" dirty="0">
                <a:latin typeface="Arial"/>
                <a:cs typeface="Arial"/>
              </a:rPr>
              <a:t>sí, formando </a:t>
            </a:r>
            <a:r>
              <a:rPr sz="1400" spc="-37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así al </a:t>
            </a:r>
            <a:r>
              <a:rPr sz="1400" spc="-5" dirty="0">
                <a:latin typeface="Arial"/>
                <a:cs typeface="Arial"/>
              </a:rPr>
              <a:t>Mantenimiento Integrado, </a:t>
            </a:r>
            <a:r>
              <a:rPr sz="1400" dirty="0">
                <a:latin typeface="Arial"/>
                <a:cs typeface="Arial"/>
              </a:rPr>
              <a:t>que </a:t>
            </a:r>
            <a:r>
              <a:rPr sz="1400" spc="-10" dirty="0">
                <a:latin typeface="Arial"/>
                <a:cs typeface="Arial"/>
              </a:rPr>
              <a:t>es </a:t>
            </a:r>
            <a:r>
              <a:rPr sz="1400" dirty="0">
                <a:latin typeface="Arial"/>
                <a:cs typeface="Arial"/>
              </a:rPr>
              <a:t>el que se </a:t>
            </a:r>
            <a:r>
              <a:rPr sz="1400" spc="-5" dirty="0">
                <a:latin typeface="Arial"/>
                <a:cs typeface="Arial"/>
              </a:rPr>
              <a:t>aplica </a:t>
            </a:r>
            <a:r>
              <a:rPr sz="1400" dirty="0">
                <a:latin typeface="Arial"/>
                <a:cs typeface="Arial"/>
              </a:rPr>
              <a:t>a </a:t>
            </a:r>
            <a:r>
              <a:rPr sz="1400" spc="-5" dirty="0">
                <a:latin typeface="Arial"/>
                <a:cs typeface="Arial"/>
              </a:rPr>
              <a:t>subestaciones, </a:t>
            </a:r>
            <a:r>
              <a:rPr sz="1400" dirty="0">
                <a:latin typeface="Arial"/>
                <a:cs typeface="Arial"/>
              </a:rPr>
              <a:t>en </a:t>
            </a:r>
            <a:r>
              <a:rPr sz="1400" spc="-37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este </a:t>
            </a:r>
            <a:r>
              <a:rPr sz="1400" spc="-5" dirty="0">
                <a:latin typeface="Arial"/>
                <a:cs typeface="Arial"/>
              </a:rPr>
              <a:t>caso. Ninguno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los mantenimientos </a:t>
            </a:r>
            <a:r>
              <a:rPr sz="1400" dirty="0">
                <a:latin typeface="Arial"/>
                <a:cs typeface="Arial"/>
              </a:rPr>
              <a:t>puede </a:t>
            </a:r>
            <a:r>
              <a:rPr sz="1400" spc="-5" dirty="0">
                <a:latin typeface="Arial"/>
                <a:cs typeface="Arial"/>
              </a:rPr>
              <a:t>estar </a:t>
            </a:r>
            <a:r>
              <a:rPr sz="1400" dirty="0">
                <a:latin typeface="Arial"/>
                <a:cs typeface="Arial"/>
              </a:rPr>
              <a:t>separado de </a:t>
            </a:r>
            <a:r>
              <a:rPr sz="1400" spc="-5" dirty="0">
                <a:latin typeface="Arial"/>
                <a:cs typeface="Arial"/>
              </a:rPr>
              <a:t>los </a:t>
            </a:r>
            <a:r>
              <a:rPr sz="1400" dirty="0">
                <a:latin typeface="Arial"/>
                <a:cs typeface="Arial"/>
              </a:rPr>
              <a:t> demás, </a:t>
            </a:r>
            <a:r>
              <a:rPr sz="1400" spc="-5" dirty="0">
                <a:latin typeface="Arial"/>
                <a:cs typeface="Arial"/>
              </a:rPr>
              <a:t>cada </a:t>
            </a:r>
            <a:r>
              <a:rPr sz="1400" dirty="0">
                <a:latin typeface="Arial"/>
                <a:cs typeface="Arial"/>
              </a:rPr>
              <a:t>uno depende de los otros, </a:t>
            </a:r>
            <a:r>
              <a:rPr sz="1400" spc="-5" dirty="0">
                <a:latin typeface="Arial"/>
                <a:cs typeface="Arial"/>
              </a:rPr>
              <a:t>así como los otros </a:t>
            </a:r>
            <a:r>
              <a:rPr sz="1400" dirty="0">
                <a:latin typeface="Arial"/>
                <a:cs typeface="Arial"/>
              </a:rPr>
              <a:t>dependen </a:t>
            </a:r>
            <a:r>
              <a:rPr sz="1400" spc="-5" dirty="0">
                <a:latin typeface="Arial"/>
                <a:cs typeface="Arial"/>
              </a:rPr>
              <a:t>del 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mismo;</a:t>
            </a:r>
            <a:r>
              <a:rPr sz="1400" dirty="0">
                <a:latin typeface="Arial"/>
                <a:cs typeface="Arial"/>
              </a:rPr>
              <a:t> por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ejemplo,</a:t>
            </a:r>
            <a:r>
              <a:rPr sz="1400" dirty="0">
                <a:latin typeface="Arial"/>
                <a:cs typeface="Arial"/>
              </a:rPr>
              <a:t> un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mantenimiento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correctivo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aplicado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para </a:t>
            </a:r>
            <a:r>
              <a:rPr sz="1400" dirty="0">
                <a:latin typeface="Arial"/>
                <a:cs typeface="Arial"/>
              </a:rPr>
              <a:t> reparaciones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menores,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determinadas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en</a:t>
            </a:r>
            <a:r>
              <a:rPr sz="1400" spc="-5" dirty="0">
                <a:latin typeface="Arial"/>
                <a:cs typeface="Arial"/>
              </a:rPr>
              <a:t> función</a:t>
            </a:r>
            <a:r>
              <a:rPr sz="1400" dirty="0">
                <a:latin typeface="Arial"/>
                <a:cs typeface="Arial"/>
              </a:rPr>
              <a:t> a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los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resultados</a:t>
            </a:r>
            <a:r>
              <a:rPr sz="1400" dirty="0">
                <a:latin typeface="Arial"/>
                <a:cs typeface="Arial"/>
              </a:rPr>
              <a:t> del 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mantenimiento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predictivo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(mantenimiento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preventivo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programado),</a:t>
            </a:r>
            <a:r>
              <a:rPr sz="1400" dirty="0">
                <a:latin typeface="Arial"/>
                <a:cs typeface="Arial"/>
              </a:rPr>
              <a:t> se </a:t>
            </a:r>
            <a:r>
              <a:rPr sz="1400" spc="-37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convierte </a:t>
            </a:r>
            <a:r>
              <a:rPr sz="1400" dirty="0">
                <a:latin typeface="Arial"/>
                <a:cs typeface="Arial"/>
              </a:rPr>
              <a:t>en un </a:t>
            </a:r>
            <a:r>
              <a:rPr sz="1400" spc="-5" dirty="0">
                <a:latin typeface="Arial"/>
                <a:cs typeface="Arial"/>
              </a:rPr>
              <a:t>mantenimiento preventivo </a:t>
            </a:r>
            <a:r>
              <a:rPr sz="1400" dirty="0">
                <a:latin typeface="Arial"/>
                <a:cs typeface="Arial"/>
              </a:rPr>
              <a:t>para </a:t>
            </a:r>
            <a:r>
              <a:rPr sz="1400" spc="-5" dirty="0">
                <a:latin typeface="Arial"/>
                <a:cs typeface="Arial"/>
              </a:rPr>
              <a:t>evitar averías mayores, </a:t>
            </a:r>
            <a:r>
              <a:rPr sz="1400" dirty="0">
                <a:latin typeface="Arial"/>
                <a:cs typeface="Arial"/>
              </a:rPr>
              <a:t>y si 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el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proceso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es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luego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analizado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en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‘escritorio’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por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un</a:t>
            </a:r>
            <a:r>
              <a:rPr sz="1400" spc="-5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grupo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de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trabajo,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para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su </a:t>
            </a:r>
            <a:r>
              <a:rPr sz="1400" spc="-37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mejora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continua,</a:t>
            </a:r>
            <a:r>
              <a:rPr sz="1400" dirty="0">
                <a:latin typeface="Arial"/>
                <a:cs typeface="Arial"/>
              </a:rPr>
              <a:t> se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muestra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que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existe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interrelación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entre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los 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mantenimientos aplicados </a:t>
            </a:r>
            <a:r>
              <a:rPr sz="1400" dirty="0">
                <a:latin typeface="Arial"/>
                <a:cs typeface="Arial"/>
              </a:rPr>
              <a:t>a un </a:t>
            </a:r>
            <a:r>
              <a:rPr sz="1400" spc="-5" dirty="0">
                <a:latin typeface="Arial"/>
                <a:cs typeface="Arial"/>
              </a:rPr>
              <a:t>sistema, </a:t>
            </a:r>
            <a:r>
              <a:rPr sz="1400" dirty="0">
                <a:latin typeface="Arial"/>
                <a:cs typeface="Arial"/>
              </a:rPr>
              <a:t>en </a:t>
            </a:r>
            <a:r>
              <a:rPr sz="1400" spc="-5" dirty="0">
                <a:latin typeface="Arial"/>
                <a:cs typeface="Arial"/>
              </a:rPr>
              <a:t>este caso, </a:t>
            </a:r>
            <a:r>
              <a:rPr sz="1400" dirty="0">
                <a:latin typeface="Arial"/>
                <a:cs typeface="Arial"/>
              </a:rPr>
              <a:t>el mantenimiento 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integrado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aplicado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subestaciones.</a:t>
            </a:r>
            <a:endParaRPr sz="14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115100" y="9390381"/>
            <a:ext cx="5678170" cy="5073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1150"/>
              </a:lnSpc>
            </a:pPr>
            <a:r>
              <a:rPr sz="1100" dirty="0">
                <a:latin typeface="Calibri"/>
                <a:cs typeface="Calibri"/>
              </a:rPr>
              <a:t>PH </a:t>
            </a:r>
            <a:r>
              <a:rPr sz="1100" spc="-5" dirty="0">
                <a:latin typeface="Calibri"/>
                <a:cs typeface="Calibri"/>
              </a:rPr>
              <a:t>Financial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Park Tower,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Piso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35,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Boulevard </a:t>
            </a:r>
            <a:r>
              <a:rPr sz="1100" spc="-5" dirty="0">
                <a:latin typeface="Calibri"/>
                <a:cs typeface="Calibri"/>
              </a:rPr>
              <a:t>Costa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Este.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Corregimiento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Juan Díaz,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Costa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del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Este.</a:t>
            </a:r>
            <a:endParaRPr sz="1100">
              <a:latin typeface="Calibri"/>
              <a:cs typeface="Calibri"/>
            </a:endParaRPr>
          </a:p>
          <a:p>
            <a:pPr marL="2030730" marR="2022475" algn="ctr">
              <a:lnSpc>
                <a:spcPct val="101800"/>
              </a:lnSpc>
            </a:pPr>
            <a:r>
              <a:rPr sz="1100" spc="-5" dirty="0">
                <a:latin typeface="Calibri"/>
                <a:cs typeface="Calibri"/>
              </a:rPr>
              <a:t>Ciudad de Panamá. Panamá. </a:t>
            </a:r>
            <a:r>
              <a:rPr sz="1100" spc="-235" dirty="0">
                <a:latin typeface="Calibri"/>
                <a:cs typeface="Calibri"/>
              </a:rPr>
              <a:t> </a:t>
            </a:r>
            <a:r>
              <a:rPr sz="1100" u="sng" spc="-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3"/>
              </a:rPr>
              <a:t>www.kaizengrp.com</a:t>
            </a:r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998260" y="9359202"/>
            <a:ext cx="5910580" cy="0"/>
          </a:xfrm>
          <a:custGeom>
            <a:avLst/>
            <a:gdLst/>
            <a:ahLst/>
            <a:cxnLst/>
            <a:rect l="l" t="t" r="r" b="b"/>
            <a:pathLst>
              <a:path w="5910580">
                <a:moveTo>
                  <a:pt x="0" y="0"/>
                </a:moveTo>
                <a:lnTo>
                  <a:pt x="1598938" y="0"/>
                </a:lnTo>
              </a:path>
              <a:path w="5910580">
                <a:moveTo>
                  <a:pt x="1600530" y="0"/>
                </a:moveTo>
                <a:lnTo>
                  <a:pt x="5910390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991962" y="355137"/>
            <a:ext cx="1001125" cy="431186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5956605" y="782827"/>
            <a:ext cx="5997575" cy="67195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715" algn="r">
              <a:spcBef>
                <a:spcPts val="100"/>
              </a:spcBef>
            </a:pPr>
            <a:r>
              <a:rPr sz="1100" spc="-5" dirty="0">
                <a:latin typeface="Calibri"/>
                <a:cs typeface="Calibri"/>
              </a:rPr>
              <a:t>Ficha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Técnica: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K-001</a:t>
            </a:r>
            <a:endParaRPr sz="1100">
              <a:latin typeface="Calibri"/>
              <a:cs typeface="Calibri"/>
            </a:endParaRPr>
          </a:p>
          <a:p>
            <a:pPr marL="5507355" marR="5080" indent="118745" algn="r">
              <a:lnSpc>
                <a:spcPct val="101800"/>
              </a:lnSpc>
              <a:spcBef>
                <a:spcPts val="5"/>
              </a:spcBef>
            </a:pPr>
            <a:r>
              <a:rPr sz="1100" dirty="0">
                <a:latin typeface="Calibri"/>
                <a:cs typeface="Calibri"/>
              </a:rPr>
              <a:t>Re</a:t>
            </a:r>
            <a:r>
              <a:rPr sz="1100" spc="5" dirty="0">
                <a:latin typeface="Calibri"/>
                <a:cs typeface="Calibri"/>
              </a:rPr>
              <a:t>v</a:t>
            </a:r>
            <a:r>
              <a:rPr sz="1100" dirty="0">
                <a:latin typeface="Calibri"/>
                <a:cs typeface="Calibri"/>
              </a:rPr>
              <a:t>.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  </a:t>
            </a:r>
            <a:r>
              <a:rPr sz="1100" spc="-5" dirty="0">
                <a:latin typeface="Calibri"/>
                <a:cs typeface="Calibri"/>
              </a:rPr>
              <a:t>Jul-</a:t>
            </a:r>
            <a:r>
              <a:rPr sz="1100" dirty="0">
                <a:latin typeface="Calibri"/>
                <a:cs typeface="Calibri"/>
              </a:rPr>
              <a:t>20</a:t>
            </a:r>
            <a:r>
              <a:rPr sz="1100" spc="-10" dirty="0">
                <a:latin typeface="Calibri"/>
                <a:cs typeface="Calibri"/>
              </a:rPr>
              <a:t>1</a:t>
            </a:r>
            <a:r>
              <a:rPr sz="1100" dirty="0">
                <a:latin typeface="Calibri"/>
                <a:cs typeface="Calibri"/>
              </a:rPr>
              <a:t>8</a:t>
            </a:r>
            <a:endParaRPr sz="11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100">
              <a:latin typeface="Calibri"/>
              <a:cs typeface="Calibri"/>
            </a:endParaRPr>
          </a:p>
          <a:p>
            <a:pPr marL="241300">
              <a:spcBef>
                <a:spcPts val="710"/>
              </a:spcBef>
              <a:tabLst>
                <a:tab pos="697865" algn="l"/>
              </a:tabLst>
            </a:pPr>
            <a:r>
              <a:rPr sz="1400" b="1" dirty="0">
                <a:latin typeface="Arial"/>
                <a:cs typeface="Arial"/>
              </a:rPr>
              <a:t>2.1.	</a:t>
            </a:r>
            <a:r>
              <a:rPr sz="1400" b="1" spc="-5" dirty="0">
                <a:latin typeface="Arial"/>
                <a:cs typeface="Arial"/>
              </a:rPr>
              <a:t>Mantenimiento</a:t>
            </a:r>
            <a:r>
              <a:rPr sz="1400" b="1" spc="-2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predictivo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10"/>
              </a:spcBef>
            </a:pPr>
            <a:endParaRPr sz="2000">
              <a:latin typeface="Arial"/>
              <a:cs typeface="Arial"/>
            </a:endParaRPr>
          </a:p>
          <a:p>
            <a:pPr marL="12700" marR="5080" algn="just">
              <a:lnSpc>
                <a:spcPct val="143700"/>
              </a:lnSpc>
              <a:spcBef>
                <a:spcPts val="5"/>
              </a:spcBef>
            </a:pPr>
            <a:r>
              <a:rPr sz="1400" dirty="0">
                <a:latin typeface="Arial"/>
                <a:cs typeface="Arial"/>
              </a:rPr>
              <a:t>El </a:t>
            </a:r>
            <a:r>
              <a:rPr sz="1400" spc="-5" dirty="0">
                <a:latin typeface="Arial"/>
                <a:cs typeface="Arial"/>
              </a:rPr>
              <a:t>mantenimiento predictivo interviene cuando </a:t>
            </a:r>
            <a:r>
              <a:rPr sz="1400" dirty="0">
                <a:latin typeface="Arial"/>
                <a:cs typeface="Arial"/>
              </a:rPr>
              <a:t>al </a:t>
            </a:r>
            <a:r>
              <a:rPr sz="1400" spc="-5" dirty="0">
                <a:latin typeface="Arial"/>
                <a:cs typeface="Arial"/>
              </a:rPr>
              <a:t>efectuar las pruebas </a:t>
            </a:r>
            <a:r>
              <a:rPr sz="1400" dirty="0">
                <a:latin typeface="Arial"/>
                <a:cs typeface="Arial"/>
              </a:rPr>
              <a:t>al 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equipo, se llega a conocer su </a:t>
            </a:r>
            <a:r>
              <a:rPr sz="1400" spc="-5" dirty="0">
                <a:latin typeface="Arial"/>
                <a:cs typeface="Arial"/>
              </a:rPr>
              <a:t>estado actual </a:t>
            </a:r>
            <a:r>
              <a:rPr sz="1400" dirty="0">
                <a:latin typeface="Arial"/>
                <a:cs typeface="Arial"/>
              </a:rPr>
              <a:t>y es </a:t>
            </a:r>
            <a:r>
              <a:rPr sz="1400" spc="-5" dirty="0">
                <a:latin typeface="Arial"/>
                <a:cs typeface="Arial"/>
              </a:rPr>
              <a:t>posible entonces, conocer </a:t>
            </a:r>
            <a:r>
              <a:rPr sz="1400" dirty="0">
                <a:latin typeface="Arial"/>
                <a:cs typeface="Arial"/>
              </a:rPr>
              <a:t> el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estado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futuro</a:t>
            </a:r>
            <a:r>
              <a:rPr sz="1400" dirty="0">
                <a:latin typeface="Arial"/>
                <a:cs typeface="Arial"/>
              </a:rPr>
              <a:t> o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anticiparse</a:t>
            </a:r>
            <a:r>
              <a:rPr sz="1400" dirty="0">
                <a:latin typeface="Arial"/>
                <a:cs typeface="Arial"/>
              </a:rPr>
              <a:t> a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las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posibles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fallas.</a:t>
            </a:r>
            <a:r>
              <a:rPr sz="1400" dirty="0">
                <a:latin typeface="Arial"/>
                <a:cs typeface="Arial"/>
              </a:rPr>
              <a:t> Las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técnicas</a:t>
            </a:r>
            <a:r>
              <a:rPr sz="1400" dirty="0">
                <a:latin typeface="Arial"/>
                <a:cs typeface="Arial"/>
              </a:rPr>
              <a:t> de 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Mantenimiento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Predictivo </a:t>
            </a:r>
            <a:r>
              <a:rPr sz="1400" dirty="0">
                <a:latin typeface="Arial"/>
                <a:cs typeface="Arial"/>
              </a:rPr>
              <a:t>que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se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aplican</a:t>
            </a:r>
            <a:r>
              <a:rPr sz="1400" dirty="0">
                <a:latin typeface="Arial"/>
                <a:cs typeface="Arial"/>
              </a:rPr>
              <a:t> en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subestaciones,</a:t>
            </a:r>
            <a:r>
              <a:rPr sz="1400" dirty="0">
                <a:latin typeface="Arial"/>
                <a:cs typeface="Arial"/>
              </a:rPr>
              <a:t> en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base</a:t>
            </a:r>
            <a:r>
              <a:rPr sz="1400" dirty="0">
                <a:latin typeface="Arial"/>
                <a:cs typeface="Arial"/>
              </a:rPr>
              <a:t> a 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recomendaciones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de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normas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internacionales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(IEC-76,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IEC-72),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entre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ellas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la </a:t>
            </a:r>
            <a:r>
              <a:rPr sz="1400" spc="-37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inspección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Las técnicas</a:t>
            </a:r>
            <a:r>
              <a:rPr sz="1400" dirty="0">
                <a:latin typeface="Arial"/>
                <a:cs typeface="Arial"/>
              </a:rPr>
              <a:t> de </a:t>
            </a:r>
            <a:r>
              <a:rPr sz="1400" spc="-5" dirty="0">
                <a:latin typeface="Arial"/>
                <a:cs typeface="Arial"/>
              </a:rPr>
              <a:t>Mantenimiento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Predictivo que</a:t>
            </a:r>
            <a:r>
              <a:rPr sz="1400" dirty="0">
                <a:latin typeface="Arial"/>
                <a:cs typeface="Arial"/>
              </a:rPr>
              <a:t> se </a:t>
            </a:r>
            <a:r>
              <a:rPr sz="1400" spc="-5" dirty="0">
                <a:latin typeface="Arial"/>
                <a:cs typeface="Arial"/>
              </a:rPr>
              <a:t>aplican </a:t>
            </a:r>
            <a:r>
              <a:rPr sz="1400" dirty="0">
                <a:latin typeface="Arial"/>
                <a:cs typeface="Arial"/>
              </a:rPr>
              <a:t>en 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subestaciones,</a:t>
            </a:r>
            <a:r>
              <a:rPr sz="1400" dirty="0">
                <a:latin typeface="Arial"/>
                <a:cs typeface="Arial"/>
              </a:rPr>
              <a:t> en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base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recomendaciones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de</a:t>
            </a:r>
            <a:r>
              <a:rPr sz="1400" spc="-5" dirty="0">
                <a:latin typeface="Arial"/>
                <a:cs typeface="Arial"/>
              </a:rPr>
              <a:t> normas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internacionales 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(IEC-76, IEC-72),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entre ellas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la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inspección termografía.</a:t>
            </a:r>
            <a:endParaRPr sz="1400">
              <a:latin typeface="Arial"/>
              <a:cs typeface="Arial"/>
            </a:endParaRPr>
          </a:p>
          <a:p>
            <a:pPr marL="12700" marR="5080" algn="just">
              <a:lnSpc>
                <a:spcPct val="143600"/>
              </a:lnSpc>
              <a:spcBef>
                <a:spcPts val="815"/>
              </a:spcBef>
            </a:pPr>
            <a:r>
              <a:rPr sz="1400" spc="-5" dirty="0">
                <a:latin typeface="Arial"/>
                <a:cs typeface="Arial"/>
              </a:rPr>
              <a:t>Inspección termografía infrarroja. Con </a:t>
            </a:r>
            <a:r>
              <a:rPr sz="1400" dirty="0">
                <a:latin typeface="Arial"/>
                <a:cs typeface="Arial"/>
              </a:rPr>
              <a:t>el fin </a:t>
            </a:r>
            <a:r>
              <a:rPr sz="1400" spc="-1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detectar anomalías </a:t>
            </a:r>
            <a:r>
              <a:rPr sz="1400" dirty="0">
                <a:latin typeface="Arial"/>
                <a:cs typeface="Arial"/>
              </a:rPr>
              <a:t>que </a:t>
            </a:r>
            <a:r>
              <a:rPr sz="1400" spc="-5" dirty="0">
                <a:latin typeface="Arial"/>
                <a:cs typeface="Arial"/>
              </a:rPr>
              <a:t>muy </a:t>
            </a:r>
            <a:r>
              <a:rPr sz="1400" dirty="0">
                <a:latin typeface="Arial"/>
                <a:cs typeface="Arial"/>
              </a:rPr>
              <a:t> a menudo no se </a:t>
            </a:r>
            <a:r>
              <a:rPr sz="1400" spc="-5" dirty="0">
                <a:latin typeface="Arial"/>
                <a:cs typeface="Arial"/>
              </a:rPr>
              <a:t>pueden percibir </a:t>
            </a:r>
            <a:r>
              <a:rPr sz="1400" dirty="0">
                <a:latin typeface="Arial"/>
                <a:cs typeface="Arial"/>
              </a:rPr>
              <a:t>a </a:t>
            </a:r>
            <a:r>
              <a:rPr sz="1400" spc="-5" dirty="0">
                <a:latin typeface="Arial"/>
                <a:cs typeface="Arial"/>
              </a:rPr>
              <a:t>simple vista, </a:t>
            </a:r>
            <a:r>
              <a:rPr sz="1400" dirty="0">
                <a:latin typeface="Arial"/>
                <a:cs typeface="Arial"/>
              </a:rPr>
              <a:t>se realiza una inspección a 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las </a:t>
            </a:r>
            <a:r>
              <a:rPr sz="1400" spc="-5" dirty="0">
                <a:latin typeface="Arial"/>
                <a:cs typeface="Arial"/>
              </a:rPr>
              <a:t>instalaciones eléctricas, </a:t>
            </a:r>
            <a:r>
              <a:rPr sz="1400" spc="-10" dirty="0">
                <a:latin typeface="Arial"/>
                <a:cs typeface="Arial"/>
              </a:rPr>
              <a:t>en </a:t>
            </a:r>
            <a:r>
              <a:rPr sz="1400" dirty="0">
                <a:latin typeface="Arial"/>
                <a:cs typeface="Arial"/>
              </a:rPr>
              <a:t>la </a:t>
            </a:r>
            <a:r>
              <a:rPr sz="1400" spc="-5" dirty="0">
                <a:latin typeface="Arial"/>
                <a:cs typeface="Arial"/>
              </a:rPr>
              <a:t>cual se </a:t>
            </a:r>
            <a:r>
              <a:rPr sz="1400" dirty="0">
                <a:latin typeface="Arial"/>
                <a:cs typeface="Arial"/>
              </a:rPr>
              <a:t>capturan </a:t>
            </a:r>
            <a:r>
              <a:rPr sz="1400" spc="-5" dirty="0">
                <a:latin typeface="Arial"/>
                <a:cs typeface="Arial"/>
              </a:rPr>
              <a:t>imágenes digitales </a:t>
            </a:r>
            <a:r>
              <a:rPr sz="1400" dirty="0">
                <a:latin typeface="Arial"/>
                <a:cs typeface="Arial"/>
              </a:rPr>
              <a:t>y 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térmicas, detectando sobrecalentamiento por tortillería floja, superficies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contacto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sucias</a:t>
            </a:r>
            <a:r>
              <a:rPr sz="1400" dirty="0">
                <a:latin typeface="Arial"/>
                <a:cs typeface="Arial"/>
              </a:rPr>
              <a:t> o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no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uniformes,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soldaduras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agrietadas</a:t>
            </a:r>
            <a:r>
              <a:rPr sz="1400" dirty="0">
                <a:latin typeface="Arial"/>
                <a:cs typeface="Arial"/>
              </a:rPr>
              <a:t> y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desbalanceo </a:t>
            </a:r>
            <a:r>
              <a:rPr sz="1400" dirty="0">
                <a:latin typeface="Arial"/>
                <a:cs typeface="Arial"/>
              </a:rPr>
              <a:t> generalmente,</a:t>
            </a:r>
            <a:r>
              <a:rPr sz="1400" spc="-5" dirty="0">
                <a:latin typeface="Arial"/>
                <a:cs typeface="Arial"/>
              </a:rPr>
              <a:t> determinando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la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severidad</a:t>
            </a:r>
            <a:r>
              <a:rPr sz="1400" dirty="0">
                <a:latin typeface="Arial"/>
                <a:cs typeface="Arial"/>
              </a:rPr>
              <a:t> del</a:t>
            </a:r>
            <a:r>
              <a:rPr sz="1400" spc="-5" dirty="0">
                <a:latin typeface="Arial"/>
                <a:cs typeface="Arial"/>
              </a:rPr>
              <a:t> problema.</a:t>
            </a:r>
            <a:endParaRPr sz="1400">
              <a:latin typeface="Arial"/>
              <a:cs typeface="Arial"/>
            </a:endParaRPr>
          </a:p>
          <a:p>
            <a:pPr marL="12700" marR="8890" algn="just">
              <a:lnSpc>
                <a:spcPct val="143300"/>
              </a:lnSpc>
              <a:spcBef>
                <a:spcPts val="819"/>
              </a:spcBef>
            </a:pPr>
            <a:r>
              <a:rPr sz="1400" dirty="0">
                <a:latin typeface="Arial"/>
                <a:cs typeface="Arial"/>
              </a:rPr>
              <a:t>La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inspección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termografía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se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realiza</a:t>
            </a:r>
            <a:r>
              <a:rPr sz="1400" dirty="0">
                <a:latin typeface="Arial"/>
                <a:cs typeface="Arial"/>
              </a:rPr>
              <a:t> con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equipo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energizado,</a:t>
            </a:r>
            <a:r>
              <a:rPr sz="1400" dirty="0">
                <a:latin typeface="Arial"/>
                <a:cs typeface="Arial"/>
              </a:rPr>
              <a:t> y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es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una </a:t>
            </a:r>
            <a:r>
              <a:rPr sz="1400" spc="-37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actividad </a:t>
            </a:r>
            <a:r>
              <a:rPr sz="1400" dirty="0">
                <a:latin typeface="Arial"/>
                <a:cs typeface="Arial"/>
              </a:rPr>
              <a:t>que </a:t>
            </a:r>
            <a:r>
              <a:rPr sz="1400" spc="-5" dirty="0">
                <a:latin typeface="Arial"/>
                <a:cs typeface="Arial"/>
              </a:rPr>
              <a:t>abarca </a:t>
            </a:r>
            <a:r>
              <a:rPr sz="1400" dirty="0">
                <a:latin typeface="Arial"/>
                <a:cs typeface="Arial"/>
              </a:rPr>
              <a:t>a toda la </a:t>
            </a:r>
            <a:r>
              <a:rPr sz="1400" spc="-5" dirty="0">
                <a:latin typeface="Arial"/>
                <a:cs typeface="Arial"/>
              </a:rPr>
              <a:t>subestación, </a:t>
            </a:r>
            <a:r>
              <a:rPr sz="1400" dirty="0">
                <a:latin typeface="Arial"/>
                <a:cs typeface="Arial"/>
              </a:rPr>
              <a:t>y un </a:t>
            </a:r>
            <a:r>
              <a:rPr sz="1400" spc="-5" dirty="0">
                <a:latin typeface="Arial"/>
                <a:cs typeface="Arial"/>
              </a:rPr>
              <a:t>elemento necesario </a:t>
            </a:r>
            <a:r>
              <a:rPr sz="1400" dirty="0">
                <a:latin typeface="Arial"/>
                <a:cs typeface="Arial"/>
              </a:rPr>
              <a:t>del 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mantenimiento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preventivo-predictivo.</a:t>
            </a:r>
            <a:endParaRPr sz="14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115100" y="9390381"/>
            <a:ext cx="5678170" cy="5073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1150"/>
              </a:lnSpc>
            </a:pPr>
            <a:r>
              <a:rPr sz="1100" dirty="0">
                <a:latin typeface="Calibri"/>
                <a:cs typeface="Calibri"/>
              </a:rPr>
              <a:t>PH </a:t>
            </a:r>
            <a:r>
              <a:rPr sz="1100" spc="-5" dirty="0">
                <a:latin typeface="Calibri"/>
                <a:cs typeface="Calibri"/>
              </a:rPr>
              <a:t>Financial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Park Tower,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Piso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35,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Boulevard </a:t>
            </a:r>
            <a:r>
              <a:rPr sz="1100" spc="-5" dirty="0">
                <a:latin typeface="Calibri"/>
                <a:cs typeface="Calibri"/>
              </a:rPr>
              <a:t>Costa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Este.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Corregimiento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Juan Díaz,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Costa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del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Este.</a:t>
            </a:r>
            <a:endParaRPr sz="1100">
              <a:latin typeface="Calibri"/>
              <a:cs typeface="Calibri"/>
            </a:endParaRPr>
          </a:p>
          <a:p>
            <a:pPr marL="2030730" marR="2022475" algn="ctr">
              <a:lnSpc>
                <a:spcPct val="101800"/>
              </a:lnSpc>
            </a:pPr>
            <a:r>
              <a:rPr sz="1100" spc="-5" dirty="0">
                <a:latin typeface="Calibri"/>
                <a:cs typeface="Calibri"/>
              </a:rPr>
              <a:t>Ciudad de Panamá. Panamá. </a:t>
            </a:r>
            <a:r>
              <a:rPr sz="1100" spc="-235" dirty="0">
                <a:latin typeface="Calibri"/>
                <a:cs typeface="Calibri"/>
              </a:rPr>
              <a:t> </a:t>
            </a:r>
            <a:r>
              <a:rPr sz="1100" u="sng" spc="-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3"/>
              </a:rPr>
              <a:t>www.kaizengrp.com</a:t>
            </a:r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774935" y="782828"/>
            <a:ext cx="1179195" cy="5353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00" spc="-5" dirty="0">
                <a:latin typeface="Calibri"/>
                <a:cs typeface="Calibri"/>
              </a:rPr>
              <a:t>Ficha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Técnica: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K-001</a:t>
            </a:r>
            <a:endParaRPr sz="1100">
              <a:latin typeface="Calibri"/>
              <a:cs typeface="Calibri"/>
            </a:endParaRPr>
          </a:p>
          <a:p>
            <a:pPr marL="688975" marR="5080" indent="118745">
              <a:lnSpc>
                <a:spcPct val="101800"/>
              </a:lnSpc>
              <a:spcBef>
                <a:spcPts val="5"/>
              </a:spcBef>
            </a:pPr>
            <a:r>
              <a:rPr sz="1100" dirty="0">
                <a:latin typeface="Calibri"/>
                <a:cs typeface="Calibri"/>
              </a:rPr>
              <a:t>Re</a:t>
            </a:r>
            <a:r>
              <a:rPr sz="1100" spc="5" dirty="0">
                <a:latin typeface="Calibri"/>
                <a:cs typeface="Calibri"/>
              </a:rPr>
              <a:t>v</a:t>
            </a:r>
            <a:r>
              <a:rPr sz="1100" dirty="0">
                <a:latin typeface="Calibri"/>
                <a:cs typeface="Calibri"/>
              </a:rPr>
              <a:t>.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  </a:t>
            </a:r>
            <a:r>
              <a:rPr sz="1100" spc="-5" dirty="0">
                <a:latin typeface="Calibri"/>
                <a:cs typeface="Calibri"/>
              </a:rPr>
              <a:t>Jul-</a:t>
            </a:r>
            <a:r>
              <a:rPr sz="1100" dirty="0">
                <a:latin typeface="Calibri"/>
                <a:cs typeface="Calibri"/>
              </a:rPr>
              <a:t>20</a:t>
            </a:r>
            <a:r>
              <a:rPr sz="1100" spc="-10" dirty="0">
                <a:latin typeface="Calibri"/>
                <a:cs typeface="Calibri"/>
              </a:rPr>
              <a:t>1</a:t>
            </a:r>
            <a:r>
              <a:rPr sz="1100" dirty="0">
                <a:latin typeface="Calibri"/>
                <a:cs typeface="Calibri"/>
              </a:rPr>
              <a:t>8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5998260" y="9359202"/>
            <a:ext cx="5910580" cy="0"/>
          </a:xfrm>
          <a:custGeom>
            <a:avLst/>
            <a:gdLst/>
            <a:ahLst/>
            <a:cxnLst/>
            <a:rect l="l" t="t" r="r" b="b"/>
            <a:pathLst>
              <a:path w="5910580">
                <a:moveTo>
                  <a:pt x="0" y="0"/>
                </a:moveTo>
                <a:lnTo>
                  <a:pt x="1598938" y="0"/>
                </a:lnTo>
              </a:path>
              <a:path w="5910580">
                <a:moveTo>
                  <a:pt x="1600530" y="0"/>
                </a:moveTo>
                <a:lnTo>
                  <a:pt x="5910390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991962" y="355137"/>
            <a:ext cx="1001125" cy="431186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5956604" y="1574038"/>
            <a:ext cx="5994400" cy="26566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97865" lvl="1" indent="-457200" algn="just">
              <a:spcBef>
                <a:spcPts val="100"/>
              </a:spcBef>
              <a:buAutoNum type="arabicPeriod" startAt="2"/>
              <a:tabLst>
                <a:tab pos="698500" algn="l"/>
              </a:tabLst>
            </a:pPr>
            <a:r>
              <a:rPr sz="1400" b="1" spc="-5" dirty="0">
                <a:latin typeface="Arial"/>
                <a:cs typeface="Arial"/>
              </a:rPr>
              <a:t>Mantenimiento</a:t>
            </a:r>
            <a:r>
              <a:rPr sz="1400" b="1" spc="-2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Preventivo</a:t>
            </a:r>
            <a:endParaRPr sz="1400">
              <a:latin typeface="Arial"/>
              <a:cs typeface="Arial"/>
            </a:endParaRPr>
          </a:p>
          <a:p>
            <a:pPr lvl="1">
              <a:lnSpc>
                <a:spcPct val="100000"/>
              </a:lnSpc>
              <a:buFont typeface="Arial"/>
              <a:buAutoNum type="arabicPeriod" startAt="2"/>
            </a:pPr>
            <a:endParaRPr sz="1500">
              <a:latin typeface="Arial"/>
              <a:cs typeface="Arial"/>
            </a:endParaRPr>
          </a:p>
          <a:p>
            <a:pPr lvl="1">
              <a:spcBef>
                <a:spcPts val="5"/>
              </a:spcBef>
              <a:buFont typeface="Arial"/>
              <a:buAutoNum type="arabicPeriod" startAt="2"/>
            </a:pPr>
            <a:endParaRPr sz="1450">
              <a:latin typeface="Arial"/>
              <a:cs typeface="Arial"/>
            </a:endParaRPr>
          </a:p>
          <a:p>
            <a:pPr marL="12700" algn="just"/>
            <a:r>
              <a:rPr sz="1400" dirty="0">
                <a:latin typeface="Arial"/>
                <a:cs typeface="Arial"/>
              </a:rPr>
              <a:t>El</a:t>
            </a:r>
            <a:r>
              <a:rPr sz="1400" spc="-8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mantenimiento</a:t>
            </a:r>
            <a:r>
              <a:rPr sz="1400" spc="-8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preventivo</a:t>
            </a:r>
            <a:r>
              <a:rPr sz="1400" spc="-8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</a:t>
            </a:r>
            <a:r>
              <a:rPr sz="1400" spc="-8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subestaciones</a:t>
            </a:r>
            <a:r>
              <a:rPr sz="1400" spc="-9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se</a:t>
            </a:r>
            <a:r>
              <a:rPr sz="1400" spc="-9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divide</a:t>
            </a:r>
            <a:r>
              <a:rPr sz="1400" spc="-8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en</a:t>
            </a:r>
            <a:r>
              <a:rPr sz="1400" spc="-9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dos</a:t>
            </a:r>
            <a:r>
              <a:rPr sz="1400" spc="-9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componentes: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40"/>
              </a:spcBef>
            </a:pPr>
            <a:endParaRPr sz="1300">
              <a:latin typeface="Arial"/>
              <a:cs typeface="Arial"/>
            </a:endParaRPr>
          </a:p>
          <a:p>
            <a:pPr marL="697865" lvl="2" indent="-457200" algn="just">
              <a:buAutoNum type="arabicPeriod"/>
              <a:tabLst>
                <a:tab pos="698500" algn="l"/>
              </a:tabLst>
            </a:pPr>
            <a:r>
              <a:rPr sz="1400" b="1" dirty="0">
                <a:latin typeface="Arial"/>
                <a:cs typeface="Arial"/>
              </a:rPr>
              <a:t>Inspección</a:t>
            </a:r>
            <a:r>
              <a:rPr sz="1400" b="1" spc="-4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visual:</a:t>
            </a:r>
            <a:endParaRPr sz="1400">
              <a:latin typeface="Arial"/>
              <a:cs typeface="Arial"/>
            </a:endParaRPr>
          </a:p>
          <a:p>
            <a:pPr marL="12700" marR="5715" algn="just">
              <a:lnSpc>
                <a:spcPct val="143600"/>
              </a:lnSpc>
              <a:spcBef>
                <a:spcPts val="819"/>
              </a:spcBef>
            </a:pPr>
            <a:r>
              <a:rPr sz="1400" spc="-5" dirty="0">
                <a:latin typeface="Arial"/>
                <a:cs typeface="Arial"/>
              </a:rPr>
              <a:t>Este </a:t>
            </a:r>
            <a:r>
              <a:rPr sz="1400" dirty="0">
                <a:latin typeface="Arial"/>
                <a:cs typeface="Arial"/>
              </a:rPr>
              <a:t>tipo de </a:t>
            </a:r>
            <a:r>
              <a:rPr sz="1400" spc="-5" dirty="0">
                <a:latin typeface="Arial"/>
                <a:cs typeface="Arial"/>
              </a:rPr>
              <a:t>mantenimiento </a:t>
            </a:r>
            <a:r>
              <a:rPr sz="1400" dirty="0">
                <a:latin typeface="Arial"/>
                <a:cs typeface="Arial"/>
              </a:rPr>
              <a:t>se </a:t>
            </a:r>
            <a:r>
              <a:rPr sz="1400" spc="-5" dirty="0">
                <a:latin typeface="Arial"/>
                <a:cs typeface="Arial"/>
              </a:rPr>
              <a:t>efectúa </a:t>
            </a:r>
            <a:r>
              <a:rPr sz="1400" dirty="0">
                <a:latin typeface="Arial"/>
                <a:cs typeface="Arial"/>
              </a:rPr>
              <a:t>en forma </a:t>
            </a:r>
            <a:r>
              <a:rPr sz="1400" spc="-5" dirty="0">
                <a:latin typeface="Arial"/>
                <a:cs typeface="Arial"/>
              </a:rPr>
              <a:t>mensual, </a:t>
            </a:r>
            <a:r>
              <a:rPr sz="1400" dirty="0">
                <a:latin typeface="Arial"/>
                <a:cs typeface="Arial"/>
              </a:rPr>
              <a:t>sin </a:t>
            </a:r>
            <a:r>
              <a:rPr sz="1400" spc="-5" dirty="0">
                <a:latin typeface="Arial"/>
                <a:cs typeface="Arial"/>
              </a:rPr>
              <a:t>desenergizar </a:t>
            </a:r>
            <a:r>
              <a:rPr sz="1400" dirty="0">
                <a:latin typeface="Arial"/>
                <a:cs typeface="Arial"/>
              </a:rPr>
              <a:t> la </a:t>
            </a:r>
            <a:r>
              <a:rPr sz="1400" spc="-5" dirty="0">
                <a:latin typeface="Arial"/>
                <a:cs typeface="Arial"/>
              </a:rPr>
              <a:t>línea, </a:t>
            </a:r>
            <a:r>
              <a:rPr sz="1400" dirty="0">
                <a:latin typeface="Arial"/>
                <a:cs typeface="Arial"/>
              </a:rPr>
              <a:t>no </a:t>
            </a:r>
            <a:r>
              <a:rPr sz="1400" spc="-5" dirty="0">
                <a:latin typeface="Arial"/>
                <a:cs typeface="Arial"/>
              </a:rPr>
              <a:t>utiliza herramientas </a:t>
            </a:r>
            <a:r>
              <a:rPr sz="1400" dirty="0">
                <a:latin typeface="Arial"/>
                <a:cs typeface="Arial"/>
              </a:rPr>
              <a:t>ni </a:t>
            </a:r>
            <a:r>
              <a:rPr sz="1400" spc="-5" dirty="0">
                <a:latin typeface="Arial"/>
                <a:cs typeface="Arial"/>
              </a:rPr>
              <a:t>instrumentos </a:t>
            </a:r>
            <a:r>
              <a:rPr sz="1400" dirty="0">
                <a:latin typeface="Arial"/>
                <a:cs typeface="Arial"/>
              </a:rPr>
              <a:t>en la </a:t>
            </a:r>
            <a:r>
              <a:rPr sz="1400" spc="-10" dirty="0">
                <a:latin typeface="Arial"/>
                <a:cs typeface="Arial"/>
              </a:rPr>
              <a:t>mayor </a:t>
            </a:r>
            <a:r>
              <a:rPr sz="1400" dirty="0">
                <a:latin typeface="Arial"/>
                <a:cs typeface="Arial"/>
              </a:rPr>
              <a:t>parte de los 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casos, </a:t>
            </a:r>
            <a:r>
              <a:rPr sz="1400" dirty="0">
                <a:latin typeface="Arial"/>
                <a:cs typeface="Arial"/>
              </a:rPr>
              <a:t>y </a:t>
            </a:r>
            <a:r>
              <a:rPr sz="1400" spc="-5" dirty="0">
                <a:latin typeface="Arial"/>
                <a:cs typeface="Arial"/>
              </a:rPr>
              <a:t>como </a:t>
            </a:r>
            <a:r>
              <a:rPr sz="1400" dirty="0">
                <a:latin typeface="Arial"/>
                <a:cs typeface="Arial"/>
              </a:rPr>
              <a:t>su </a:t>
            </a:r>
            <a:r>
              <a:rPr sz="1400" spc="-5" dirty="0">
                <a:latin typeface="Arial"/>
                <a:cs typeface="Arial"/>
              </a:rPr>
              <a:t>nombre </a:t>
            </a:r>
            <a:r>
              <a:rPr sz="1400" dirty="0">
                <a:latin typeface="Arial"/>
                <a:cs typeface="Arial"/>
              </a:rPr>
              <a:t>lo indica </a:t>
            </a:r>
            <a:r>
              <a:rPr sz="1400" spc="-5" dirty="0">
                <a:latin typeface="Arial"/>
                <a:cs typeface="Arial"/>
              </a:rPr>
              <a:t>consiste </a:t>
            </a:r>
            <a:r>
              <a:rPr sz="1400" dirty="0">
                <a:latin typeface="Arial"/>
                <a:cs typeface="Arial"/>
              </a:rPr>
              <a:t>sólo en </a:t>
            </a:r>
            <a:r>
              <a:rPr sz="1400" spc="-5" dirty="0">
                <a:latin typeface="Arial"/>
                <a:cs typeface="Arial"/>
              </a:rPr>
              <a:t>inspecciones visuales. 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Tiene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la</a:t>
            </a:r>
            <a:r>
              <a:rPr sz="1400" spc="-5" dirty="0">
                <a:latin typeface="Arial"/>
                <a:cs typeface="Arial"/>
              </a:rPr>
              <a:t> finalidad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de</a:t>
            </a:r>
            <a:r>
              <a:rPr sz="1400" spc="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revisar</a:t>
            </a:r>
            <a:r>
              <a:rPr sz="1400" spc="1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visualmente</a:t>
            </a:r>
            <a:r>
              <a:rPr sz="1400" spc="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el</a:t>
            </a:r>
            <a:r>
              <a:rPr sz="1400" spc="-5" dirty="0">
                <a:latin typeface="Arial"/>
                <a:cs typeface="Arial"/>
              </a:rPr>
              <a:t> estado</a:t>
            </a:r>
            <a:r>
              <a:rPr sz="1400" spc="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exterior</a:t>
            </a:r>
            <a:r>
              <a:rPr sz="1400" spc="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 los equipos.</a:t>
            </a:r>
            <a:endParaRPr sz="14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115100" y="9390381"/>
            <a:ext cx="5678170" cy="5073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1150"/>
              </a:lnSpc>
            </a:pPr>
            <a:r>
              <a:rPr sz="1100" dirty="0">
                <a:latin typeface="Calibri"/>
                <a:cs typeface="Calibri"/>
              </a:rPr>
              <a:t>PH </a:t>
            </a:r>
            <a:r>
              <a:rPr sz="1100" spc="-5" dirty="0">
                <a:latin typeface="Calibri"/>
                <a:cs typeface="Calibri"/>
              </a:rPr>
              <a:t>Financial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Park Tower,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Piso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35,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Boulevard </a:t>
            </a:r>
            <a:r>
              <a:rPr sz="1100" spc="-5" dirty="0">
                <a:latin typeface="Calibri"/>
                <a:cs typeface="Calibri"/>
              </a:rPr>
              <a:t>Costa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Este.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Corregimiento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Juan Díaz,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Costa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del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Este.</a:t>
            </a:r>
            <a:endParaRPr sz="1100">
              <a:latin typeface="Calibri"/>
              <a:cs typeface="Calibri"/>
            </a:endParaRPr>
          </a:p>
          <a:p>
            <a:pPr marL="2030730" marR="2022475" algn="ctr">
              <a:lnSpc>
                <a:spcPct val="101800"/>
              </a:lnSpc>
            </a:pPr>
            <a:r>
              <a:rPr sz="1100" spc="-5" dirty="0">
                <a:latin typeface="Calibri"/>
                <a:cs typeface="Calibri"/>
              </a:rPr>
              <a:t>Ciudad de Panamá. Panamá. </a:t>
            </a:r>
            <a:r>
              <a:rPr sz="1100" spc="-235" dirty="0">
                <a:latin typeface="Calibri"/>
                <a:cs typeface="Calibri"/>
              </a:rPr>
              <a:t> </a:t>
            </a:r>
            <a:r>
              <a:rPr sz="1100" u="sng" spc="-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3"/>
              </a:rPr>
              <a:t>www.kaizengrp.com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956604" y="4773295"/>
            <a:ext cx="5996940" cy="41818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41300" algn="just">
              <a:spcBef>
                <a:spcPts val="105"/>
              </a:spcBef>
            </a:pPr>
            <a:r>
              <a:rPr sz="1400" b="1" dirty="0">
                <a:latin typeface="Arial"/>
                <a:cs typeface="Arial"/>
              </a:rPr>
              <a:t>2.2.2.Mantenimiento</a:t>
            </a:r>
            <a:r>
              <a:rPr sz="1400" b="1" spc="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preventivo</a:t>
            </a:r>
            <a:r>
              <a:rPr sz="1400" b="1" spc="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programado</a:t>
            </a:r>
            <a:r>
              <a:rPr sz="1400" b="1" spc="1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o</a:t>
            </a:r>
            <a:r>
              <a:rPr sz="1400" b="1" spc="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sistemático:</a:t>
            </a:r>
            <a:endParaRPr sz="1400">
              <a:latin typeface="Arial"/>
              <a:cs typeface="Arial"/>
            </a:endParaRPr>
          </a:p>
          <a:p>
            <a:pPr marL="12700" marR="5080" algn="just">
              <a:lnSpc>
                <a:spcPct val="143200"/>
              </a:lnSpc>
              <a:spcBef>
                <a:spcPts val="819"/>
              </a:spcBef>
            </a:pPr>
            <a:r>
              <a:rPr sz="1400" spc="-5" dirty="0">
                <a:latin typeface="Arial"/>
                <a:cs typeface="Arial"/>
              </a:rPr>
              <a:t>Consiste </a:t>
            </a:r>
            <a:r>
              <a:rPr sz="1400" dirty="0">
                <a:latin typeface="Arial"/>
                <a:cs typeface="Arial"/>
              </a:rPr>
              <a:t>en una </a:t>
            </a:r>
            <a:r>
              <a:rPr sz="1400" spc="-5" dirty="0">
                <a:latin typeface="Arial"/>
                <a:cs typeface="Arial"/>
              </a:rPr>
              <a:t>serie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pruebas </a:t>
            </a:r>
            <a:r>
              <a:rPr sz="1400" dirty="0">
                <a:latin typeface="Arial"/>
                <a:cs typeface="Arial"/>
              </a:rPr>
              <a:t>a </a:t>
            </a:r>
            <a:r>
              <a:rPr sz="1400" spc="-5" dirty="0">
                <a:latin typeface="Arial"/>
                <a:cs typeface="Arial"/>
              </a:rPr>
              <a:t>realizar </a:t>
            </a:r>
            <a:r>
              <a:rPr sz="1400" dirty="0">
                <a:latin typeface="Arial"/>
                <a:cs typeface="Arial"/>
              </a:rPr>
              <a:t>en los </a:t>
            </a:r>
            <a:r>
              <a:rPr sz="1400" spc="-5" dirty="0">
                <a:latin typeface="Arial"/>
                <a:cs typeface="Arial"/>
              </a:rPr>
              <a:t>equipos para verificar </a:t>
            </a:r>
            <a:r>
              <a:rPr sz="1400" dirty="0">
                <a:latin typeface="Arial"/>
                <a:cs typeface="Arial"/>
              </a:rPr>
              <a:t>su </a:t>
            </a:r>
            <a:r>
              <a:rPr sz="1400" spc="-37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estado.</a:t>
            </a:r>
            <a:r>
              <a:rPr sz="1400" dirty="0">
                <a:latin typeface="Arial"/>
                <a:cs typeface="Arial"/>
              </a:rPr>
              <a:t> El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trabajo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tiene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carácter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preventivo,</a:t>
            </a:r>
            <a:r>
              <a:rPr sz="1400" dirty="0">
                <a:latin typeface="Arial"/>
                <a:cs typeface="Arial"/>
              </a:rPr>
              <a:t> pero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también</a:t>
            </a:r>
            <a:r>
              <a:rPr sz="1400" dirty="0">
                <a:latin typeface="Arial"/>
                <a:cs typeface="Arial"/>
              </a:rPr>
              <a:t> engloba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al </a:t>
            </a:r>
            <a:r>
              <a:rPr sz="1400" spc="-5" dirty="0">
                <a:latin typeface="Arial"/>
                <a:cs typeface="Arial"/>
              </a:rPr>
              <a:t> mantenimiento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predictivo,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y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en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algunos casos </a:t>
            </a:r>
            <a:r>
              <a:rPr sz="1400" dirty="0">
                <a:latin typeface="Arial"/>
                <a:cs typeface="Arial"/>
              </a:rPr>
              <a:t>al</a:t>
            </a:r>
            <a:r>
              <a:rPr sz="1400" spc="-5" dirty="0">
                <a:latin typeface="Arial"/>
                <a:cs typeface="Arial"/>
              </a:rPr>
              <a:t> correctivo.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500">
              <a:latin typeface="Arial"/>
              <a:cs typeface="Arial"/>
            </a:endParaRPr>
          </a:p>
          <a:p>
            <a:pPr>
              <a:spcBef>
                <a:spcPts val="45"/>
              </a:spcBef>
            </a:pPr>
            <a:endParaRPr sz="1750">
              <a:latin typeface="Arial"/>
              <a:cs typeface="Arial"/>
            </a:endParaRPr>
          </a:p>
          <a:p>
            <a:pPr marL="697865" lvl="1" indent="-457200" algn="just">
              <a:buAutoNum type="arabicPeriod" startAt="3"/>
              <a:tabLst>
                <a:tab pos="698500" algn="l"/>
              </a:tabLst>
            </a:pPr>
            <a:r>
              <a:rPr sz="1400" b="1" spc="-5" dirty="0">
                <a:latin typeface="Arial"/>
                <a:cs typeface="Arial"/>
              </a:rPr>
              <a:t>Mantenimiento</a:t>
            </a:r>
            <a:r>
              <a:rPr sz="1400" b="1" spc="-2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correctivo</a:t>
            </a:r>
            <a:endParaRPr sz="1400">
              <a:latin typeface="Arial"/>
              <a:cs typeface="Arial"/>
            </a:endParaRPr>
          </a:p>
          <a:p>
            <a:pPr lvl="1">
              <a:lnSpc>
                <a:spcPct val="100000"/>
              </a:lnSpc>
              <a:buFont typeface="Arial"/>
              <a:buAutoNum type="arabicPeriod" startAt="3"/>
            </a:pPr>
            <a:endParaRPr sz="1500">
              <a:latin typeface="Arial"/>
              <a:cs typeface="Arial"/>
            </a:endParaRPr>
          </a:p>
          <a:p>
            <a:pPr lvl="1">
              <a:lnSpc>
                <a:spcPct val="100000"/>
              </a:lnSpc>
              <a:buFont typeface="Arial"/>
              <a:buAutoNum type="arabicPeriod" startAt="3"/>
            </a:pPr>
            <a:endParaRPr sz="2050">
              <a:latin typeface="Arial"/>
              <a:cs typeface="Arial"/>
            </a:endParaRPr>
          </a:p>
          <a:p>
            <a:pPr marL="12700" algn="just"/>
            <a:r>
              <a:rPr sz="1400" dirty="0">
                <a:latin typeface="Arial"/>
                <a:cs typeface="Arial"/>
              </a:rPr>
              <a:t>El</a:t>
            </a:r>
            <a:r>
              <a:rPr sz="1400" spc="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mantenimiento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correctivo</a:t>
            </a:r>
            <a:r>
              <a:rPr sz="1400" spc="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puede</a:t>
            </a:r>
            <a:r>
              <a:rPr sz="1400" spc="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dividirse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en</a:t>
            </a:r>
            <a:r>
              <a:rPr sz="1400" spc="-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dos </a:t>
            </a:r>
            <a:r>
              <a:rPr sz="1400" spc="-5" dirty="0">
                <a:latin typeface="Arial"/>
                <a:cs typeface="Arial"/>
              </a:rPr>
              <a:t>partes: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40"/>
              </a:spcBef>
            </a:pPr>
            <a:endParaRPr sz="1300">
              <a:latin typeface="Arial"/>
              <a:cs typeface="Arial"/>
            </a:endParaRPr>
          </a:p>
          <a:p>
            <a:pPr marL="697865" lvl="2" indent="-457200" algn="just">
              <a:buAutoNum type="arabicPeriod"/>
              <a:tabLst>
                <a:tab pos="698500" algn="l"/>
              </a:tabLst>
            </a:pPr>
            <a:r>
              <a:rPr sz="1400" b="1" spc="-5" dirty="0">
                <a:latin typeface="Arial"/>
                <a:cs typeface="Arial"/>
              </a:rPr>
              <a:t>Mantenimiento</a:t>
            </a:r>
            <a:r>
              <a:rPr sz="1400" b="1" spc="-1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correctivo</a:t>
            </a:r>
            <a:r>
              <a:rPr sz="1400" b="1" spc="-1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programado:</a:t>
            </a:r>
            <a:endParaRPr sz="1400">
              <a:latin typeface="Arial"/>
              <a:cs typeface="Arial"/>
            </a:endParaRPr>
          </a:p>
          <a:p>
            <a:pPr marL="12700" marR="7620" indent="50165" algn="just">
              <a:lnSpc>
                <a:spcPct val="143600"/>
              </a:lnSpc>
              <a:spcBef>
                <a:spcPts val="815"/>
              </a:spcBef>
            </a:pPr>
            <a:r>
              <a:rPr sz="1400" dirty="0">
                <a:latin typeface="Arial"/>
                <a:cs typeface="Arial"/>
              </a:rPr>
              <a:t>Es una </a:t>
            </a:r>
            <a:r>
              <a:rPr sz="1400" spc="-5" dirty="0">
                <a:latin typeface="Arial"/>
                <a:cs typeface="Arial"/>
              </a:rPr>
              <a:t>actividad correctiva </a:t>
            </a:r>
            <a:r>
              <a:rPr sz="1400" dirty="0">
                <a:latin typeface="Arial"/>
                <a:cs typeface="Arial"/>
              </a:rPr>
              <a:t>que </a:t>
            </a:r>
            <a:r>
              <a:rPr sz="1400" spc="-5" dirty="0">
                <a:latin typeface="Arial"/>
                <a:cs typeface="Arial"/>
              </a:rPr>
              <a:t>implica </a:t>
            </a:r>
            <a:r>
              <a:rPr sz="1400" dirty="0">
                <a:latin typeface="Arial"/>
                <a:cs typeface="Arial"/>
              </a:rPr>
              <a:t>reparación y reemplazo de </a:t>
            </a:r>
            <a:r>
              <a:rPr sz="1400" spc="-5" dirty="0">
                <a:latin typeface="Arial"/>
                <a:cs typeface="Arial"/>
              </a:rPr>
              <a:t>piezas </a:t>
            </a:r>
            <a:r>
              <a:rPr sz="1400" dirty="0">
                <a:latin typeface="Arial"/>
                <a:cs typeface="Arial"/>
              </a:rPr>
              <a:t> que </a:t>
            </a:r>
            <a:r>
              <a:rPr sz="1400" spc="-5" dirty="0">
                <a:latin typeface="Arial"/>
                <a:cs typeface="Arial"/>
              </a:rPr>
              <a:t>tiene carácter preventivo, </a:t>
            </a:r>
            <a:r>
              <a:rPr sz="1400" spc="-10" dirty="0">
                <a:latin typeface="Arial"/>
                <a:cs typeface="Arial"/>
              </a:rPr>
              <a:t>ya </a:t>
            </a:r>
            <a:r>
              <a:rPr sz="1400" dirty="0">
                <a:latin typeface="Arial"/>
                <a:cs typeface="Arial"/>
              </a:rPr>
              <a:t>que en </a:t>
            </a:r>
            <a:r>
              <a:rPr sz="1400" spc="-5" dirty="0">
                <a:latin typeface="Arial"/>
                <a:cs typeface="Arial"/>
              </a:rPr>
              <a:t>función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las condiciones del </a:t>
            </a:r>
            <a:r>
              <a:rPr sz="1400" dirty="0">
                <a:latin typeface="Arial"/>
                <a:cs typeface="Arial"/>
              </a:rPr>
              <a:t> equipo</a:t>
            </a:r>
            <a:r>
              <a:rPr sz="1400" spc="-6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o</a:t>
            </a:r>
            <a:r>
              <a:rPr sz="1400" spc="-6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6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ciertos</a:t>
            </a:r>
            <a:r>
              <a:rPr sz="1400" spc="-7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parámetros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se</a:t>
            </a:r>
            <a:r>
              <a:rPr sz="1400" spc="-6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efectúan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las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reparaciones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con</a:t>
            </a:r>
            <a:r>
              <a:rPr sz="1400" spc="-6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la</a:t>
            </a:r>
            <a:r>
              <a:rPr sz="1400" spc="-6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intención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998260" y="9359202"/>
            <a:ext cx="5910580" cy="0"/>
          </a:xfrm>
          <a:custGeom>
            <a:avLst/>
            <a:gdLst/>
            <a:ahLst/>
            <a:cxnLst/>
            <a:rect l="l" t="t" r="r" b="b"/>
            <a:pathLst>
              <a:path w="5910580">
                <a:moveTo>
                  <a:pt x="0" y="0"/>
                </a:moveTo>
                <a:lnTo>
                  <a:pt x="1598938" y="0"/>
                </a:lnTo>
              </a:path>
              <a:path w="5910580">
                <a:moveTo>
                  <a:pt x="1600530" y="0"/>
                </a:moveTo>
                <a:lnTo>
                  <a:pt x="5910390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991962" y="355137"/>
            <a:ext cx="1001125" cy="431186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5956605" y="782828"/>
            <a:ext cx="5997575" cy="77971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715" algn="r">
              <a:spcBef>
                <a:spcPts val="100"/>
              </a:spcBef>
            </a:pPr>
            <a:r>
              <a:rPr sz="1100" spc="-5" dirty="0">
                <a:latin typeface="Calibri"/>
                <a:cs typeface="Calibri"/>
              </a:rPr>
              <a:t>Ficha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Técnica: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K-001</a:t>
            </a:r>
            <a:endParaRPr sz="1100">
              <a:latin typeface="Calibri"/>
              <a:cs typeface="Calibri"/>
            </a:endParaRPr>
          </a:p>
          <a:p>
            <a:pPr marL="5507355" marR="5080" indent="118745" algn="r">
              <a:lnSpc>
                <a:spcPct val="101800"/>
              </a:lnSpc>
              <a:spcBef>
                <a:spcPts val="5"/>
              </a:spcBef>
            </a:pPr>
            <a:r>
              <a:rPr sz="1100" dirty="0">
                <a:latin typeface="Calibri"/>
                <a:cs typeface="Calibri"/>
              </a:rPr>
              <a:t>Re</a:t>
            </a:r>
            <a:r>
              <a:rPr sz="1100" spc="5" dirty="0">
                <a:latin typeface="Calibri"/>
                <a:cs typeface="Calibri"/>
              </a:rPr>
              <a:t>v</a:t>
            </a:r>
            <a:r>
              <a:rPr sz="1100" dirty="0">
                <a:latin typeface="Calibri"/>
                <a:cs typeface="Calibri"/>
              </a:rPr>
              <a:t>.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  </a:t>
            </a:r>
            <a:r>
              <a:rPr sz="1100" spc="-5" dirty="0">
                <a:latin typeface="Calibri"/>
                <a:cs typeface="Calibri"/>
              </a:rPr>
              <a:t>Jul-</a:t>
            </a:r>
            <a:r>
              <a:rPr sz="1100" dirty="0">
                <a:latin typeface="Calibri"/>
                <a:cs typeface="Calibri"/>
              </a:rPr>
              <a:t>20</a:t>
            </a:r>
            <a:r>
              <a:rPr sz="1100" spc="-10" dirty="0">
                <a:latin typeface="Calibri"/>
                <a:cs typeface="Calibri"/>
              </a:rPr>
              <a:t>1</a:t>
            </a:r>
            <a:r>
              <a:rPr sz="1100" dirty="0">
                <a:latin typeface="Calibri"/>
                <a:cs typeface="Calibri"/>
              </a:rPr>
              <a:t>8</a:t>
            </a:r>
            <a:endParaRPr sz="1100">
              <a:latin typeface="Calibri"/>
              <a:cs typeface="Calibri"/>
            </a:endParaRPr>
          </a:p>
          <a:p>
            <a:pPr marL="12700">
              <a:lnSpc>
                <a:spcPts val="1670"/>
              </a:lnSpc>
            </a:pPr>
            <a:r>
              <a:rPr sz="1400" dirty="0">
                <a:latin typeface="Arial"/>
                <a:cs typeface="Arial"/>
              </a:rPr>
              <a:t>de</a:t>
            </a:r>
            <a:r>
              <a:rPr sz="1400" spc="3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anticiparse</a:t>
            </a:r>
            <a:r>
              <a:rPr sz="1400" spc="2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y</a:t>
            </a:r>
            <a:r>
              <a:rPr sz="1400" spc="1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prevenir</a:t>
            </a:r>
            <a:r>
              <a:rPr sz="1400" spc="3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daños</a:t>
            </a:r>
            <a:r>
              <a:rPr sz="1400" spc="4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mayores</a:t>
            </a:r>
            <a:r>
              <a:rPr sz="1400" spc="3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que</a:t>
            </a:r>
            <a:r>
              <a:rPr sz="1400" spc="3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afecten</a:t>
            </a:r>
            <a:r>
              <a:rPr sz="1400" spc="3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</a:t>
            </a:r>
            <a:r>
              <a:rPr sz="1400" spc="2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la</a:t>
            </a:r>
            <a:r>
              <a:rPr sz="1400" spc="3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disponibilidad</a:t>
            </a:r>
            <a:r>
              <a:rPr sz="1400" spc="2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del</a:t>
            </a:r>
            <a:endParaRPr sz="1400">
              <a:latin typeface="Arial"/>
              <a:cs typeface="Arial"/>
            </a:endParaRPr>
          </a:p>
          <a:p>
            <a:pPr marL="12700">
              <a:spcBef>
                <a:spcPts val="720"/>
              </a:spcBef>
            </a:pPr>
            <a:r>
              <a:rPr sz="1400" spc="-5" dirty="0">
                <a:latin typeface="Arial"/>
                <a:cs typeface="Arial"/>
              </a:rPr>
              <a:t>equipo.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40"/>
              </a:spcBef>
            </a:pPr>
            <a:endParaRPr sz="1300">
              <a:latin typeface="Arial"/>
              <a:cs typeface="Arial"/>
            </a:endParaRPr>
          </a:p>
          <a:p>
            <a:pPr marL="241300" algn="just"/>
            <a:r>
              <a:rPr sz="1400" b="1" dirty="0">
                <a:latin typeface="Arial"/>
                <a:cs typeface="Arial"/>
              </a:rPr>
              <a:t>2.3.2.Mantenimiento</a:t>
            </a:r>
            <a:r>
              <a:rPr sz="1400" b="1" spc="-5" dirty="0">
                <a:latin typeface="Arial"/>
                <a:cs typeface="Arial"/>
              </a:rPr>
              <a:t> correctivo por</a:t>
            </a:r>
            <a:r>
              <a:rPr sz="1400" b="1" spc="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avería:</a:t>
            </a:r>
            <a:endParaRPr sz="1400">
              <a:latin typeface="Arial"/>
              <a:cs typeface="Arial"/>
            </a:endParaRPr>
          </a:p>
          <a:p>
            <a:pPr marL="12700" marR="7620" indent="50165" algn="just">
              <a:lnSpc>
                <a:spcPct val="143600"/>
              </a:lnSpc>
              <a:spcBef>
                <a:spcPts val="815"/>
              </a:spcBef>
            </a:pPr>
            <a:r>
              <a:rPr sz="1400" dirty="0">
                <a:latin typeface="Arial"/>
                <a:cs typeface="Arial"/>
              </a:rPr>
              <a:t>Se </a:t>
            </a:r>
            <a:r>
              <a:rPr sz="1400" spc="-5" dirty="0">
                <a:latin typeface="Arial"/>
                <a:cs typeface="Arial"/>
              </a:rPr>
              <a:t>presenta cuando existe </a:t>
            </a:r>
            <a:r>
              <a:rPr sz="1400" dirty="0">
                <a:latin typeface="Arial"/>
                <a:cs typeface="Arial"/>
              </a:rPr>
              <a:t>una falla o </a:t>
            </a:r>
            <a:r>
              <a:rPr sz="1400" spc="-5" dirty="0">
                <a:latin typeface="Arial"/>
                <a:cs typeface="Arial"/>
              </a:rPr>
              <a:t>avería grave </a:t>
            </a:r>
            <a:r>
              <a:rPr sz="1400" dirty="0">
                <a:latin typeface="Arial"/>
                <a:cs typeface="Arial"/>
              </a:rPr>
              <a:t>de algún o </a:t>
            </a:r>
            <a:r>
              <a:rPr sz="1400" spc="-5" dirty="0">
                <a:latin typeface="Arial"/>
                <a:cs typeface="Arial"/>
              </a:rPr>
              <a:t>algunos </a:t>
            </a:r>
            <a:r>
              <a:rPr sz="1400" dirty="0">
                <a:latin typeface="Arial"/>
                <a:cs typeface="Arial"/>
              </a:rPr>
              <a:t> equipos de la </a:t>
            </a:r>
            <a:r>
              <a:rPr sz="1400" spc="-5" dirty="0">
                <a:latin typeface="Arial"/>
                <a:cs typeface="Arial"/>
              </a:rPr>
              <a:t>subestación, estas averías </a:t>
            </a:r>
            <a:r>
              <a:rPr sz="1400" dirty="0">
                <a:latin typeface="Arial"/>
                <a:cs typeface="Arial"/>
              </a:rPr>
              <a:t>se </a:t>
            </a:r>
            <a:r>
              <a:rPr sz="1400" spc="-5" dirty="0">
                <a:latin typeface="Arial"/>
                <a:cs typeface="Arial"/>
              </a:rPr>
              <a:t>presentan por causas ajenas </a:t>
            </a:r>
            <a:r>
              <a:rPr sz="1400" dirty="0">
                <a:latin typeface="Arial"/>
                <a:cs typeface="Arial"/>
              </a:rPr>
              <a:t>a 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la </a:t>
            </a:r>
            <a:r>
              <a:rPr sz="1400" spc="-5" dirty="0">
                <a:latin typeface="Arial"/>
                <a:cs typeface="Arial"/>
              </a:rPr>
              <a:t>voluntad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los </a:t>
            </a:r>
            <a:r>
              <a:rPr sz="1400" dirty="0">
                <a:latin typeface="Arial"/>
                <a:cs typeface="Arial"/>
              </a:rPr>
              <a:t>responsables de la </a:t>
            </a:r>
            <a:r>
              <a:rPr sz="1400" spc="-5" dirty="0">
                <a:latin typeface="Arial"/>
                <a:cs typeface="Arial"/>
              </a:rPr>
              <a:t>subestación, </a:t>
            </a:r>
            <a:r>
              <a:rPr sz="1400" dirty="0">
                <a:latin typeface="Arial"/>
                <a:cs typeface="Arial"/>
              </a:rPr>
              <a:t>y se deben a </a:t>
            </a:r>
            <a:r>
              <a:rPr sz="1400" spc="-5" dirty="0">
                <a:latin typeface="Arial"/>
                <a:cs typeface="Arial"/>
              </a:rPr>
              <a:t>factores 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externos: condiciones climáticas, daños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terceros, problemas </a:t>
            </a:r>
            <a:r>
              <a:rPr sz="1400" dirty="0">
                <a:latin typeface="Arial"/>
                <a:cs typeface="Arial"/>
              </a:rPr>
              <a:t>en la </a:t>
            </a:r>
            <a:r>
              <a:rPr sz="1400" spc="-5" dirty="0">
                <a:latin typeface="Arial"/>
                <a:cs typeface="Arial"/>
              </a:rPr>
              <a:t>línea </a:t>
            </a:r>
            <a:r>
              <a:rPr sz="1400" dirty="0">
                <a:latin typeface="Arial"/>
                <a:cs typeface="Arial"/>
              </a:rPr>
              <a:t> de</a:t>
            </a:r>
            <a:r>
              <a:rPr sz="1400" spc="-5" dirty="0">
                <a:latin typeface="Arial"/>
                <a:cs typeface="Arial"/>
              </a:rPr>
              <a:t> transmisión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o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distribución.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40"/>
              </a:spcBef>
            </a:pPr>
            <a:endParaRPr sz="1300">
              <a:latin typeface="Arial"/>
              <a:cs typeface="Arial"/>
            </a:endParaRPr>
          </a:p>
          <a:p>
            <a:pPr marL="241300" algn="just">
              <a:spcBef>
                <a:spcPts val="5"/>
              </a:spcBef>
            </a:pPr>
            <a:r>
              <a:rPr sz="1400" b="1" dirty="0">
                <a:latin typeface="Arial"/>
                <a:cs typeface="Arial"/>
              </a:rPr>
              <a:t>2.4.  </a:t>
            </a:r>
            <a:r>
              <a:rPr sz="1400" b="1" spc="6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Mantenimiento</a:t>
            </a:r>
            <a:r>
              <a:rPr sz="1400" b="1" spc="-1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proactivo</a:t>
            </a:r>
            <a:endParaRPr sz="1400">
              <a:latin typeface="Arial"/>
              <a:cs typeface="Arial"/>
            </a:endParaRPr>
          </a:p>
          <a:p>
            <a:pPr marL="12700" marR="10160" algn="just">
              <a:lnSpc>
                <a:spcPct val="143300"/>
              </a:lnSpc>
              <a:spcBef>
                <a:spcPts val="820"/>
              </a:spcBef>
            </a:pPr>
            <a:r>
              <a:rPr sz="1400" dirty="0">
                <a:latin typeface="Arial"/>
                <a:cs typeface="Arial"/>
              </a:rPr>
              <a:t>El </a:t>
            </a:r>
            <a:r>
              <a:rPr sz="1400" spc="-5" dirty="0">
                <a:latin typeface="Arial"/>
                <a:cs typeface="Arial"/>
              </a:rPr>
              <a:t>mantenimiento proactivo consiste </a:t>
            </a:r>
            <a:r>
              <a:rPr sz="1400" spc="-10" dirty="0">
                <a:latin typeface="Arial"/>
                <a:cs typeface="Arial"/>
              </a:rPr>
              <a:t>en </a:t>
            </a:r>
            <a:r>
              <a:rPr sz="1400" dirty="0">
                <a:latin typeface="Arial"/>
                <a:cs typeface="Arial"/>
              </a:rPr>
              <a:t>el </a:t>
            </a:r>
            <a:r>
              <a:rPr sz="1400" spc="-5" dirty="0">
                <a:latin typeface="Arial"/>
                <a:cs typeface="Arial"/>
              </a:rPr>
              <a:t>estudio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fallas </a:t>
            </a:r>
            <a:r>
              <a:rPr sz="1400" dirty="0">
                <a:latin typeface="Arial"/>
                <a:cs typeface="Arial"/>
              </a:rPr>
              <a:t>y </a:t>
            </a:r>
            <a:r>
              <a:rPr sz="1400" spc="-5" dirty="0">
                <a:latin typeface="Arial"/>
                <a:cs typeface="Arial"/>
              </a:rPr>
              <a:t>análisis </a:t>
            </a:r>
            <a:r>
              <a:rPr sz="1400" dirty="0">
                <a:latin typeface="Arial"/>
                <a:cs typeface="Arial"/>
              </a:rPr>
              <a:t>de la 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actividad</a:t>
            </a:r>
            <a:r>
              <a:rPr sz="1400" dirty="0">
                <a:latin typeface="Arial"/>
                <a:cs typeface="Arial"/>
              </a:rPr>
              <a:t> de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mantenimiento,</a:t>
            </a:r>
            <a:r>
              <a:rPr sz="1400" dirty="0">
                <a:latin typeface="Arial"/>
                <a:cs typeface="Arial"/>
              </a:rPr>
              <a:t> para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poder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obtener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conclusiones</a:t>
            </a:r>
            <a:r>
              <a:rPr sz="1400" dirty="0">
                <a:latin typeface="Arial"/>
                <a:cs typeface="Arial"/>
              </a:rPr>
              <a:t> y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dar 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sugerencias </a:t>
            </a:r>
            <a:r>
              <a:rPr sz="1400" dirty="0">
                <a:latin typeface="Arial"/>
                <a:cs typeface="Arial"/>
              </a:rPr>
              <a:t>para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mejorar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la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función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mantenimiento.</a:t>
            </a:r>
            <a:endParaRPr sz="1400">
              <a:latin typeface="Arial"/>
              <a:cs typeface="Arial"/>
            </a:endParaRPr>
          </a:p>
          <a:p>
            <a:pPr marL="12700" marR="6350" algn="just">
              <a:lnSpc>
                <a:spcPct val="143600"/>
              </a:lnSpc>
              <a:spcBef>
                <a:spcPts val="815"/>
              </a:spcBef>
            </a:pPr>
            <a:r>
              <a:rPr sz="1400" dirty="0">
                <a:latin typeface="Arial"/>
                <a:cs typeface="Arial"/>
              </a:rPr>
              <a:t>El </a:t>
            </a:r>
            <a:r>
              <a:rPr sz="1400" spc="-5" dirty="0">
                <a:latin typeface="Arial"/>
                <a:cs typeface="Arial"/>
              </a:rPr>
              <a:t>estudio </a:t>
            </a:r>
            <a:r>
              <a:rPr sz="1400" spc="-1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incidencias </a:t>
            </a:r>
            <a:r>
              <a:rPr sz="1400" dirty="0">
                <a:latin typeface="Arial"/>
                <a:cs typeface="Arial"/>
              </a:rPr>
              <a:t>y </a:t>
            </a:r>
            <a:r>
              <a:rPr sz="1400" spc="-5" dirty="0">
                <a:latin typeface="Arial"/>
                <a:cs typeface="Arial"/>
              </a:rPr>
              <a:t>análisis </a:t>
            </a:r>
            <a:r>
              <a:rPr sz="1400" spc="-1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fallas </a:t>
            </a:r>
            <a:r>
              <a:rPr sz="1400" spc="-10" dirty="0">
                <a:latin typeface="Arial"/>
                <a:cs typeface="Arial"/>
              </a:rPr>
              <a:t>es </a:t>
            </a:r>
            <a:r>
              <a:rPr sz="1400" dirty="0">
                <a:latin typeface="Arial"/>
                <a:cs typeface="Arial"/>
              </a:rPr>
              <a:t>una </a:t>
            </a:r>
            <a:r>
              <a:rPr sz="1400" spc="-5" dirty="0">
                <a:latin typeface="Arial"/>
                <a:cs typeface="Arial"/>
              </a:rPr>
              <a:t>actividad </a:t>
            </a:r>
            <a:r>
              <a:rPr sz="1400" dirty="0">
                <a:latin typeface="Arial"/>
                <a:cs typeface="Arial"/>
              </a:rPr>
              <a:t>relacionada 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con la </a:t>
            </a:r>
            <a:r>
              <a:rPr sz="1400" spc="-5" dirty="0">
                <a:latin typeface="Arial"/>
                <a:cs typeface="Arial"/>
              </a:rPr>
              <a:t>subestación </a:t>
            </a:r>
            <a:r>
              <a:rPr sz="1400" dirty="0">
                <a:latin typeface="Arial"/>
                <a:cs typeface="Arial"/>
              </a:rPr>
              <a:t>en </a:t>
            </a:r>
            <a:r>
              <a:rPr sz="1400" spc="-5" dirty="0">
                <a:latin typeface="Arial"/>
                <a:cs typeface="Arial"/>
              </a:rPr>
              <a:t>general. </a:t>
            </a:r>
            <a:r>
              <a:rPr sz="1400" dirty="0">
                <a:latin typeface="Arial"/>
                <a:cs typeface="Arial"/>
              </a:rPr>
              <a:t>La </a:t>
            </a:r>
            <a:r>
              <a:rPr sz="1400" spc="-5" dirty="0">
                <a:latin typeface="Arial"/>
                <a:cs typeface="Arial"/>
              </a:rPr>
              <a:t>programación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-10" dirty="0">
                <a:latin typeface="Arial"/>
                <a:cs typeface="Arial"/>
              </a:rPr>
              <a:t>esta </a:t>
            </a:r>
            <a:r>
              <a:rPr sz="1400" spc="-5" dirty="0">
                <a:latin typeface="Arial"/>
                <a:cs typeface="Arial"/>
              </a:rPr>
              <a:t>actividad </a:t>
            </a:r>
            <a:r>
              <a:rPr sz="1400" dirty="0">
                <a:latin typeface="Arial"/>
                <a:cs typeface="Arial"/>
              </a:rPr>
              <a:t>y su 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realización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dependerá</a:t>
            </a:r>
            <a:r>
              <a:rPr sz="1400" dirty="0">
                <a:latin typeface="Arial"/>
                <a:cs typeface="Arial"/>
              </a:rPr>
              <a:t> del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criterio</a:t>
            </a:r>
            <a:r>
              <a:rPr sz="1400" dirty="0">
                <a:latin typeface="Arial"/>
                <a:cs typeface="Arial"/>
              </a:rPr>
              <a:t> de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la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empresa,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en</a:t>
            </a:r>
            <a:r>
              <a:rPr sz="1400" spc="-5" dirty="0">
                <a:latin typeface="Arial"/>
                <a:cs typeface="Arial"/>
              </a:rPr>
              <a:t> función</a:t>
            </a:r>
            <a:r>
              <a:rPr sz="1400" dirty="0">
                <a:latin typeface="Arial"/>
                <a:cs typeface="Arial"/>
              </a:rPr>
              <a:t> de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los </a:t>
            </a:r>
            <a:r>
              <a:rPr sz="1400" dirty="0">
                <a:latin typeface="Arial"/>
                <a:cs typeface="Arial"/>
              </a:rPr>
              <a:t> problemas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que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se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deseen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analizar.</a:t>
            </a:r>
            <a:endParaRPr sz="1400">
              <a:latin typeface="Arial"/>
              <a:cs typeface="Arial"/>
            </a:endParaRPr>
          </a:p>
          <a:p>
            <a:pPr marL="12700" marR="7620" algn="just">
              <a:lnSpc>
                <a:spcPct val="143600"/>
              </a:lnSpc>
              <a:spcBef>
                <a:spcPts val="815"/>
              </a:spcBef>
            </a:pPr>
            <a:r>
              <a:rPr sz="1400" dirty="0">
                <a:latin typeface="Arial"/>
                <a:cs typeface="Arial"/>
              </a:rPr>
              <a:t>El </a:t>
            </a:r>
            <a:r>
              <a:rPr sz="1400" spc="-5" dirty="0">
                <a:latin typeface="Arial"/>
                <a:cs typeface="Arial"/>
              </a:rPr>
              <a:t>Mantenimiento </a:t>
            </a:r>
            <a:r>
              <a:rPr sz="1400" spc="-10" dirty="0">
                <a:latin typeface="Arial"/>
                <a:cs typeface="Arial"/>
              </a:rPr>
              <a:t>no es </a:t>
            </a:r>
            <a:r>
              <a:rPr sz="1400" spc="-5" dirty="0">
                <a:latin typeface="Arial"/>
                <a:cs typeface="Arial"/>
              </a:rPr>
              <a:t>estático, como </a:t>
            </a:r>
            <a:r>
              <a:rPr sz="1400" dirty="0">
                <a:latin typeface="Arial"/>
                <a:cs typeface="Arial"/>
              </a:rPr>
              <a:t>cualquier ingeniería debe </a:t>
            </a:r>
            <a:r>
              <a:rPr sz="1400" spc="-5" dirty="0">
                <a:latin typeface="Arial"/>
                <a:cs typeface="Arial"/>
              </a:rPr>
              <a:t>estar </a:t>
            </a:r>
            <a:r>
              <a:rPr sz="1400" dirty="0">
                <a:latin typeface="Arial"/>
                <a:cs typeface="Arial"/>
              </a:rPr>
              <a:t>en 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constante evolución, </a:t>
            </a:r>
            <a:r>
              <a:rPr sz="1400" dirty="0">
                <a:latin typeface="Arial"/>
                <a:cs typeface="Arial"/>
              </a:rPr>
              <a:t>por lo </a:t>
            </a:r>
            <a:r>
              <a:rPr sz="1400" spc="-5" dirty="0">
                <a:latin typeface="Arial"/>
                <a:cs typeface="Arial"/>
              </a:rPr>
              <a:t>cual, </a:t>
            </a:r>
            <a:r>
              <a:rPr sz="1400" dirty="0">
                <a:latin typeface="Arial"/>
                <a:cs typeface="Arial"/>
              </a:rPr>
              <a:t>una gestión de </a:t>
            </a:r>
            <a:r>
              <a:rPr sz="1400" spc="-5" dirty="0">
                <a:latin typeface="Arial"/>
                <a:cs typeface="Arial"/>
              </a:rPr>
              <a:t>mantenimiento, aplicada </a:t>
            </a:r>
            <a:r>
              <a:rPr sz="1400" dirty="0">
                <a:latin typeface="Arial"/>
                <a:cs typeface="Arial"/>
              </a:rPr>
              <a:t>a 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cualquier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sistema,</a:t>
            </a:r>
            <a:r>
              <a:rPr sz="1400" dirty="0">
                <a:latin typeface="Arial"/>
                <a:cs typeface="Arial"/>
              </a:rPr>
              <a:t> deberá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estar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siempre</a:t>
            </a:r>
            <a:r>
              <a:rPr sz="1400" dirty="0">
                <a:latin typeface="Arial"/>
                <a:cs typeface="Arial"/>
              </a:rPr>
              <a:t> bajo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análisis</a:t>
            </a:r>
            <a:r>
              <a:rPr sz="1400" dirty="0">
                <a:latin typeface="Arial"/>
                <a:cs typeface="Arial"/>
              </a:rPr>
              <a:t> y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revisión</a:t>
            </a:r>
            <a:r>
              <a:rPr sz="1400" dirty="0">
                <a:latin typeface="Arial"/>
                <a:cs typeface="Arial"/>
              </a:rPr>
              <a:t> de 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procedimientos, que </a:t>
            </a:r>
            <a:r>
              <a:rPr sz="1400" spc="-10" dirty="0">
                <a:latin typeface="Arial"/>
                <a:cs typeface="Arial"/>
              </a:rPr>
              <a:t>es </a:t>
            </a:r>
            <a:r>
              <a:rPr sz="1400" dirty="0">
                <a:latin typeface="Arial"/>
                <a:cs typeface="Arial"/>
              </a:rPr>
              <a:t>donde </a:t>
            </a:r>
            <a:r>
              <a:rPr sz="1400" spc="-5" dirty="0">
                <a:latin typeface="Arial"/>
                <a:cs typeface="Arial"/>
              </a:rPr>
              <a:t>entra </a:t>
            </a:r>
            <a:r>
              <a:rPr sz="1400" dirty="0">
                <a:latin typeface="Arial"/>
                <a:cs typeface="Arial"/>
              </a:rPr>
              <a:t>el </a:t>
            </a:r>
            <a:r>
              <a:rPr sz="1400" spc="-5" dirty="0">
                <a:latin typeface="Arial"/>
                <a:cs typeface="Arial"/>
              </a:rPr>
              <a:t>mantenimiento proactivo, </a:t>
            </a:r>
            <a:r>
              <a:rPr sz="1400" dirty="0">
                <a:latin typeface="Arial"/>
                <a:cs typeface="Arial"/>
              </a:rPr>
              <a:t>el </a:t>
            </a:r>
            <a:r>
              <a:rPr sz="1400" spc="-5" dirty="0">
                <a:latin typeface="Arial"/>
                <a:cs typeface="Arial"/>
              </a:rPr>
              <a:t>cual, </a:t>
            </a:r>
            <a:r>
              <a:rPr sz="1400" dirty="0">
                <a:latin typeface="Arial"/>
                <a:cs typeface="Arial"/>
              </a:rPr>
              <a:t> mediante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herramientas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toma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decisiones,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procedimientos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para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análisis </a:t>
            </a:r>
            <a:r>
              <a:rPr sz="1400" spc="-37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5" dirty="0">
                <a:latin typeface="Arial"/>
                <a:cs typeface="Arial"/>
              </a:rPr>
              <a:t> problemas </a:t>
            </a:r>
            <a:r>
              <a:rPr sz="1400" dirty="0">
                <a:latin typeface="Arial"/>
                <a:cs typeface="Arial"/>
              </a:rPr>
              <a:t>y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proposición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soluciones.</a:t>
            </a:r>
            <a:endParaRPr sz="14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115100" y="9390381"/>
            <a:ext cx="5678170" cy="5073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1150"/>
              </a:lnSpc>
            </a:pPr>
            <a:r>
              <a:rPr sz="1100" dirty="0">
                <a:latin typeface="Calibri"/>
                <a:cs typeface="Calibri"/>
              </a:rPr>
              <a:t>PH </a:t>
            </a:r>
            <a:r>
              <a:rPr sz="1100" spc="-5" dirty="0">
                <a:latin typeface="Calibri"/>
                <a:cs typeface="Calibri"/>
              </a:rPr>
              <a:t>Financial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Park Tower,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Piso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35,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Boulevard </a:t>
            </a:r>
            <a:r>
              <a:rPr sz="1100" spc="-5" dirty="0">
                <a:latin typeface="Calibri"/>
                <a:cs typeface="Calibri"/>
              </a:rPr>
              <a:t>Costa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Este.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Corregimiento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Juan Díaz,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Costa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del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Este.</a:t>
            </a:r>
            <a:endParaRPr sz="1100">
              <a:latin typeface="Calibri"/>
              <a:cs typeface="Calibri"/>
            </a:endParaRPr>
          </a:p>
          <a:p>
            <a:pPr marL="2030730" marR="2022475" algn="ctr">
              <a:lnSpc>
                <a:spcPct val="101800"/>
              </a:lnSpc>
            </a:pPr>
            <a:r>
              <a:rPr sz="1100" spc="-5" dirty="0">
                <a:latin typeface="Calibri"/>
                <a:cs typeface="Calibri"/>
              </a:rPr>
              <a:t>Ciudad de Panamá. Panamá. </a:t>
            </a:r>
            <a:r>
              <a:rPr sz="1100" spc="-235" dirty="0">
                <a:latin typeface="Calibri"/>
                <a:cs typeface="Calibri"/>
              </a:rPr>
              <a:t> </a:t>
            </a:r>
            <a:r>
              <a:rPr sz="1100" u="sng" spc="-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3"/>
              </a:rPr>
              <a:t>www.kaizengrp.com</a:t>
            </a:r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998260" y="9359202"/>
            <a:ext cx="5910580" cy="0"/>
          </a:xfrm>
          <a:custGeom>
            <a:avLst/>
            <a:gdLst/>
            <a:ahLst/>
            <a:cxnLst/>
            <a:rect l="l" t="t" r="r" b="b"/>
            <a:pathLst>
              <a:path w="5910580">
                <a:moveTo>
                  <a:pt x="0" y="0"/>
                </a:moveTo>
                <a:lnTo>
                  <a:pt x="1598938" y="0"/>
                </a:lnTo>
              </a:path>
              <a:path w="5910580">
                <a:moveTo>
                  <a:pt x="1600530" y="0"/>
                </a:moveTo>
                <a:lnTo>
                  <a:pt x="5910390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991962" y="355137"/>
            <a:ext cx="1001125" cy="431186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5956605" y="782827"/>
            <a:ext cx="5997575" cy="50380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715" algn="r">
              <a:spcBef>
                <a:spcPts val="100"/>
              </a:spcBef>
            </a:pPr>
            <a:r>
              <a:rPr sz="1100" spc="-5" dirty="0">
                <a:latin typeface="Calibri"/>
                <a:cs typeface="Calibri"/>
              </a:rPr>
              <a:t>Ficha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Técnica: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K-001</a:t>
            </a:r>
            <a:endParaRPr sz="1100">
              <a:latin typeface="Calibri"/>
              <a:cs typeface="Calibri"/>
            </a:endParaRPr>
          </a:p>
          <a:p>
            <a:pPr marL="5507355" marR="5080" indent="118745" algn="r">
              <a:lnSpc>
                <a:spcPct val="101800"/>
              </a:lnSpc>
              <a:spcBef>
                <a:spcPts val="5"/>
              </a:spcBef>
            </a:pPr>
            <a:r>
              <a:rPr sz="1100" dirty="0">
                <a:latin typeface="Calibri"/>
                <a:cs typeface="Calibri"/>
              </a:rPr>
              <a:t>Re</a:t>
            </a:r>
            <a:r>
              <a:rPr sz="1100" spc="5" dirty="0">
                <a:latin typeface="Calibri"/>
                <a:cs typeface="Calibri"/>
              </a:rPr>
              <a:t>v</a:t>
            </a:r>
            <a:r>
              <a:rPr sz="1100" dirty="0">
                <a:latin typeface="Calibri"/>
                <a:cs typeface="Calibri"/>
              </a:rPr>
              <a:t>.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  </a:t>
            </a:r>
            <a:r>
              <a:rPr sz="1100" spc="-5" dirty="0">
                <a:latin typeface="Calibri"/>
                <a:cs typeface="Calibri"/>
              </a:rPr>
              <a:t>Jul-</a:t>
            </a:r>
            <a:r>
              <a:rPr sz="1100" dirty="0">
                <a:latin typeface="Calibri"/>
                <a:cs typeface="Calibri"/>
              </a:rPr>
              <a:t>20</a:t>
            </a:r>
            <a:r>
              <a:rPr sz="1100" spc="-10" dirty="0">
                <a:latin typeface="Calibri"/>
                <a:cs typeface="Calibri"/>
              </a:rPr>
              <a:t>1</a:t>
            </a:r>
            <a:r>
              <a:rPr sz="1100" dirty="0">
                <a:latin typeface="Calibri"/>
                <a:cs typeface="Calibri"/>
              </a:rPr>
              <a:t>8</a:t>
            </a:r>
            <a:endParaRPr sz="11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100">
              <a:latin typeface="Calibri"/>
              <a:cs typeface="Calibri"/>
            </a:endParaRPr>
          </a:p>
          <a:p>
            <a:pPr>
              <a:spcBef>
                <a:spcPts val="15"/>
              </a:spcBef>
            </a:pPr>
            <a:endParaRPr sz="1500">
              <a:latin typeface="Calibri"/>
              <a:cs typeface="Calibri"/>
            </a:endParaRPr>
          </a:p>
          <a:p>
            <a:pPr marL="241300" algn="just">
              <a:spcBef>
                <a:spcPts val="5"/>
              </a:spcBef>
            </a:pPr>
            <a:r>
              <a:rPr sz="1400" b="1" spc="-5" dirty="0">
                <a:latin typeface="Arial"/>
                <a:cs typeface="Arial"/>
              </a:rPr>
              <a:t>3.</a:t>
            </a:r>
            <a:r>
              <a:rPr sz="1400" b="1" spc="24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Interpretación</a:t>
            </a:r>
            <a:r>
              <a:rPr sz="1400" b="1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de indicadores</a:t>
            </a:r>
            <a:r>
              <a:rPr sz="1400" b="1" spc="1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de pruebas</a:t>
            </a:r>
            <a:r>
              <a:rPr sz="1400" b="1" spc="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eléctricas</a:t>
            </a:r>
            <a:endParaRPr sz="1400">
              <a:latin typeface="Arial"/>
              <a:cs typeface="Arial"/>
            </a:endParaRPr>
          </a:p>
          <a:p>
            <a:pPr marL="12700" marR="5715" algn="just">
              <a:lnSpc>
                <a:spcPct val="143600"/>
              </a:lnSpc>
              <a:spcBef>
                <a:spcPts val="815"/>
              </a:spcBef>
            </a:pPr>
            <a:r>
              <a:rPr sz="1400" dirty="0">
                <a:latin typeface="Arial"/>
                <a:cs typeface="Arial"/>
              </a:rPr>
              <a:t>Para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interpretar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los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resultados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las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pruebas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es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necesario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tener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mano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los </a:t>
            </a:r>
            <a:r>
              <a:rPr sz="1400" spc="-38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valores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las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pruebas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indicados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en</a:t>
            </a:r>
            <a:r>
              <a:rPr sz="1400" spc="-6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las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nomas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que</a:t>
            </a:r>
            <a:r>
              <a:rPr sz="1400" spc="-6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se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aplican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</a:t>
            </a:r>
            <a:r>
              <a:rPr sz="1400" spc="-6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cada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equipo </a:t>
            </a:r>
            <a:r>
              <a:rPr sz="1400" spc="-37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y los </a:t>
            </a:r>
            <a:r>
              <a:rPr sz="1400" spc="-5" dirty="0">
                <a:latin typeface="Arial"/>
                <a:cs typeface="Arial"/>
              </a:rPr>
              <a:t>datos </a:t>
            </a:r>
            <a:r>
              <a:rPr sz="1400" dirty="0">
                <a:latin typeface="Arial"/>
                <a:cs typeface="Arial"/>
              </a:rPr>
              <a:t>de las pruebas </a:t>
            </a:r>
            <a:r>
              <a:rPr sz="1400" spc="-5" dirty="0">
                <a:latin typeface="Arial"/>
                <a:cs typeface="Arial"/>
              </a:rPr>
              <a:t>realizadas </a:t>
            </a:r>
            <a:r>
              <a:rPr sz="1400" dirty="0">
                <a:latin typeface="Arial"/>
                <a:cs typeface="Arial"/>
              </a:rPr>
              <a:t>en </a:t>
            </a:r>
            <a:r>
              <a:rPr sz="1400" spc="-5" dirty="0">
                <a:latin typeface="Arial"/>
                <a:cs typeface="Arial"/>
              </a:rPr>
              <a:t>fábrica. De esta comparación se </a:t>
            </a:r>
            <a:r>
              <a:rPr sz="1400" dirty="0">
                <a:latin typeface="Arial"/>
                <a:cs typeface="Arial"/>
              </a:rPr>
              <a:t> puede </a:t>
            </a:r>
            <a:r>
              <a:rPr sz="1400" spc="-5" dirty="0">
                <a:latin typeface="Arial"/>
                <a:cs typeface="Arial"/>
              </a:rPr>
              <a:t>deducir </a:t>
            </a:r>
            <a:r>
              <a:rPr sz="1400" dirty="0">
                <a:latin typeface="Arial"/>
                <a:cs typeface="Arial"/>
              </a:rPr>
              <a:t>si </a:t>
            </a:r>
            <a:r>
              <a:rPr sz="1400" spc="-10" dirty="0">
                <a:latin typeface="Arial"/>
                <a:cs typeface="Arial"/>
              </a:rPr>
              <a:t>el </a:t>
            </a:r>
            <a:r>
              <a:rPr sz="1400" dirty="0">
                <a:latin typeface="Arial"/>
                <a:cs typeface="Arial"/>
              </a:rPr>
              <a:t>equipo analizado debe continuar en </a:t>
            </a:r>
            <a:r>
              <a:rPr sz="1400" spc="-5" dirty="0">
                <a:latin typeface="Arial"/>
                <a:cs typeface="Arial"/>
              </a:rPr>
              <a:t>servicio </a:t>
            </a:r>
            <a:r>
              <a:rPr sz="1400" dirty="0">
                <a:latin typeface="Arial"/>
                <a:cs typeface="Arial"/>
              </a:rPr>
              <a:t>o por el 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contrario </a:t>
            </a:r>
            <a:r>
              <a:rPr sz="1400" spc="-5" dirty="0">
                <a:latin typeface="Arial"/>
                <a:cs typeface="Arial"/>
              </a:rPr>
              <a:t>debe ser </a:t>
            </a:r>
            <a:r>
              <a:rPr sz="1400" dirty="0">
                <a:latin typeface="Arial"/>
                <a:cs typeface="Arial"/>
              </a:rPr>
              <a:t>objeto de un </a:t>
            </a:r>
            <a:r>
              <a:rPr sz="1400" spc="-5" dirty="0">
                <a:latin typeface="Arial"/>
                <a:cs typeface="Arial"/>
              </a:rPr>
              <a:t>mantenimiento mayor </a:t>
            </a:r>
            <a:r>
              <a:rPr sz="1400" dirty="0">
                <a:latin typeface="Arial"/>
                <a:cs typeface="Arial"/>
              </a:rPr>
              <a:t>o si es del </a:t>
            </a:r>
            <a:r>
              <a:rPr sz="1400" spc="-5" dirty="0">
                <a:latin typeface="Arial"/>
                <a:cs typeface="Arial"/>
              </a:rPr>
              <a:t>caso deba </a:t>
            </a:r>
            <a:r>
              <a:rPr sz="1400" spc="-37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ser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sustituido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o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reemplazado.</a:t>
            </a:r>
            <a:endParaRPr sz="1400">
              <a:latin typeface="Arial"/>
              <a:cs typeface="Arial"/>
            </a:endParaRPr>
          </a:p>
          <a:p>
            <a:pPr marL="12700" marR="7620" algn="just">
              <a:lnSpc>
                <a:spcPct val="143600"/>
              </a:lnSpc>
              <a:spcBef>
                <a:spcPts val="815"/>
              </a:spcBef>
            </a:pPr>
            <a:r>
              <a:rPr sz="1400" dirty="0">
                <a:latin typeface="Arial"/>
                <a:cs typeface="Arial"/>
              </a:rPr>
              <a:t>El </a:t>
            </a:r>
            <a:r>
              <a:rPr sz="1400" spc="-5" dirty="0">
                <a:latin typeface="Arial"/>
                <a:cs typeface="Arial"/>
              </a:rPr>
              <a:t>informe </a:t>
            </a:r>
            <a:r>
              <a:rPr sz="1400" dirty="0">
                <a:latin typeface="Arial"/>
                <a:cs typeface="Arial"/>
              </a:rPr>
              <a:t>de las </a:t>
            </a:r>
            <a:r>
              <a:rPr sz="1400" spc="-5" dirty="0">
                <a:latin typeface="Arial"/>
                <a:cs typeface="Arial"/>
              </a:rPr>
              <a:t>pruebas </a:t>
            </a:r>
            <a:r>
              <a:rPr sz="1400" dirty="0">
                <a:latin typeface="Arial"/>
                <a:cs typeface="Arial"/>
              </a:rPr>
              <a:t>y </a:t>
            </a:r>
            <a:r>
              <a:rPr sz="1400" spc="-5" dirty="0">
                <a:latin typeface="Arial"/>
                <a:cs typeface="Arial"/>
              </a:rPr>
              <a:t>resultados </a:t>
            </a:r>
            <a:r>
              <a:rPr sz="1400" dirty="0">
                <a:latin typeface="Arial"/>
                <a:cs typeface="Arial"/>
              </a:rPr>
              <a:t>del </a:t>
            </a:r>
            <a:r>
              <a:rPr sz="1400" spc="-5" dirty="0">
                <a:latin typeface="Arial"/>
                <a:cs typeface="Arial"/>
              </a:rPr>
              <a:t>mantenimiento </a:t>
            </a:r>
            <a:r>
              <a:rPr sz="1400" spc="5" dirty="0">
                <a:latin typeface="Arial"/>
                <a:cs typeface="Arial"/>
              </a:rPr>
              <a:t>deben </a:t>
            </a:r>
            <a:r>
              <a:rPr sz="1400" spc="-5" dirty="0">
                <a:latin typeface="Arial"/>
                <a:cs typeface="Arial"/>
              </a:rPr>
              <a:t>guardarse </a:t>
            </a:r>
            <a:r>
              <a:rPr sz="1400" dirty="0">
                <a:latin typeface="Arial"/>
                <a:cs typeface="Arial"/>
              </a:rPr>
              <a:t> en la hoja de </a:t>
            </a:r>
            <a:r>
              <a:rPr sz="1400" spc="-5" dirty="0">
                <a:latin typeface="Arial"/>
                <a:cs typeface="Arial"/>
              </a:rPr>
              <a:t>vida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los equipos </a:t>
            </a:r>
            <a:r>
              <a:rPr sz="1400" dirty="0">
                <a:latin typeface="Arial"/>
                <a:cs typeface="Arial"/>
              </a:rPr>
              <a:t>en medio </a:t>
            </a:r>
            <a:r>
              <a:rPr sz="1400" spc="-5" dirty="0">
                <a:latin typeface="Arial"/>
                <a:cs typeface="Arial"/>
              </a:rPr>
              <a:t>físico </a:t>
            </a:r>
            <a:r>
              <a:rPr sz="1400" dirty="0">
                <a:latin typeface="Arial"/>
                <a:cs typeface="Arial"/>
              </a:rPr>
              <a:t>y en medio </a:t>
            </a:r>
            <a:r>
              <a:rPr sz="1400" spc="-5" dirty="0">
                <a:latin typeface="Arial"/>
                <a:cs typeface="Arial"/>
              </a:rPr>
              <a:t>digital. </a:t>
            </a:r>
            <a:r>
              <a:rPr sz="1400" dirty="0">
                <a:latin typeface="Arial"/>
                <a:cs typeface="Arial"/>
              </a:rPr>
              <a:t>Los 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informes </a:t>
            </a:r>
            <a:r>
              <a:rPr sz="1400" dirty="0">
                <a:latin typeface="Arial"/>
                <a:cs typeface="Arial"/>
              </a:rPr>
              <a:t>del </a:t>
            </a:r>
            <a:r>
              <a:rPr sz="1400" spc="-5" dirty="0">
                <a:latin typeface="Arial"/>
                <a:cs typeface="Arial"/>
              </a:rPr>
              <a:t>mantenimiento </a:t>
            </a:r>
            <a:r>
              <a:rPr sz="1400" dirty="0">
                <a:latin typeface="Arial"/>
                <a:cs typeface="Arial"/>
              </a:rPr>
              <a:t>deben ser </a:t>
            </a:r>
            <a:r>
              <a:rPr sz="1400" spc="-5" dirty="0">
                <a:latin typeface="Arial"/>
                <a:cs typeface="Arial"/>
              </a:rPr>
              <a:t>conocidos </a:t>
            </a:r>
            <a:r>
              <a:rPr sz="1400" dirty="0">
                <a:latin typeface="Arial"/>
                <a:cs typeface="Arial"/>
              </a:rPr>
              <a:t>por el departamento de 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planeación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la</a:t>
            </a:r>
            <a:r>
              <a:rPr sz="1400" spc="-5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empresa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y</a:t>
            </a:r>
            <a:r>
              <a:rPr sz="1400" spc="-5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por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el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departamento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técnico,</a:t>
            </a:r>
            <a:r>
              <a:rPr sz="1400" spc="-6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tal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forma</a:t>
            </a:r>
            <a:r>
              <a:rPr sz="1400" spc="-5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que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se </a:t>
            </a:r>
            <a:r>
              <a:rPr sz="1400" spc="-37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pueda</a:t>
            </a:r>
            <a:r>
              <a:rPr sz="1400" spc="-7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con</a:t>
            </a:r>
            <a:r>
              <a:rPr sz="1400" spc="-7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los</a:t>
            </a:r>
            <a:r>
              <a:rPr sz="1400" spc="-6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resultados</a:t>
            </a:r>
            <a:r>
              <a:rPr sz="1400" spc="-6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hacer</a:t>
            </a:r>
            <a:r>
              <a:rPr sz="1400" spc="-7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las</a:t>
            </a:r>
            <a:r>
              <a:rPr sz="1400" spc="-6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programaciones</a:t>
            </a:r>
            <a:r>
              <a:rPr sz="1400" spc="-6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para</a:t>
            </a:r>
            <a:r>
              <a:rPr sz="1400" spc="-7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los</a:t>
            </a:r>
            <a:r>
              <a:rPr sz="1400" spc="-6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mantenimientos </a:t>
            </a:r>
            <a:r>
              <a:rPr sz="1400" spc="-37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próximos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o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lejanos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que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sean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necesarios.</a:t>
            </a:r>
            <a:endParaRPr sz="14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115100" y="9390381"/>
            <a:ext cx="5678170" cy="5073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1150"/>
              </a:lnSpc>
            </a:pPr>
            <a:r>
              <a:rPr sz="1100" dirty="0">
                <a:latin typeface="Calibri"/>
                <a:cs typeface="Calibri"/>
              </a:rPr>
              <a:t>PH </a:t>
            </a:r>
            <a:r>
              <a:rPr sz="1100" spc="-5" dirty="0">
                <a:latin typeface="Calibri"/>
                <a:cs typeface="Calibri"/>
              </a:rPr>
              <a:t>Financial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Park Tower,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Piso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35,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Boulevard </a:t>
            </a:r>
            <a:r>
              <a:rPr sz="1100" spc="-5" dirty="0">
                <a:latin typeface="Calibri"/>
                <a:cs typeface="Calibri"/>
              </a:rPr>
              <a:t>Costa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Este.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Corregimiento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Juan Díaz,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Costa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del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Este.</a:t>
            </a:r>
            <a:endParaRPr sz="1100">
              <a:latin typeface="Calibri"/>
              <a:cs typeface="Calibri"/>
            </a:endParaRPr>
          </a:p>
          <a:p>
            <a:pPr marL="2030730" marR="2022475" algn="ctr">
              <a:lnSpc>
                <a:spcPct val="101800"/>
              </a:lnSpc>
            </a:pPr>
            <a:r>
              <a:rPr sz="1100" spc="-5" dirty="0">
                <a:latin typeface="Calibri"/>
                <a:cs typeface="Calibri"/>
              </a:rPr>
              <a:t>Ciudad de Panamá. Panamá. </a:t>
            </a:r>
            <a:r>
              <a:rPr sz="1100" spc="-235" dirty="0">
                <a:latin typeface="Calibri"/>
                <a:cs typeface="Calibri"/>
              </a:rPr>
              <a:t> </a:t>
            </a:r>
            <a:r>
              <a:rPr sz="1100" u="sng" spc="-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3"/>
              </a:rPr>
              <a:t>www.kaizengrp.com</a:t>
            </a:r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774935" y="782828"/>
            <a:ext cx="1179195" cy="5353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00" spc="-5" dirty="0">
                <a:latin typeface="Calibri"/>
                <a:cs typeface="Calibri"/>
              </a:rPr>
              <a:t>Ficha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Técnica: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K-001</a:t>
            </a:r>
            <a:endParaRPr sz="1100">
              <a:latin typeface="Calibri"/>
              <a:cs typeface="Calibri"/>
            </a:endParaRPr>
          </a:p>
          <a:p>
            <a:pPr marL="688975" marR="5080" indent="118745">
              <a:lnSpc>
                <a:spcPct val="101800"/>
              </a:lnSpc>
              <a:spcBef>
                <a:spcPts val="5"/>
              </a:spcBef>
            </a:pPr>
            <a:r>
              <a:rPr sz="1100" dirty="0">
                <a:latin typeface="Calibri"/>
                <a:cs typeface="Calibri"/>
              </a:rPr>
              <a:t>Re</a:t>
            </a:r>
            <a:r>
              <a:rPr sz="1100" spc="5" dirty="0">
                <a:latin typeface="Calibri"/>
                <a:cs typeface="Calibri"/>
              </a:rPr>
              <a:t>v</a:t>
            </a:r>
            <a:r>
              <a:rPr sz="1100" dirty="0">
                <a:latin typeface="Calibri"/>
                <a:cs typeface="Calibri"/>
              </a:rPr>
              <a:t>.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  </a:t>
            </a:r>
            <a:r>
              <a:rPr sz="1100" spc="-5" dirty="0">
                <a:latin typeface="Calibri"/>
                <a:cs typeface="Calibri"/>
              </a:rPr>
              <a:t>Jul-</a:t>
            </a:r>
            <a:r>
              <a:rPr sz="1100" dirty="0">
                <a:latin typeface="Calibri"/>
                <a:cs typeface="Calibri"/>
              </a:rPr>
              <a:t>20</a:t>
            </a:r>
            <a:r>
              <a:rPr sz="1100" spc="-10" dirty="0">
                <a:latin typeface="Calibri"/>
                <a:cs typeface="Calibri"/>
              </a:rPr>
              <a:t>1</a:t>
            </a:r>
            <a:r>
              <a:rPr sz="1100" dirty="0">
                <a:latin typeface="Calibri"/>
                <a:cs typeface="Calibri"/>
              </a:rPr>
              <a:t>8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5998260" y="9359202"/>
            <a:ext cx="5910580" cy="0"/>
          </a:xfrm>
          <a:custGeom>
            <a:avLst/>
            <a:gdLst/>
            <a:ahLst/>
            <a:cxnLst/>
            <a:rect l="l" t="t" r="r" b="b"/>
            <a:pathLst>
              <a:path w="5910580">
                <a:moveTo>
                  <a:pt x="0" y="0"/>
                </a:moveTo>
                <a:lnTo>
                  <a:pt x="1598938" y="0"/>
                </a:lnTo>
              </a:path>
              <a:path w="5910580">
                <a:moveTo>
                  <a:pt x="1600530" y="0"/>
                </a:moveTo>
                <a:lnTo>
                  <a:pt x="5910390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991962" y="355137"/>
            <a:ext cx="1001125" cy="431186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6121197" y="2105913"/>
            <a:ext cx="5636895" cy="86177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6200">
              <a:spcBef>
                <a:spcPts val="100"/>
              </a:spcBef>
            </a:pPr>
            <a:r>
              <a:rPr sz="1400" b="1" spc="-5" dirty="0">
                <a:latin typeface="Arial"/>
                <a:cs typeface="Arial"/>
              </a:rPr>
              <a:t>4.</a:t>
            </a:r>
            <a:r>
              <a:rPr sz="1400" b="1" spc="21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Acciones</a:t>
            </a:r>
            <a:r>
              <a:rPr sz="1400" b="1" spc="-1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Correctivas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5"/>
              </a:spcBef>
            </a:pPr>
            <a:endParaRPr sz="1450">
              <a:latin typeface="Arial"/>
              <a:cs typeface="Arial"/>
            </a:endParaRPr>
          </a:p>
          <a:p>
            <a:pPr marL="12700" marR="5080">
              <a:lnSpc>
                <a:spcPts val="1550"/>
              </a:lnSpc>
            </a:pPr>
            <a:r>
              <a:rPr sz="1400" spc="-5" dirty="0">
                <a:latin typeface="Arial"/>
                <a:cs typeface="Arial"/>
              </a:rPr>
              <a:t>Posibles</a:t>
            </a:r>
            <a:r>
              <a:rPr sz="1400" spc="1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causas</a:t>
            </a:r>
            <a:r>
              <a:rPr sz="1400" spc="10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1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falla</a:t>
            </a:r>
            <a:r>
              <a:rPr sz="1400" spc="11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en</a:t>
            </a:r>
            <a:r>
              <a:rPr sz="1400" spc="1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accesorios</a:t>
            </a:r>
            <a:r>
              <a:rPr sz="1400" spc="114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y</a:t>
            </a:r>
            <a:r>
              <a:rPr sz="1400" spc="9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mediciones</a:t>
            </a:r>
            <a:r>
              <a:rPr sz="1400" spc="12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obtenidas</a:t>
            </a:r>
            <a:r>
              <a:rPr sz="1400" spc="114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en</a:t>
            </a:r>
            <a:r>
              <a:rPr sz="1400" spc="1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las </a:t>
            </a:r>
            <a:r>
              <a:rPr sz="1400" spc="-37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pruebas</a:t>
            </a:r>
            <a:r>
              <a:rPr sz="1400" spc="-5" dirty="0">
                <a:latin typeface="Arial"/>
                <a:cs typeface="Arial"/>
              </a:rPr>
              <a:t> eléctricas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del </a:t>
            </a:r>
            <a:r>
              <a:rPr sz="1400" spc="-5" dirty="0">
                <a:latin typeface="Arial"/>
                <a:cs typeface="Arial"/>
              </a:rPr>
              <a:t>transformador:</a:t>
            </a:r>
            <a:endParaRPr sz="14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115100" y="9390381"/>
            <a:ext cx="5678170" cy="5073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1150"/>
              </a:lnSpc>
            </a:pPr>
            <a:r>
              <a:rPr sz="1100" dirty="0">
                <a:latin typeface="Calibri"/>
                <a:cs typeface="Calibri"/>
              </a:rPr>
              <a:t>PH </a:t>
            </a:r>
            <a:r>
              <a:rPr sz="1100" spc="-5" dirty="0">
                <a:latin typeface="Calibri"/>
                <a:cs typeface="Calibri"/>
              </a:rPr>
              <a:t>Financial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Park Tower,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Piso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35,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Boulevard </a:t>
            </a:r>
            <a:r>
              <a:rPr sz="1100" spc="-5" dirty="0">
                <a:latin typeface="Calibri"/>
                <a:cs typeface="Calibri"/>
              </a:rPr>
              <a:t>Costa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Este.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Corregimiento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Juan Díaz,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Costa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del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Este.</a:t>
            </a:r>
            <a:endParaRPr sz="1100">
              <a:latin typeface="Calibri"/>
              <a:cs typeface="Calibri"/>
            </a:endParaRPr>
          </a:p>
          <a:p>
            <a:pPr marL="2030730" marR="2022475" algn="ctr">
              <a:lnSpc>
                <a:spcPct val="101800"/>
              </a:lnSpc>
            </a:pPr>
            <a:r>
              <a:rPr sz="1100" spc="-5" dirty="0">
                <a:latin typeface="Calibri"/>
                <a:cs typeface="Calibri"/>
              </a:rPr>
              <a:t>Ciudad de Panamá. Panamá. </a:t>
            </a:r>
            <a:r>
              <a:rPr sz="1100" spc="-235" dirty="0">
                <a:latin typeface="Calibri"/>
                <a:cs typeface="Calibri"/>
              </a:rPr>
              <a:t> </a:t>
            </a:r>
            <a:r>
              <a:rPr sz="1100" u="sng" spc="-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3"/>
              </a:rPr>
              <a:t>www.kaizengrp.com</a:t>
            </a:r>
            <a:endParaRPr sz="1100">
              <a:latin typeface="Calibri"/>
              <a:cs typeface="Calibri"/>
            </a:endParaRPr>
          </a:p>
        </p:txBody>
      </p:sp>
      <p:graphicFrame>
        <p:nvGraphicFramePr>
          <p:cNvPr id="6" name="object 6"/>
          <p:cNvGraphicFramePr>
            <a:graphicFrameLocks noGrp="1"/>
          </p:cNvGraphicFramePr>
          <p:nvPr/>
        </p:nvGraphicFramePr>
        <p:xfrm>
          <a:off x="5969304" y="3341243"/>
          <a:ext cx="5807710" cy="57277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49070"/>
                <a:gridCol w="1449705"/>
                <a:gridCol w="1449704"/>
                <a:gridCol w="1449704"/>
              </a:tblGrid>
              <a:tr h="258445">
                <a:tc>
                  <a:txBody>
                    <a:bodyPr/>
                    <a:lstStyle/>
                    <a:p>
                      <a:pPr marL="461645" marR="77470" indent="-381000">
                        <a:lnSpc>
                          <a:spcPts val="1000"/>
                        </a:lnSpc>
                      </a:pPr>
                      <a:r>
                        <a:rPr sz="800" b="1" spc="-10" dirty="0">
                          <a:latin typeface="Arial"/>
                          <a:cs typeface="Arial"/>
                        </a:rPr>
                        <a:t>Dispositivo</a:t>
                      </a:r>
                      <a:r>
                        <a:rPr sz="800" b="1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b="1" spc="-10" dirty="0">
                          <a:latin typeface="Arial"/>
                          <a:cs typeface="Arial"/>
                        </a:rPr>
                        <a:t>de Monitoreo</a:t>
                      </a:r>
                      <a:r>
                        <a:rPr sz="800" b="1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b="1" spc="-15" dirty="0">
                          <a:latin typeface="Arial"/>
                          <a:cs typeface="Arial"/>
                        </a:rPr>
                        <a:t>y </a:t>
                      </a:r>
                      <a:r>
                        <a:rPr sz="800" b="1" spc="-2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b="1" spc="-10" dirty="0">
                          <a:latin typeface="Arial"/>
                          <a:cs typeface="Arial"/>
                        </a:rPr>
                        <a:t>Protección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BEBEBE"/>
                      </a:solidFill>
                      <a:prstDash val="solid"/>
                    </a:lnL>
                    <a:lnR w="6350">
                      <a:solidFill>
                        <a:srgbClr val="BEBEBE"/>
                      </a:solidFill>
                      <a:prstDash val="solid"/>
                    </a:lnR>
                    <a:lnT w="6350">
                      <a:solidFill>
                        <a:srgbClr val="BEBEBE"/>
                      </a:solidFill>
                      <a:prstDash val="solid"/>
                    </a:lnT>
                    <a:lnB w="6350">
                      <a:solidFill>
                        <a:srgbClr val="BEBEBE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R="180340" algn="ctr">
                        <a:lnSpc>
                          <a:spcPts val="880"/>
                        </a:lnSpc>
                      </a:pPr>
                      <a:r>
                        <a:rPr sz="800" b="1" dirty="0">
                          <a:latin typeface="Arial"/>
                          <a:cs typeface="Arial"/>
                        </a:rPr>
                        <a:t>Falla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BEBEBE"/>
                      </a:solidFill>
                      <a:prstDash val="solid"/>
                    </a:lnL>
                    <a:lnR w="6350">
                      <a:solidFill>
                        <a:srgbClr val="BEBEBE"/>
                      </a:solidFill>
                      <a:prstDash val="solid"/>
                    </a:lnR>
                    <a:lnT w="6350">
                      <a:solidFill>
                        <a:srgbClr val="BEBEBE"/>
                      </a:solidFill>
                      <a:prstDash val="solid"/>
                    </a:lnT>
                    <a:lnB w="6350">
                      <a:solidFill>
                        <a:srgbClr val="BEBEBE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281940">
                        <a:lnSpc>
                          <a:spcPts val="880"/>
                        </a:lnSpc>
                      </a:pPr>
                      <a:r>
                        <a:rPr sz="800" b="1" dirty="0">
                          <a:latin typeface="Arial"/>
                          <a:cs typeface="Arial"/>
                        </a:rPr>
                        <a:t>Posible</a:t>
                      </a:r>
                      <a:r>
                        <a:rPr sz="800" b="1" spc="-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b="1" dirty="0">
                          <a:latin typeface="Arial"/>
                          <a:cs typeface="Arial"/>
                        </a:rPr>
                        <a:t>Causa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BEBEBE"/>
                      </a:solidFill>
                      <a:prstDash val="solid"/>
                    </a:lnL>
                    <a:lnR w="6350">
                      <a:solidFill>
                        <a:srgbClr val="BEBEBE"/>
                      </a:solidFill>
                      <a:prstDash val="solid"/>
                    </a:lnR>
                    <a:lnT w="6350">
                      <a:solidFill>
                        <a:srgbClr val="BEBEBE"/>
                      </a:solidFill>
                      <a:prstDash val="solid"/>
                    </a:lnT>
                    <a:lnB w="6350">
                      <a:solidFill>
                        <a:srgbClr val="BEBEBE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120014">
                        <a:lnSpc>
                          <a:spcPts val="880"/>
                        </a:lnSpc>
                      </a:pPr>
                      <a:r>
                        <a:rPr sz="800" b="1" spc="-5" dirty="0">
                          <a:latin typeface="Arial"/>
                          <a:cs typeface="Arial"/>
                        </a:rPr>
                        <a:t>Acciones</a:t>
                      </a:r>
                      <a:r>
                        <a:rPr sz="800" b="1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b="1" dirty="0">
                          <a:latin typeface="Arial"/>
                          <a:cs typeface="Arial"/>
                        </a:rPr>
                        <a:t>Corrección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BEBEBE"/>
                      </a:solidFill>
                      <a:prstDash val="solid"/>
                    </a:lnL>
                    <a:lnR w="6350">
                      <a:solidFill>
                        <a:srgbClr val="BEBEBE"/>
                      </a:solidFill>
                      <a:prstDash val="solid"/>
                    </a:lnR>
                    <a:lnT w="6350">
                      <a:solidFill>
                        <a:srgbClr val="BEBEBE"/>
                      </a:solidFill>
                      <a:prstDash val="solid"/>
                    </a:lnT>
                    <a:lnB w="6350">
                      <a:solidFill>
                        <a:srgbClr val="BEBEBE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</a:tr>
              <a:tr h="125412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850">
                        <a:latin typeface="Times New Roman"/>
                        <a:cs typeface="Times New Roman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800" spc="-5" dirty="0">
                          <a:latin typeface="Arial"/>
                          <a:cs typeface="Arial"/>
                        </a:rPr>
                        <a:t>Indicador</a:t>
                      </a:r>
                      <a:r>
                        <a:rPr sz="8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de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nivel </a:t>
                      </a:r>
                      <a:r>
                        <a:rPr sz="800" spc="-15" dirty="0">
                          <a:latin typeface="Arial"/>
                          <a:cs typeface="Arial"/>
                        </a:rPr>
                        <a:t>de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 aceite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3810" marB="0">
                    <a:lnL w="6350">
                      <a:solidFill>
                        <a:srgbClr val="BEBEBE"/>
                      </a:solidFill>
                      <a:prstDash val="solid"/>
                    </a:lnL>
                    <a:lnR w="6350">
                      <a:solidFill>
                        <a:srgbClr val="BEBEBE"/>
                      </a:solidFill>
                      <a:prstDash val="solid"/>
                    </a:lnR>
                    <a:lnT w="6350">
                      <a:solidFill>
                        <a:srgbClr val="BEBEBE"/>
                      </a:solidFill>
                      <a:prstDash val="solid"/>
                    </a:lnT>
                    <a:lnB w="6350">
                      <a:solidFill>
                        <a:srgbClr val="BEBEB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750">
                        <a:latin typeface="Times New Roman"/>
                        <a:cs typeface="Times New Roman"/>
                      </a:endParaRPr>
                    </a:p>
                    <a:p>
                      <a:pPr marL="68580" marR="654050">
                        <a:lnSpc>
                          <a:spcPts val="900"/>
                        </a:lnSpc>
                      </a:pPr>
                      <a:r>
                        <a:rPr sz="800" spc="-5" dirty="0">
                          <a:latin typeface="Arial"/>
                          <a:cs typeface="Arial"/>
                        </a:rPr>
                        <a:t>Nivel de aceita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demasiado</a:t>
                      </a:r>
                      <a:r>
                        <a:rPr sz="800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bajo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4445" marB="0">
                    <a:lnL w="6350">
                      <a:solidFill>
                        <a:srgbClr val="BEBEBE"/>
                      </a:solidFill>
                      <a:prstDash val="solid"/>
                    </a:lnL>
                    <a:lnR w="6350">
                      <a:solidFill>
                        <a:srgbClr val="BEBEBE"/>
                      </a:solidFill>
                      <a:prstDash val="solid"/>
                    </a:lnR>
                    <a:lnT w="6350">
                      <a:solidFill>
                        <a:srgbClr val="BEBEBE"/>
                      </a:solidFill>
                      <a:prstDash val="solid"/>
                    </a:lnT>
                    <a:lnB w="6350">
                      <a:solidFill>
                        <a:srgbClr val="BEBEB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750">
                        <a:latin typeface="Times New Roman"/>
                        <a:cs typeface="Times New Roman"/>
                      </a:endParaRPr>
                    </a:p>
                    <a:p>
                      <a:pPr marL="67945" marR="553720">
                        <a:lnSpc>
                          <a:spcPct val="93100"/>
                        </a:lnSpc>
                      </a:pPr>
                      <a:r>
                        <a:rPr sz="800" spc="-5" dirty="0">
                          <a:latin typeface="Arial"/>
                          <a:cs typeface="Arial"/>
                        </a:rPr>
                        <a:t>Aceite insuficiente </a:t>
                      </a:r>
                      <a:r>
                        <a:rPr sz="800" spc="-2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Baja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temperatura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Pérdida</a:t>
                      </a:r>
                      <a:r>
                        <a:rPr sz="8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de</a:t>
                      </a:r>
                      <a:r>
                        <a:rPr sz="8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Aceite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2540" marB="0">
                    <a:lnL w="6350">
                      <a:solidFill>
                        <a:srgbClr val="BEBEBE"/>
                      </a:solidFill>
                      <a:prstDash val="solid"/>
                    </a:lnL>
                    <a:lnR w="6350">
                      <a:solidFill>
                        <a:srgbClr val="BEBEBE"/>
                      </a:solidFill>
                      <a:prstDash val="solid"/>
                    </a:lnR>
                    <a:lnT w="6350">
                      <a:solidFill>
                        <a:srgbClr val="BEBEBE"/>
                      </a:solidFill>
                      <a:prstDash val="solid"/>
                    </a:lnT>
                    <a:lnB w="6350">
                      <a:solidFill>
                        <a:srgbClr val="BEBEB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750">
                        <a:latin typeface="Times New Roman"/>
                        <a:cs typeface="Times New Roman"/>
                      </a:endParaRPr>
                    </a:p>
                    <a:p>
                      <a:pPr marL="67945" marR="265430">
                        <a:lnSpc>
                          <a:spcPct val="93300"/>
                        </a:lnSpc>
                      </a:pPr>
                      <a:r>
                        <a:rPr sz="800" dirty="0">
                          <a:latin typeface="Arial"/>
                          <a:cs typeface="Arial"/>
                        </a:rPr>
                        <a:t>Verifique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que no existan </a:t>
                      </a:r>
                      <a:r>
                        <a:rPr sz="800" spc="-2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fugas de aceite en todos </a:t>
                      </a:r>
                      <a:r>
                        <a:rPr sz="800" spc="-2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los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puntos que lleva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empate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 y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proceda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 con </a:t>
                      </a:r>
                      <a:r>
                        <a:rPr sz="8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un</a:t>
                      </a:r>
                      <a:r>
                        <a:rPr sz="8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apriete</a:t>
                      </a:r>
                      <a:r>
                        <a:rPr sz="8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de</a:t>
                      </a:r>
                      <a:r>
                        <a:rPr sz="8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la </a:t>
                      </a:r>
                      <a:r>
                        <a:rPr sz="8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tornillería en general.</a:t>
                      </a:r>
                      <a:endParaRPr sz="80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750">
                        <a:latin typeface="Times New Roman"/>
                        <a:cs typeface="Times New Roman"/>
                      </a:endParaRPr>
                    </a:p>
                    <a:p>
                      <a:pPr marL="67945" marR="445770" algn="just">
                        <a:lnSpc>
                          <a:spcPct val="93100"/>
                        </a:lnSpc>
                      </a:pPr>
                      <a:r>
                        <a:rPr sz="800" spc="-5" dirty="0">
                          <a:latin typeface="Arial"/>
                          <a:cs typeface="Arial"/>
                        </a:rPr>
                        <a:t>Recupere el nivel de </a:t>
                      </a:r>
                      <a:r>
                        <a:rPr sz="800" spc="-2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aceite a la marca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de </a:t>
                      </a:r>
                      <a:r>
                        <a:rPr sz="800" spc="-2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25°C.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2540" marB="0">
                    <a:lnL w="6350">
                      <a:solidFill>
                        <a:srgbClr val="BEBEBE"/>
                      </a:solidFill>
                      <a:prstDash val="solid"/>
                    </a:lnL>
                    <a:lnR w="6350">
                      <a:solidFill>
                        <a:srgbClr val="BEBEBE"/>
                      </a:solidFill>
                      <a:prstDash val="solid"/>
                    </a:lnR>
                    <a:lnT w="6350">
                      <a:solidFill>
                        <a:srgbClr val="BEBEBE"/>
                      </a:solidFill>
                      <a:prstDash val="solid"/>
                    </a:lnT>
                    <a:lnB w="6350">
                      <a:solidFill>
                        <a:srgbClr val="BEBEBE"/>
                      </a:solidFill>
                      <a:prstDash val="solid"/>
                    </a:lnB>
                  </a:tcPr>
                </a:tc>
              </a:tr>
              <a:tr h="238823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750">
                        <a:latin typeface="Times New Roman"/>
                        <a:cs typeface="Times New Roman"/>
                      </a:endParaRPr>
                    </a:p>
                    <a:p>
                      <a:pPr marL="67945" marR="457200">
                        <a:lnSpc>
                          <a:spcPts val="900"/>
                        </a:lnSpc>
                      </a:pPr>
                      <a:r>
                        <a:rPr sz="800" spc="-5" dirty="0">
                          <a:latin typeface="Arial"/>
                          <a:cs typeface="Arial"/>
                        </a:rPr>
                        <a:t>Indicador</a:t>
                      </a:r>
                      <a:r>
                        <a:rPr sz="8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de</a:t>
                      </a:r>
                      <a:r>
                        <a:rPr sz="8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flujo</a:t>
                      </a:r>
                      <a:r>
                        <a:rPr sz="8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de </a:t>
                      </a:r>
                      <a:r>
                        <a:rPr sz="800" spc="-204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aceite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4445" marB="0">
                    <a:lnL w="6350">
                      <a:solidFill>
                        <a:srgbClr val="BEBEBE"/>
                      </a:solidFill>
                      <a:prstDash val="solid"/>
                    </a:lnL>
                    <a:lnR w="6350">
                      <a:solidFill>
                        <a:srgbClr val="BEBEBE"/>
                      </a:solidFill>
                      <a:prstDash val="solid"/>
                    </a:lnR>
                    <a:lnT w="6350">
                      <a:solidFill>
                        <a:srgbClr val="BEBEBE"/>
                      </a:solidFill>
                      <a:prstDash val="solid"/>
                    </a:lnT>
                    <a:lnB w="6350">
                      <a:solidFill>
                        <a:srgbClr val="BEBEB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R="224154" algn="ctr">
                        <a:lnSpc>
                          <a:spcPct val="100000"/>
                        </a:lnSpc>
                      </a:pPr>
                      <a:r>
                        <a:rPr sz="800" spc="-5" dirty="0">
                          <a:latin typeface="Arial"/>
                          <a:cs typeface="Arial"/>
                        </a:rPr>
                        <a:t>No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existe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flujo</a:t>
                      </a:r>
                      <a:r>
                        <a:rPr sz="8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de aceite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1905" marB="0">
                    <a:lnL w="6350">
                      <a:solidFill>
                        <a:srgbClr val="BEBEBE"/>
                      </a:solidFill>
                      <a:prstDash val="solid"/>
                    </a:lnL>
                    <a:lnR w="6350">
                      <a:solidFill>
                        <a:srgbClr val="BEBEBE"/>
                      </a:solidFill>
                      <a:prstDash val="solid"/>
                    </a:lnR>
                    <a:lnT w="6350">
                      <a:solidFill>
                        <a:srgbClr val="BEBEBE"/>
                      </a:solidFill>
                      <a:prstDash val="solid"/>
                    </a:lnT>
                    <a:lnB w="6350">
                      <a:solidFill>
                        <a:srgbClr val="BEBEB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750">
                        <a:latin typeface="Times New Roman"/>
                        <a:cs typeface="Times New Roman"/>
                      </a:endParaRPr>
                    </a:p>
                    <a:p>
                      <a:pPr marL="67945" marR="346710">
                        <a:lnSpc>
                          <a:spcPts val="900"/>
                        </a:lnSpc>
                      </a:pPr>
                      <a:r>
                        <a:rPr sz="800" spc="-5" dirty="0">
                          <a:latin typeface="Arial"/>
                          <a:cs typeface="Arial"/>
                        </a:rPr>
                        <a:t>Válvula de bloqueo de </a:t>
                      </a:r>
                      <a:r>
                        <a:rPr sz="800" spc="-2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flujo</a:t>
                      </a:r>
                      <a:r>
                        <a:rPr sz="8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de</a:t>
                      </a:r>
                      <a:r>
                        <a:rPr sz="8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aceite</a:t>
                      </a:r>
                      <a:r>
                        <a:rPr sz="8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cerrada.</a:t>
                      </a:r>
                      <a:endParaRPr sz="80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</a:pPr>
                      <a:r>
                        <a:rPr sz="800" spc="-5" dirty="0">
                          <a:latin typeface="Arial"/>
                          <a:cs typeface="Arial"/>
                        </a:rPr>
                        <a:t>Tubería</a:t>
                      </a:r>
                      <a:r>
                        <a:rPr sz="8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obstruida.</a:t>
                      </a:r>
                      <a:endParaRPr sz="80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750">
                        <a:latin typeface="Times New Roman"/>
                        <a:cs typeface="Times New Roman"/>
                      </a:endParaRPr>
                    </a:p>
                    <a:p>
                      <a:pPr marL="67945" marR="259715">
                        <a:lnSpc>
                          <a:spcPct val="93100"/>
                        </a:lnSpc>
                      </a:pPr>
                      <a:r>
                        <a:rPr sz="800" spc="-5" dirty="0">
                          <a:latin typeface="Arial"/>
                          <a:cs typeface="Arial"/>
                        </a:rPr>
                        <a:t>Bomba de circulación de </a:t>
                      </a:r>
                      <a:r>
                        <a:rPr sz="800" spc="-2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aceite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dañada (no hay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voltaje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es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demasiado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bajo,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devanado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defectuoso, rotación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incorrecta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o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daño en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baleros)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4445" marB="0">
                    <a:lnL w="6350">
                      <a:solidFill>
                        <a:srgbClr val="BEBEBE"/>
                      </a:solidFill>
                      <a:prstDash val="solid"/>
                    </a:lnL>
                    <a:lnR w="6350">
                      <a:solidFill>
                        <a:srgbClr val="BEBEBE"/>
                      </a:solidFill>
                      <a:prstDash val="solid"/>
                    </a:lnR>
                    <a:lnT w="6350">
                      <a:solidFill>
                        <a:srgbClr val="BEBEBE"/>
                      </a:solidFill>
                      <a:prstDash val="solid"/>
                    </a:lnT>
                    <a:lnB w="6350">
                      <a:solidFill>
                        <a:srgbClr val="BEBEB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750">
                        <a:latin typeface="Times New Roman"/>
                        <a:cs typeface="Times New Roman"/>
                      </a:endParaRPr>
                    </a:p>
                    <a:p>
                      <a:pPr marL="67945" marR="541655">
                        <a:lnSpc>
                          <a:spcPts val="900"/>
                        </a:lnSpc>
                      </a:pPr>
                      <a:r>
                        <a:rPr sz="800" spc="-5" dirty="0">
                          <a:latin typeface="Arial"/>
                          <a:cs typeface="Arial"/>
                        </a:rPr>
                        <a:t>Abra</a:t>
                      </a:r>
                      <a:r>
                        <a:rPr sz="8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la</a:t>
                      </a:r>
                      <a:r>
                        <a:rPr sz="8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válvula</a:t>
                      </a:r>
                      <a:r>
                        <a:rPr sz="8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del </a:t>
                      </a:r>
                      <a:r>
                        <a:rPr sz="800" spc="-2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bloqueo.</a:t>
                      </a:r>
                      <a:endParaRPr sz="800">
                        <a:latin typeface="Arial"/>
                        <a:cs typeface="Arial"/>
                      </a:endParaRPr>
                    </a:p>
                    <a:p>
                      <a:pPr marL="67945" marR="621665">
                        <a:lnSpc>
                          <a:spcPts val="1780"/>
                        </a:lnSpc>
                        <a:spcBef>
                          <a:spcPts val="185"/>
                        </a:spcBef>
                      </a:pPr>
                      <a:r>
                        <a:rPr sz="800" spc="-5" dirty="0">
                          <a:latin typeface="Arial"/>
                          <a:cs typeface="Arial"/>
                        </a:rPr>
                        <a:t>Limpie</a:t>
                      </a:r>
                      <a:r>
                        <a:rPr sz="8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la</a:t>
                      </a:r>
                      <a:r>
                        <a:rPr sz="800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tubería </a:t>
                      </a:r>
                      <a:r>
                        <a:rPr sz="800" spc="-2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Selle</a:t>
                      </a:r>
                      <a:r>
                        <a:rPr sz="8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la</a:t>
                      </a:r>
                      <a:r>
                        <a:rPr sz="8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tubería</a:t>
                      </a:r>
                      <a:endParaRPr sz="800">
                        <a:latin typeface="Arial"/>
                        <a:cs typeface="Arial"/>
                      </a:endParaRPr>
                    </a:p>
                    <a:p>
                      <a:pPr marL="67945" marR="388620">
                        <a:lnSpc>
                          <a:spcPct val="92900"/>
                        </a:lnSpc>
                        <a:spcBef>
                          <a:spcPts val="700"/>
                        </a:spcBef>
                      </a:pPr>
                      <a:r>
                        <a:rPr sz="800" spc="-5" dirty="0">
                          <a:latin typeface="Arial"/>
                          <a:cs typeface="Arial"/>
                        </a:rPr>
                        <a:t>Repare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la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bomba de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circulación (revisar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fusibles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y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sentido de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rotación</a:t>
                      </a:r>
                      <a:r>
                        <a:rPr sz="8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de</a:t>
                      </a:r>
                      <a:r>
                        <a:rPr sz="8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la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bomba)</a:t>
                      </a:r>
                      <a:endParaRPr sz="80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750">
                        <a:latin typeface="Times New Roman"/>
                        <a:cs typeface="Times New Roman"/>
                      </a:endParaRPr>
                    </a:p>
                    <a:p>
                      <a:pPr marL="67945" marR="321945">
                        <a:lnSpc>
                          <a:spcPct val="93100"/>
                        </a:lnSpc>
                      </a:pPr>
                      <a:r>
                        <a:rPr sz="800" spc="-5" dirty="0">
                          <a:latin typeface="Arial"/>
                          <a:cs typeface="Arial"/>
                        </a:rPr>
                        <a:t>Revise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el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relevador de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sobre corriente (que no </a:t>
                      </a:r>
                      <a:r>
                        <a:rPr sz="800" spc="-2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esté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 disparo)</a:t>
                      </a:r>
                      <a:endParaRPr sz="80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750">
                        <a:latin typeface="Times New Roman"/>
                        <a:cs typeface="Times New Roman"/>
                      </a:endParaRPr>
                    </a:p>
                    <a:p>
                      <a:pPr marL="67945" marR="272415">
                        <a:lnSpc>
                          <a:spcPct val="92900"/>
                        </a:lnSpc>
                      </a:pPr>
                      <a:r>
                        <a:rPr sz="800" dirty="0">
                          <a:latin typeface="Arial"/>
                          <a:cs typeface="Arial"/>
                        </a:rPr>
                        <a:t>Verifique</a:t>
                      </a:r>
                      <a:r>
                        <a:rPr sz="800" spc="-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las</a:t>
                      </a:r>
                      <a:r>
                        <a:rPr sz="800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conexiones </a:t>
                      </a:r>
                      <a:r>
                        <a:rPr sz="800" spc="-2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eléctricas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y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los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dispositivos de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protección.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4445" marB="0">
                    <a:lnL w="6350">
                      <a:solidFill>
                        <a:srgbClr val="BEBEBE"/>
                      </a:solidFill>
                      <a:prstDash val="solid"/>
                    </a:lnL>
                    <a:lnR w="6350">
                      <a:solidFill>
                        <a:srgbClr val="BEBEBE"/>
                      </a:solidFill>
                      <a:prstDash val="solid"/>
                    </a:lnR>
                    <a:lnT w="6350">
                      <a:solidFill>
                        <a:srgbClr val="BEBEBE"/>
                      </a:solidFill>
                      <a:prstDash val="solid"/>
                    </a:lnT>
                    <a:lnB w="6350">
                      <a:solidFill>
                        <a:srgbClr val="BEBEBE"/>
                      </a:solidFill>
                      <a:prstDash val="solid"/>
                    </a:lnB>
                  </a:tcPr>
                </a:tc>
              </a:tr>
              <a:tr h="460375">
                <a:tc>
                  <a:txBody>
                    <a:bodyPr/>
                    <a:lstStyle/>
                    <a:p>
                      <a:pPr marL="67945" marR="484505">
                        <a:lnSpc>
                          <a:spcPts val="890"/>
                        </a:lnSpc>
                        <a:spcBef>
                          <a:spcPts val="20"/>
                        </a:spcBef>
                      </a:pPr>
                      <a:r>
                        <a:rPr sz="800" spc="-5" dirty="0">
                          <a:latin typeface="Arial"/>
                          <a:cs typeface="Arial"/>
                        </a:rPr>
                        <a:t>Relevador de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 s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obrepre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sión</a:t>
                      </a:r>
                      <a:r>
                        <a:rPr sz="8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úb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ita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2540" marB="0">
                    <a:lnL w="6350">
                      <a:solidFill>
                        <a:srgbClr val="BEBEBE"/>
                      </a:solidFill>
                      <a:prstDash val="solid"/>
                    </a:lnL>
                    <a:lnR w="6350">
                      <a:solidFill>
                        <a:srgbClr val="BEBEBE"/>
                      </a:solidFill>
                      <a:prstDash val="solid"/>
                    </a:lnR>
                    <a:lnT w="6350">
                      <a:solidFill>
                        <a:srgbClr val="BEBEBE"/>
                      </a:solidFill>
                      <a:prstDash val="solid"/>
                    </a:lnT>
                    <a:lnB w="6350">
                      <a:solidFill>
                        <a:srgbClr val="BEBEB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 marR="342900">
                        <a:lnSpc>
                          <a:spcPts val="890"/>
                        </a:lnSpc>
                        <a:spcBef>
                          <a:spcPts val="20"/>
                        </a:spcBef>
                      </a:pPr>
                      <a:r>
                        <a:rPr sz="800" dirty="0">
                          <a:latin typeface="Arial"/>
                          <a:cs typeface="Arial"/>
                        </a:rPr>
                        <a:t>Presión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interna en el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tanque</a:t>
                      </a:r>
                      <a:r>
                        <a:rPr sz="8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demasiada</a:t>
                      </a:r>
                      <a:r>
                        <a:rPr sz="8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alta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2540" marB="0">
                    <a:lnL w="6350">
                      <a:solidFill>
                        <a:srgbClr val="BEBEBE"/>
                      </a:solidFill>
                      <a:prstDash val="solid"/>
                    </a:lnL>
                    <a:lnR w="6350">
                      <a:solidFill>
                        <a:srgbClr val="BEBEBE"/>
                      </a:solidFill>
                      <a:prstDash val="solid"/>
                    </a:lnR>
                    <a:lnT w="6350">
                      <a:solidFill>
                        <a:srgbClr val="BEBEBE"/>
                      </a:solidFill>
                      <a:prstDash val="solid"/>
                    </a:lnT>
                    <a:lnB w="6350">
                      <a:solidFill>
                        <a:srgbClr val="BEBEB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890"/>
                        </a:lnSpc>
                      </a:pPr>
                      <a:r>
                        <a:rPr sz="800" dirty="0">
                          <a:latin typeface="Arial"/>
                          <a:cs typeface="Arial"/>
                        </a:rPr>
                        <a:t>Disturbio</a:t>
                      </a:r>
                      <a:r>
                        <a:rPr sz="800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eléctrico</a:t>
                      </a:r>
                      <a:endParaRPr sz="80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</a:pPr>
                      <a:r>
                        <a:rPr sz="800" dirty="0">
                          <a:latin typeface="Arial"/>
                          <a:cs typeface="Arial"/>
                        </a:rPr>
                        <a:t>Arco</a:t>
                      </a:r>
                      <a:r>
                        <a:rPr sz="8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eléctrico</a:t>
                      </a:r>
                      <a:r>
                        <a:rPr sz="8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interno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BEBEBE"/>
                      </a:solidFill>
                      <a:prstDash val="solid"/>
                    </a:lnL>
                    <a:lnR w="6350">
                      <a:solidFill>
                        <a:srgbClr val="BEBEBE"/>
                      </a:solidFill>
                      <a:prstDash val="solid"/>
                    </a:lnR>
                    <a:lnT w="6350">
                      <a:solidFill>
                        <a:srgbClr val="BEBEBE"/>
                      </a:solidFill>
                      <a:prstDash val="solid"/>
                    </a:lnT>
                    <a:lnB w="6350">
                      <a:solidFill>
                        <a:srgbClr val="BEBEB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 marR="373380">
                        <a:lnSpc>
                          <a:spcPts val="890"/>
                        </a:lnSpc>
                        <a:spcBef>
                          <a:spcPts val="20"/>
                        </a:spcBef>
                      </a:pPr>
                      <a:r>
                        <a:rPr sz="800" spc="-5" dirty="0">
                          <a:latin typeface="Arial"/>
                          <a:cs typeface="Arial"/>
                        </a:rPr>
                        <a:t>Revise transformador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conforme</a:t>
                      </a:r>
                      <a:r>
                        <a:rPr sz="800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8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los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puntos</a:t>
                      </a:r>
                      <a:endParaRPr sz="800">
                        <a:latin typeface="Arial"/>
                        <a:cs typeface="Arial"/>
                      </a:endParaRPr>
                    </a:p>
                    <a:p>
                      <a:pPr marL="67945" marR="332105">
                        <a:lnSpc>
                          <a:spcPts val="890"/>
                        </a:lnSpc>
                      </a:pPr>
                      <a:r>
                        <a:rPr sz="800" spc="-5" dirty="0">
                          <a:latin typeface="Arial"/>
                          <a:cs typeface="Arial"/>
                        </a:rPr>
                        <a:t>de relé Buchholz (del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1 </a:t>
                      </a:r>
                      <a:r>
                        <a:rPr sz="800" spc="-2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al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9)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2540" marB="0">
                    <a:lnL w="6350">
                      <a:solidFill>
                        <a:srgbClr val="BEBEBE"/>
                      </a:solidFill>
                      <a:prstDash val="solid"/>
                    </a:lnL>
                    <a:lnR w="6350">
                      <a:solidFill>
                        <a:srgbClr val="BEBEBE"/>
                      </a:solidFill>
                      <a:prstDash val="solid"/>
                    </a:lnR>
                    <a:lnT w="6350">
                      <a:solidFill>
                        <a:srgbClr val="BEBEBE"/>
                      </a:solidFill>
                      <a:prstDash val="solid"/>
                    </a:lnT>
                    <a:lnB w="6350">
                      <a:solidFill>
                        <a:srgbClr val="BEBEBE"/>
                      </a:solidFill>
                      <a:prstDash val="solid"/>
                    </a:lnB>
                  </a:tcPr>
                </a:tc>
              </a:tr>
              <a:tr h="13665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750">
                        <a:latin typeface="Times New Roman"/>
                        <a:cs typeface="Times New Roman"/>
                      </a:endParaRPr>
                    </a:p>
                    <a:p>
                      <a:pPr marL="67945" marR="270510">
                        <a:lnSpc>
                          <a:spcPct val="93100"/>
                        </a:lnSpc>
                      </a:pPr>
                      <a:r>
                        <a:rPr sz="800" spc="-5" dirty="0">
                          <a:latin typeface="Arial"/>
                          <a:cs typeface="Arial"/>
                        </a:rPr>
                        <a:t>Dispositivo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deshidratación de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Respiración</a:t>
                      </a:r>
                      <a:r>
                        <a:rPr sz="8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(Sílica-</a:t>
                      </a:r>
                      <a:r>
                        <a:rPr sz="8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Gel)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2540" marB="0">
                    <a:lnL w="6350">
                      <a:solidFill>
                        <a:srgbClr val="BEBEBE"/>
                      </a:solidFill>
                      <a:prstDash val="solid"/>
                    </a:lnL>
                    <a:lnR w="6350">
                      <a:solidFill>
                        <a:srgbClr val="BEBEBE"/>
                      </a:solidFill>
                      <a:prstDash val="solid"/>
                    </a:lnR>
                    <a:lnT w="6350">
                      <a:solidFill>
                        <a:srgbClr val="BEBEBE"/>
                      </a:solidFill>
                      <a:prstDash val="solid"/>
                    </a:lnT>
                    <a:lnB w="6350">
                      <a:solidFill>
                        <a:srgbClr val="BEBEB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750">
                        <a:latin typeface="Times New Roman"/>
                        <a:cs typeface="Times New Roman"/>
                      </a:endParaRPr>
                    </a:p>
                    <a:p>
                      <a:pPr marL="68580" marR="288290">
                        <a:lnSpc>
                          <a:spcPct val="93000"/>
                        </a:lnSpc>
                        <a:spcBef>
                          <a:spcPts val="5"/>
                        </a:spcBef>
                      </a:pPr>
                      <a:r>
                        <a:rPr sz="800" dirty="0">
                          <a:latin typeface="Arial"/>
                          <a:cs typeface="Arial"/>
                        </a:rPr>
                        <a:t>El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desecante cambió de </a:t>
                      </a:r>
                      <a:r>
                        <a:rPr sz="800" spc="-2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color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azul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a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rosa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y </a:t>
                      </a:r>
                      <a:r>
                        <a:rPr sz="8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después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a blanco o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de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rojo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a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amarillo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generalmente de abajo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hacia arriba.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2540" marB="0">
                    <a:lnL w="6350">
                      <a:solidFill>
                        <a:srgbClr val="BEBEBE"/>
                      </a:solidFill>
                      <a:prstDash val="solid"/>
                    </a:lnL>
                    <a:lnR w="6350">
                      <a:solidFill>
                        <a:srgbClr val="BEBEBE"/>
                      </a:solidFill>
                      <a:prstDash val="solid"/>
                    </a:lnR>
                    <a:lnT w="6350">
                      <a:solidFill>
                        <a:srgbClr val="BEBEBE"/>
                      </a:solidFill>
                      <a:prstDash val="solid"/>
                    </a:lnT>
                    <a:lnB w="6350">
                      <a:solidFill>
                        <a:srgbClr val="BEBEB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750">
                        <a:latin typeface="Times New Roman"/>
                        <a:cs typeface="Times New Roman"/>
                      </a:endParaRPr>
                    </a:p>
                    <a:p>
                      <a:pPr marL="67945" marR="745490">
                        <a:lnSpc>
                          <a:spcPts val="900"/>
                        </a:lnSpc>
                      </a:pPr>
                      <a:r>
                        <a:rPr sz="800" dirty="0">
                          <a:latin typeface="Arial"/>
                          <a:cs typeface="Arial"/>
                        </a:rPr>
                        <a:t>Alta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800" spc="-20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800" spc="10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eda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d 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atmosférica</a:t>
                      </a:r>
                      <a:endParaRPr sz="80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750">
                        <a:latin typeface="Times New Roman"/>
                        <a:cs typeface="Times New Roman"/>
                      </a:endParaRPr>
                    </a:p>
                    <a:p>
                      <a:pPr marL="67945" marR="299720">
                        <a:lnSpc>
                          <a:spcPct val="93100"/>
                        </a:lnSpc>
                      </a:pPr>
                      <a:r>
                        <a:rPr sz="800" spc="-5" dirty="0">
                          <a:latin typeface="Arial"/>
                          <a:cs typeface="Arial"/>
                        </a:rPr>
                        <a:t>Fugas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en</a:t>
                      </a:r>
                      <a:r>
                        <a:rPr sz="8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tuberías</a:t>
                      </a:r>
                      <a:r>
                        <a:rPr sz="8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y/o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 cilindro</a:t>
                      </a:r>
                      <a:r>
                        <a:rPr sz="8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(vaso)</a:t>
                      </a:r>
                      <a:r>
                        <a:rPr sz="800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de</a:t>
                      </a:r>
                      <a:r>
                        <a:rPr sz="8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vidrio/ </a:t>
                      </a:r>
                      <a:r>
                        <a:rPr sz="800" spc="-2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plástico.</a:t>
                      </a:r>
                      <a:endParaRPr sz="80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750">
                        <a:latin typeface="Times New Roman"/>
                        <a:cs typeface="Times New Roman"/>
                      </a:endParaRPr>
                    </a:p>
                    <a:p>
                      <a:pPr marL="67945" marR="344805">
                        <a:lnSpc>
                          <a:spcPts val="900"/>
                        </a:lnSpc>
                      </a:pPr>
                      <a:r>
                        <a:rPr sz="800" dirty="0">
                          <a:latin typeface="Arial"/>
                          <a:cs typeface="Arial"/>
                        </a:rPr>
                        <a:t>Humedad</a:t>
                      </a:r>
                      <a:r>
                        <a:rPr sz="8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en</a:t>
                      </a:r>
                      <a:r>
                        <a:rPr sz="800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el</a:t>
                      </a:r>
                      <a:r>
                        <a:rPr sz="8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tanque </a:t>
                      </a:r>
                      <a:r>
                        <a:rPr sz="800" spc="-204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conservador.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4445" marB="0">
                    <a:lnL w="6350">
                      <a:solidFill>
                        <a:srgbClr val="BEBEBE"/>
                      </a:solidFill>
                      <a:prstDash val="solid"/>
                    </a:lnL>
                    <a:lnR w="6350">
                      <a:solidFill>
                        <a:srgbClr val="BEBEBE"/>
                      </a:solidFill>
                      <a:prstDash val="solid"/>
                    </a:lnR>
                    <a:lnT w="6350">
                      <a:solidFill>
                        <a:srgbClr val="BEBEBE"/>
                      </a:solidFill>
                      <a:prstDash val="solid"/>
                    </a:lnT>
                    <a:lnB w="6350">
                      <a:solidFill>
                        <a:srgbClr val="BEBEB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750">
                        <a:latin typeface="Times New Roman"/>
                        <a:cs typeface="Times New Roman"/>
                      </a:endParaRPr>
                    </a:p>
                    <a:p>
                      <a:pPr marL="67945" marR="412115">
                        <a:lnSpc>
                          <a:spcPts val="900"/>
                        </a:lnSpc>
                      </a:pPr>
                      <a:r>
                        <a:rPr sz="800" spc="-5" dirty="0">
                          <a:latin typeface="Arial"/>
                          <a:cs typeface="Arial"/>
                        </a:rPr>
                        <a:t>Reemplace el agente </a:t>
                      </a:r>
                      <a:r>
                        <a:rPr sz="800" spc="-2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deshidratante</a:t>
                      </a:r>
                      <a:endParaRPr sz="80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750">
                        <a:latin typeface="Times New Roman"/>
                        <a:cs typeface="Times New Roman"/>
                      </a:endParaRPr>
                    </a:p>
                    <a:p>
                      <a:pPr marL="67945" marR="259715">
                        <a:lnSpc>
                          <a:spcPct val="93100"/>
                        </a:lnSpc>
                      </a:pPr>
                      <a:r>
                        <a:rPr sz="800" spc="-5" dirty="0">
                          <a:latin typeface="Arial"/>
                          <a:cs typeface="Arial"/>
                        </a:rPr>
                        <a:t>Reemplace el cilindro de </a:t>
                      </a:r>
                      <a:r>
                        <a:rPr sz="800" spc="-2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vidrio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o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séllelo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adecuadamente</a:t>
                      </a:r>
                      <a:endParaRPr sz="80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750">
                        <a:latin typeface="Times New Roman"/>
                        <a:cs typeface="Times New Roman"/>
                      </a:endParaRPr>
                    </a:p>
                    <a:p>
                      <a:pPr marL="67945" marR="570230">
                        <a:lnSpc>
                          <a:spcPts val="900"/>
                        </a:lnSpc>
                      </a:pPr>
                      <a:r>
                        <a:rPr sz="800" dirty="0">
                          <a:latin typeface="Arial"/>
                          <a:cs typeface="Arial"/>
                        </a:rPr>
                        <a:t>Selle</a:t>
                      </a:r>
                      <a:r>
                        <a:rPr sz="8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las</a:t>
                      </a:r>
                      <a:r>
                        <a:rPr sz="8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fugas</a:t>
                      </a:r>
                      <a:r>
                        <a:rPr sz="8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en </a:t>
                      </a:r>
                      <a:r>
                        <a:rPr sz="800" spc="-2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tuberías.</a:t>
                      </a:r>
                      <a:endParaRPr sz="800">
                        <a:latin typeface="Arial"/>
                        <a:cs typeface="Arial"/>
                      </a:endParaRPr>
                    </a:p>
                    <a:p>
                      <a:pPr marL="67945">
                        <a:lnSpc>
                          <a:spcPts val="830"/>
                        </a:lnSpc>
                      </a:pPr>
                      <a:r>
                        <a:rPr sz="800" dirty="0">
                          <a:latin typeface="Arial"/>
                          <a:cs typeface="Arial"/>
                        </a:rPr>
                        <a:t>Verifique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el</a:t>
                      </a:r>
                      <a:r>
                        <a:rPr sz="800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contenido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de</a:t>
                      </a:r>
                      <a:endParaRPr sz="800">
                        <a:latin typeface="Arial"/>
                        <a:cs typeface="Arial"/>
                      </a:endParaRPr>
                    </a:p>
                    <a:p>
                      <a:pPr marL="67945">
                        <a:lnSpc>
                          <a:spcPts val="880"/>
                        </a:lnSpc>
                      </a:pPr>
                      <a:r>
                        <a:rPr sz="800" dirty="0">
                          <a:latin typeface="Arial"/>
                          <a:cs typeface="Arial"/>
                        </a:rPr>
                        <a:t>humedad</a:t>
                      </a:r>
                      <a:r>
                        <a:rPr sz="8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en</a:t>
                      </a:r>
                      <a:r>
                        <a:rPr sz="800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el</a:t>
                      </a:r>
                      <a:r>
                        <a:rPr sz="8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aceite.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4445" marB="0">
                    <a:lnL w="6350">
                      <a:solidFill>
                        <a:srgbClr val="BEBEBE"/>
                      </a:solidFill>
                      <a:prstDash val="solid"/>
                    </a:lnL>
                    <a:lnR w="6350">
                      <a:solidFill>
                        <a:srgbClr val="BEBEBE"/>
                      </a:solidFill>
                      <a:prstDash val="solid"/>
                    </a:lnR>
                    <a:lnT w="6350">
                      <a:solidFill>
                        <a:srgbClr val="BEBEBE"/>
                      </a:solidFill>
                      <a:prstDash val="solid"/>
                    </a:lnT>
                    <a:lnB w="6350">
                      <a:solidFill>
                        <a:srgbClr val="BEBEBE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774935" y="782828"/>
            <a:ext cx="1179195" cy="5353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00" spc="-5" dirty="0">
                <a:latin typeface="Calibri"/>
                <a:cs typeface="Calibri"/>
              </a:rPr>
              <a:t>Ficha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Técnica: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K-001</a:t>
            </a:r>
            <a:endParaRPr sz="1100">
              <a:latin typeface="Calibri"/>
              <a:cs typeface="Calibri"/>
            </a:endParaRPr>
          </a:p>
          <a:p>
            <a:pPr marL="688975" marR="5080" indent="118745">
              <a:lnSpc>
                <a:spcPct val="101800"/>
              </a:lnSpc>
              <a:spcBef>
                <a:spcPts val="5"/>
              </a:spcBef>
            </a:pPr>
            <a:r>
              <a:rPr sz="1100" dirty="0">
                <a:latin typeface="Calibri"/>
                <a:cs typeface="Calibri"/>
              </a:rPr>
              <a:t>Re</a:t>
            </a:r>
            <a:r>
              <a:rPr sz="1100" spc="5" dirty="0">
                <a:latin typeface="Calibri"/>
                <a:cs typeface="Calibri"/>
              </a:rPr>
              <a:t>v</a:t>
            </a:r>
            <a:r>
              <a:rPr sz="1100" dirty="0">
                <a:latin typeface="Calibri"/>
                <a:cs typeface="Calibri"/>
              </a:rPr>
              <a:t>.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  </a:t>
            </a:r>
            <a:r>
              <a:rPr sz="1100" spc="-5" dirty="0">
                <a:latin typeface="Calibri"/>
                <a:cs typeface="Calibri"/>
              </a:rPr>
              <a:t>Jul-</a:t>
            </a:r>
            <a:r>
              <a:rPr sz="1100" dirty="0">
                <a:latin typeface="Calibri"/>
                <a:cs typeface="Calibri"/>
              </a:rPr>
              <a:t>20</a:t>
            </a:r>
            <a:r>
              <a:rPr sz="1100" spc="-10" dirty="0">
                <a:latin typeface="Calibri"/>
                <a:cs typeface="Calibri"/>
              </a:rPr>
              <a:t>1</a:t>
            </a:r>
            <a:r>
              <a:rPr sz="1100" dirty="0">
                <a:latin typeface="Calibri"/>
                <a:cs typeface="Calibri"/>
              </a:rPr>
              <a:t>8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5998260" y="9359202"/>
            <a:ext cx="5910580" cy="0"/>
          </a:xfrm>
          <a:custGeom>
            <a:avLst/>
            <a:gdLst/>
            <a:ahLst/>
            <a:cxnLst/>
            <a:rect l="l" t="t" r="r" b="b"/>
            <a:pathLst>
              <a:path w="5910580">
                <a:moveTo>
                  <a:pt x="0" y="0"/>
                </a:moveTo>
                <a:lnTo>
                  <a:pt x="1598938" y="0"/>
                </a:lnTo>
              </a:path>
              <a:path w="5910580">
                <a:moveTo>
                  <a:pt x="1600530" y="0"/>
                </a:moveTo>
                <a:lnTo>
                  <a:pt x="5910390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991962" y="355137"/>
            <a:ext cx="1001125" cy="431186"/>
          </a:xfrm>
          <a:prstGeom prst="rect">
            <a:avLst/>
          </a:prstGeom>
        </p:spPr>
      </p:pic>
      <p:graphicFrame>
        <p:nvGraphicFramePr>
          <p:cNvPr id="5" name="object 5"/>
          <p:cNvGraphicFramePr>
            <a:graphicFrameLocks noGrp="1"/>
          </p:cNvGraphicFramePr>
          <p:nvPr/>
        </p:nvGraphicFramePr>
        <p:xfrm>
          <a:off x="5969304" y="1316990"/>
          <a:ext cx="5807710" cy="205422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49070"/>
                <a:gridCol w="1449705"/>
                <a:gridCol w="1449704"/>
                <a:gridCol w="1449704"/>
              </a:tblGrid>
              <a:tr h="68707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BEBEBE"/>
                      </a:solidFill>
                      <a:prstDash val="solid"/>
                    </a:lnL>
                    <a:lnR w="6350">
                      <a:solidFill>
                        <a:srgbClr val="BEBEBE"/>
                      </a:solidFill>
                      <a:prstDash val="solid"/>
                    </a:lnR>
                    <a:lnT w="6350">
                      <a:solidFill>
                        <a:srgbClr val="BEBEBE"/>
                      </a:solidFill>
                      <a:prstDash val="solid"/>
                    </a:lnT>
                    <a:lnB w="6350">
                      <a:solidFill>
                        <a:srgbClr val="BEBEB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BEBEBE"/>
                      </a:solidFill>
                      <a:prstDash val="solid"/>
                    </a:lnL>
                    <a:lnR w="6350">
                      <a:solidFill>
                        <a:srgbClr val="BEBEBE"/>
                      </a:solidFill>
                      <a:prstDash val="solid"/>
                    </a:lnR>
                    <a:lnT w="6350">
                      <a:solidFill>
                        <a:srgbClr val="BEBEBE"/>
                      </a:solidFill>
                      <a:prstDash val="solid"/>
                    </a:lnT>
                    <a:lnB w="6350">
                      <a:solidFill>
                        <a:srgbClr val="BEBEB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 marR="260350">
                        <a:lnSpc>
                          <a:spcPts val="900"/>
                        </a:lnSpc>
                        <a:spcBef>
                          <a:spcPts val="10"/>
                        </a:spcBef>
                      </a:pPr>
                      <a:r>
                        <a:rPr sz="800" spc="-5" dirty="0">
                          <a:latin typeface="Arial"/>
                          <a:cs typeface="Arial"/>
                        </a:rPr>
                        <a:t>Cilindro</a:t>
                      </a:r>
                      <a:r>
                        <a:rPr sz="800" spc="2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de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vidrio/plástico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estrellado.</a:t>
                      </a:r>
                      <a:endParaRPr sz="80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67945" marR="287655">
                        <a:lnSpc>
                          <a:spcPts val="890"/>
                        </a:lnSpc>
                      </a:pPr>
                      <a:r>
                        <a:rPr sz="800" spc="-5" dirty="0">
                          <a:latin typeface="Arial"/>
                          <a:cs typeface="Arial"/>
                        </a:rPr>
                        <a:t>Períodos</a:t>
                      </a:r>
                      <a:r>
                        <a:rPr sz="8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de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mantenimiento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demasiado</a:t>
                      </a:r>
                      <a:r>
                        <a:rPr sz="8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prolongados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1270" marB="0">
                    <a:lnL w="6350">
                      <a:solidFill>
                        <a:srgbClr val="BEBEBE"/>
                      </a:solidFill>
                      <a:prstDash val="solid"/>
                    </a:lnL>
                    <a:lnR w="6350">
                      <a:solidFill>
                        <a:srgbClr val="BEBEBE"/>
                      </a:solidFill>
                      <a:prstDash val="solid"/>
                    </a:lnR>
                    <a:lnT w="6350">
                      <a:solidFill>
                        <a:srgbClr val="BEBEBE"/>
                      </a:solidFill>
                      <a:prstDash val="solid"/>
                    </a:lnT>
                    <a:lnB w="6350">
                      <a:solidFill>
                        <a:srgbClr val="BEBEB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BEBEBE"/>
                      </a:solidFill>
                      <a:prstDash val="solid"/>
                    </a:lnL>
                    <a:lnR w="6350">
                      <a:solidFill>
                        <a:srgbClr val="BEBEBE"/>
                      </a:solidFill>
                      <a:prstDash val="solid"/>
                    </a:lnR>
                    <a:lnT w="6350">
                      <a:solidFill>
                        <a:srgbClr val="BEBEBE"/>
                      </a:solidFill>
                      <a:prstDash val="solid"/>
                    </a:lnT>
                    <a:lnB w="6350">
                      <a:solidFill>
                        <a:srgbClr val="BEBEBE"/>
                      </a:solidFill>
                      <a:prstDash val="solid"/>
                    </a:lnB>
                  </a:tcPr>
                </a:tc>
              </a:tr>
              <a:tr h="1367155">
                <a:tc>
                  <a:txBody>
                    <a:bodyPr/>
                    <a:lstStyle/>
                    <a:p>
                      <a:pPr marL="67945" marR="259079">
                        <a:lnSpc>
                          <a:spcPts val="890"/>
                        </a:lnSpc>
                        <a:spcBef>
                          <a:spcPts val="20"/>
                        </a:spcBef>
                      </a:pPr>
                      <a:r>
                        <a:rPr sz="800" spc="-5" dirty="0">
                          <a:latin typeface="Arial"/>
                          <a:cs typeface="Arial"/>
                        </a:rPr>
                        <a:t>Válvula de sobrepresión </a:t>
                      </a:r>
                      <a:r>
                        <a:rPr sz="800" spc="-2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mecánica</a:t>
                      </a:r>
                      <a:r>
                        <a:rPr sz="8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para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el</a:t>
                      </a:r>
                      <a:r>
                        <a:rPr sz="8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tanque</a:t>
                      </a:r>
                      <a:endParaRPr sz="800">
                        <a:latin typeface="Arial"/>
                        <a:cs typeface="Arial"/>
                      </a:endParaRPr>
                    </a:p>
                    <a:p>
                      <a:pPr marL="67945">
                        <a:lnSpc>
                          <a:spcPts val="880"/>
                        </a:lnSpc>
                      </a:pPr>
                      <a:r>
                        <a:rPr sz="800" spc="-5" dirty="0">
                          <a:latin typeface="Arial"/>
                          <a:cs typeface="Arial"/>
                        </a:rPr>
                        <a:t>principal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y</a:t>
                      </a:r>
                      <a:r>
                        <a:rPr sz="8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el</a:t>
                      </a:r>
                      <a:r>
                        <a:rPr sz="8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TLC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2540" marB="0">
                    <a:lnL w="6350">
                      <a:solidFill>
                        <a:srgbClr val="BEBEBE"/>
                      </a:solidFill>
                      <a:prstDash val="solid"/>
                    </a:lnL>
                    <a:lnR w="6350">
                      <a:solidFill>
                        <a:srgbClr val="BEBEBE"/>
                      </a:solidFill>
                      <a:prstDash val="solid"/>
                    </a:lnR>
                    <a:lnT w="6350">
                      <a:solidFill>
                        <a:srgbClr val="BEBEBE"/>
                      </a:solidFill>
                      <a:prstDash val="solid"/>
                    </a:lnT>
                    <a:lnB w="6350">
                      <a:solidFill>
                        <a:srgbClr val="BEBEB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 marR="342265">
                        <a:lnSpc>
                          <a:spcPts val="890"/>
                        </a:lnSpc>
                        <a:spcBef>
                          <a:spcPts val="20"/>
                        </a:spcBef>
                      </a:pPr>
                      <a:r>
                        <a:rPr sz="800" dirty="0">
                          <a:latin typeface="Arial"/>
                          <a:cs typeface="Arial"/>
                        </a:rPr>
                        <a:t>Presión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interna en el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tanque</a:t>
                      </a:r>
                      <a:r>
                        <a:rPr sz="8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demasiada</a:t>
                      </a:r>
                      <a:r>
                        <a:rPr sz="8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alta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2540" marB="0">
                    <a:lnL w="6350">
                      <a:solidFill>
                        <a:srgbClr val="BEBEBE"/>
                      </a:solidFill>
                      <a:prstDash val="solid"/>
                    </a:lnL>
                    <a:lnR w="6350">
                      <a:solidFill>
                        <a:srgbClr val="BEBEBE"/>
                      </a:solidFill>
                      <a:prstDash val="solid"/>
                    </a:lnR>
                    <a:lnT w="6350">
                      <a:solidFill>
                        <a:srgbClr val="BEBEBE"/>
                      </a:solidFill>
                      <a:prstDash val="solid"/>
                    </a:lnT>
                    <a:lnB w="6350">
                      <a:solidFill>
                        <a:srgbClr val="BEBEB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 marR="423545">
                        <a:lnSpc>
                          <a:spcPts val="890"/>
                        </a:lnSpc>
                        <a:spcBef>
                          <a:spcPts val="20"/>
                        </a:spcBef>
                      </a:pPr>
                      <a:r>
                        <a:rPr sz="800" spc="-5" dirty="0">
                          <a:latin typeface="Arial"/>
                          <a:cs typeface="Arial"/>
                        </a:rPr>
                        <a:t>Válvulas cerradas de </a:t>
                      </a:r>
                      <a:r>
                        <a:rPr sz="800" spc="-2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relevador</a:t>
                      </a:r>
                      <a:r>
                        <a:rPr sz="8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buchholz.</a:t>
                      </a:r>
                      <a:endParaRPr sz="80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750">
                        <a:latin typeface="Times New Roman"/>
                        <a:cs typeface="Times New Roman"/>
                      </a:endParaRPr>
                    </a:p>
                    <a:p>
                      <a:pPr marL="67945" marR="423545">
                        <a:lnSpc>
                          <a:spcPts val="900"/>
                        </a:lnSpc>
                      </a:pPr>
                      <a:r>
                        <a:rPr sz="800" spc="-5" dirty="0">
                          <a:latin typeface="Arial"/>
                          <a:cs typeface="Arial"/>
                        </a:rPr>
                        <a:t>Válvulas cerradas de </a:t>
                      </a:r>
                      <a:r>
                        <a:rPr sz="800" spc="-2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deshidratador.</a:t>
                      </a:r>
                      <a:endParaRPr sz="800">
                        <a:latin typeface="Arial"/>
                        <a:cs typeface="Arial"/>
                      </a:endParaRPr>
                    </a:p>
                    <a:p>
                      <a:pPr marL="67945">
                        <a:lnSpc>
                          <a:spcPts val="930"/>
                        </a:lnSpc>
                        <a:spcBef>
                          <a:spcPts val="795"/>
                        </a:spcBef>
                      </a:pPr>
                      <a:r>
                        <a:rPr sz="800" dirty="0">
                          <a:latin typeface="Arial"/>
                          <a:cs typeface="Arial"/>
                        </a:rPr>
                        <a:t>Equipo</a:t>
                      </a:r>
                      <a:endParaRPr sz="800">
                        <a:latin typeface="Arial"/>
                        <a:cs typeface="Arial"/>
                      </a:endParaRPr>
                    </a:p>
                    <a:p>
                      <a:pPr marL="67945">
                        <a:lnSpc>
                          <a:spcPts val="930"/>
                        </a:lnSpc>
                      </a:pPr>
                      <a:r>
                        <a:rPr sz="800" spc="-5" dirty="0">
                          <a:latin typeface="Arial"/>
                          <a:cs typeface="Arial"/>
                        </a:rPr>
                        <a:t>inert-air</a:t>
                      </a:r>
                      <a:r>
                        <a:rPr sz="8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mal</a:t>
                      </a:r>
                      <a:r>
                        <a:rPr sz="8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calibrado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2540" marB="0">
                    <a:lnL w="6350">
                      <a:solidFill>
                        <a:srgbClr val="BEBEBE"/>
                      </a:solidFill>
                      <a:prstDash val="solid"/>
                    </a:lnL>
                    <a:lnR w="6350">
                      <a:solidFill>
                        <a:srgbClr val="BEBEBE"/>
                      </a:solidFill>
                      <a:prstDash val="solid"/>
                    </a:lnR>
                    <a:lnT w="6350">
                      <a:solidFill>
                        <a:srgbClr val="BEBEBE"/>
                      </a:solidFill>
                      <a:prstDash val="solid"/>
                    </a:lnT>
                    <a:lnB w="6350">
                      <a:solidFill>
                        <a:srgbClr val="BEBEB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 marR="276860">
                        <a:lnSpc>
                          <a:spcPts val="890"/>
                        </a:lnSpc>
                        <a:spcBef>
                          <a:spcPts val="20"/>
                        </a:spcBef>
                      </a:pPr>
                      <a:r>
                        <a:rPr sz="800" spc="-5" dirty="0">
                          <a:latin typeface="Arial"/>
                          <a:cs typeface="Arial"/>
                        </a:rPr>
                        <a:t>Revise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que las</a:t>
                      </a:r>
                      <a:r>
                        <a:rPr sz="8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válvulas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del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Relé</a:t>
                      </a:r>
                      <a:r>
                        <a:rPr sz="8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Buchholz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estén</a:t>
                      </a:r>
                      <a:endParaRPr sz="800">
                        <a:latin typeface="Arial"/>
                        <a:cs typeface="Arial"/>
                      </a:endParaRPr>
                    </a:p>
                    <a:p>
                      <a:pPr marL="67945">
                        <a:lnSpc>
                          <a:spcPts val="880"/>
                        </a:lnSpc>
                      </a:pPr>
                      <a:r>
                        <a:rPr sz="800" spc="-5" dirty="0">
                          <a:latin typeface="Arial"/>
                          <a:cs typeface="Arial"/>
                        </a:rPr>
                        <a:t>abiertas.</a:t>
                      </a:r>
                      <a:endParaRPr sz="80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750">
                        <a:latin typeface="Times New Roman"/>
                        <a:cs typeface="Times New Roman"/>
                      </a:endParaRPr>
                    </a:p>
                    <a:p>
                      <a:pPr marL="67945" marR="301625" algn="just">
                        <a:lnSpc>
                          <a:spcPts val="890"/>
                        </a:lnSpc>
                        <a:tabLst>
                          <a:tab pos="518159" algn="l"/>
                        </a:tabLst>
                      </a:pPr>
                      <a:r>
                        <a:rPr sz="800" spc="-5" dirty="0">
                          <a:latin typeface="Arial"/>
                          <a:cs typeface="Arial"/>
                        </a:rPr>
                        <a:t>Revise que las válvulas </a:t>
                      </a:r>
                      <a:r>
                        <a:rPr sz="800" spc="-2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de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l	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de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id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ado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r 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estén abiertas.</a:t>
                      </a:r>
                      <a:endParaRPr sz="80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67945" marR="345440">
                        <a:lnSpc>
                          <a:spcPct val="93400"/>
                        </a:lnSpc>
                        <a:spcBef>
                          <a:spcPts val="5"/>
                        </a:spcBef>
                      </a:pPr>
                      <a:r>
                        <a:rPr sz="800" dirty="0">
                          <a:latin typeface="Arial"/>
                          <a:cs typeface="Arial"/>
                        </a:rPr>
                        <a:t>Verifique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que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la </a:t>
                      </a:r>
                      <a:r>
                        <a:rPr sz="8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calibración del sistema </a:t>
                      </a:r>
                      <a:r>
                        <a:rPr sz="800" spc="-2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inert-air este calibrado </a:t>
                      </a:r>
                      <a:r>
                        <a:rPr sz="800" spc="-2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máximo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3</a:t>
                      </a:r>
                      <a:r>
                        <a:rPr sz="8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psi.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2540" marB="0">
                    <a:lnL w="6350">
                      <a:solidFill>
                        <a:srgbClr val="BEBEBE"/>
                      </a:solidFill>
                      <a:prstDash val="solid"/>
                    </a:lnL>
                    <a:lnR w="6350">
                      <a:solidFill>
                        <a:srgbClr val="BEBEBE"/>
                      </a:solidFill>
                      <a:prstDash val="solid"/>
                    </a:lnR>
                    <a:lnT w="6350">
                      <a:solidFill>
                        <a:srgbClr val="BEBEBE"/>
                      </a:solidFill>
                      <a:prstDash val="solid"/>
                    </a:lnT>
                    <a:lnB w="6350">
                      <a:solidFill>
                        <a:srgbClr val="BEBEBE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7" name="object 7"/>
          <p:cNvSpPr txBox="1"/>
          <p:nvPr/>
        </p:nvSpPr>
        <p:spPr>
          <a:xfrm>
            <a:off x="6115100" y="9390381"/>
            <a:ext cx="5678170" cy="5073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1150"/>
              </a:lnSpc>
            </a:pPr>
            <a:r>
              <a:rPr sz="1100" dirty="0">
                <a:latin typeface="Calibri"/>
                <a:cs typeface="Calibri"/>
              </a:rPr>
              <a:t>PH </a:t>
            </a:r>
            <a:r>
              <a:rPr sz="1100" spc="-5" dirty="0">
                <a:latin typeface="Calibri"/>
                <a:cs typeface="Calibri"/>
              </a:rPr>
              <a:t>Financial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Park Tower,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Piso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35,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Boulevard </a:t>
            </a:r>
            <a:r>
              <a:rPr sz="1100" spc="-5" dirty="0">
                <a:latin typeface="Calibri"/>
                <a:cs typeface="Calibri"/>
              </a:rPr>
              <a:t>Costa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Este.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Corregimiento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Juan Díaz,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Costa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del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Este.</a:t>
            </a:r>
            <a:endParaRPr sz="1100">
              <a:latin typeface="Calibri"/>
              <a:cs typeface="Calibri"/>
            </a:endParaRPr>
          </a:p>
          <a:p>
            <a:pPr marL="2030730" marR="2022475" algn="ctr">
              <a:lnSpc>
                <a:spcPct val="101800"/>
              </a:lnSpc>
            </a:pPr>
            <a:r>
              <a:rPr sz="1100" spc="-5" dirty="0">
                <a:latin typeface="Calibri"/>
                <a:cs typeface="Calibri"/>
              </a:rPr>
              <a:t>Ciudad de Panamá. Panamá. </a:t>
            </a:r>
            <a:r>
              <a:rPr sz="1100" spc="-235" dirty="0">
                <a:latin typeface="Calibri"/>
                <a:cs typeface="Calibri"/>
              </a:rPr>
              <a:t> </a:t>
            </a:r>
            <a:r>
              <a:rPr sz="1100" u="sng" spc="-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3"/>
              </a:rPr>
              <a:t>www.kaizengrp.com</a:t>
            </a:r>
            <a:endParaRPr sz="1100">
              <a:latin typeface="Calibri"/>
              <a:cs typeface="Calibri"/>
            </a:endParaRPr>
          </a:p>
        </p:txBody>
      </p:sp>
      <p:graphicFrame>
        <p:nvGraphicFramePr>
          <p:cNvPr id="6" name="object 6"/>
          <p:cNvGraphicFramePr>
            <a:graphicFrameLocks noGrp="1"/>
          </p:cNvGraphicFramePr>
          <p:nvPr/>
        </p:nvGraphicFramePr>
        <p:xfrm>
          <a:off x="5969304" y="3732912"/>
          <a:ext cx="5807710" cy="538797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49070"/>
                <a:gridCol w="1449705"/>
                <a:gridCol w="1449704"/>
                <a:gridCol w="1449704"/>
              </a:tblGrid>
              <a:tr h="258445">
                <a:tc>
                  <a:txBody>
                    <a:bodyPr/>
                    <a:lstStyle/>
                    <a:p>
                      <a:pPr marL="461645" marR="78740" indent="-381000">
                        <a:lnSpc>
                          <a:spcPts val="1000"/>
                        </a:lnSpc>
                      </a:pPr>
                      <a:r>
                        <a:rPr sz="800" b="1" spc="-10" dirty="0">
                          <a:latin typeface="Arial"/>
                          <a:cs typeface="Arial"/>
                        </a:rPr>
                        <a:t>Dispositivo de Monitoreo </a:t>
                      </a:r>
                      <a:r>
                        <a:rPr sz="800" b="1" spc="-15" dirty="0">
                          <a:latin typeface="Arial"/>
                          <a:cs typeface="Arial"/>
                        </a:rPr>
                        <a:t>y </a:t>
                      </a:r>
                      <a:r>
                        <a:rPr sz="800" b="1" spc="-2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b="1" spc="-10" dirty="0">
                          <a:latin typeface="Arial"/>
                          <a:cs typeface="Arial"/>
                        </a:rPr>
                        <a:t>Protección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BEBEBE"/>
                      </a:solidFill>
                      <a:prstDash val="solid"/>
                    </a:lnL>
                    <a:lnR w="6350">
                      <a:solidFill>
                        <a:srgbClr val="BEBEBE"/>
                      </a:solidFill>
                      <a:prstDash val="solid"/>
                    </a:lnR>
                    <a:lnT w="6350">
                      <a:solidFill>
                        <a:srgbClr val="BEBEBE"/>
                      </a:solidFill>
                      <a:prstDash val="solid"/>
                    </a:lnT>
                    <a:lnB w="6350">
                      <a:solidFill>
                        <a:srgbClr val="BEBEBE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R="180340" algn="ctr">
                        <a:lnSpc>
                          <a:spcPts val="880"/>
                        </a:lnSpc>
                      </a:pPr>
                      <a:r>
                        <a:rPr sz="800" b="1" dirty="0">
                          <a:latin typeface="Arial"/>
                          <a:cs typeface="Arial"/>
                        </a:rPr>
                        <a:t>Falla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BEBEBE"/>
                      </a:solidFill>
                      <a:prstDash val="solid"/>
                    </a:lnL>
                    <a:lnR w="6350">
                      <a:solidFill>
                        <a:srgbClr val="BEBEBE"/>
                      </a:solidFill>
                      <a:prstDash val="solid"/>
                    </a:lnR>
                    <a:lnT w="6350">
                      <a:solidFill>
                        <a:srgbClr val="BEBEBE"/>
                      </a:solidFill>
                      <a:prstDash val="solid"/>
                    </a:lnT>
                    <a:lnB w="6350">
                      <a:solidFill>
                        <a:srgbClr val="BEBEBE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281940">
                        <a:lnSpc>
                          <a:spcPts val="880"/>
                        </a:lnSpc>
                      </a:pPr>
                      <a:r>
                        <a:rPr sz="800" b="1" dirty="0">
                          <a:latin typeface="Arial"/>
                          <a:cs typeface="Arial"/>
                        </a:rPr>
                        <a:t>Posible</a:t>
                      </a:r>
                      <a:r>
                        <a:rPr sz="800" b="1" spc="-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b="1" dirty="0">
                          <a:latin typeface="Arial"/>
                          <a:cs typeface="Arial"/>
                        </a:rPr>
                        <a:t>Causa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BEBEBE"/>
                      </a:solidFill>
                      <a:prstDash val="solid"/>
                    </a:lnL>
                    <a:lnR w="6350">
                      <a:solidFill>
                        <a:srgbClr val="BEBEBE"/>
                      </a:solidFill>
                      <a:prstDash val="solid"/>
                    </a:lnR>
                    <a:lnT w="6350">
                      <a:solidFill>
                        <a:srgbClr val="BEBEBE"/>
                      </a:solidFill>
                      <a:prstDash val="solid"/>
                    </a:lnT>
                    <a:lnB w="6350">
                      <a:solidFill>
                        <a:srgbClr val="BEBEBE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136525">
                        <a:lnSpc>
                          <a:spcPts val="880"/>
                        </a:lnSpc>
                      </a:pPr>
                      <a:r>
                        <a:rPr sz="800" b="1" spc="-5" dirty="0">
                          <a:latin typeface="Arial"/>
                          <a:cs typeface="Arial"/>
                        </a:rPr>
                        <a:t>Acciones</a:t>
                      </a:r>
                      <a:r>
                        <a:rPr sz="800" b="1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b="1" spc="-5" dirty="0">
                          <a:latin typeface="Arial"/>
                          <a:cs typeface="Arial"/>
                        </a:rPr>
                        <a:t>Correctiva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BEBEBE"/>
                      </a:solidFill>
                      <a:prstDash val="solid"/>
                    </a:lnL>
                    <a:lnR w="6350">
                      <a:solidFill>
                        <a:srgbClr val="BEBEBE"/>
                      </a:solidFill>
                      <a:prstDash val="solid"/>
                    </a:lnR>
                    <a:lnT w="6350">
                      <a:solidFill>
                        <a:srgbClr val="BEBEBE"/>
                      </a:solidFill>
                      <a:prstDash val="solid"/>
                    </a:lnT>
                    <a:lnB w="6350">
                      <a:solidFill>
                        <a:srgbClr val="BEBEBE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</a:tr>
              <a:tr h="1026794">
                <a:tc>
                  <a:txBody>
                    <a:bodyPr/>
                    <a:lstStyle/>
                    <a:p>
                      <a:pPr marL="67945" marR="167640">
                        <a:lnSpc>
                          <a:spcPts val="1000"/>
                        </a:lnSpc>
                        <a:spcBef>
                          <a:spcPts val="15"/>
                        </a:spcBef>
                      </a:pPr>
                      <a:r>
                        <a:rPr sz="800" spc="-10" dirty="0">
                          <a:latin typeface="Arial"/>
                          <a:cs typeface="Arial"/>
                        </a:rPr>
                        <a:t>Resistencia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15" dirty="0">
                          <a:latin typeface="Arial"/>
                          <a:cs typeface="Arial"/>
                        </a:rPr>
                        <a:t>de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Aislamiento </a:t>
                      </a:r>
                      <a:r>
                        <a:rPr sz="800" spc="-204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al 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Núcleo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1905" marB="0">
                    <a:lnL w="6350">
                      <a:solidFill>
                        <a:srgbClr val="BEBEBE"/>
                      </a:solidFill>
                      <a:prstDash val="solid"/>
                    </a:lnL>
                    <a:lnR w="6350">
                      <a:solidFill>
                        <a:srgbClr val="BEBEBE"/>
                      </a:solidFill>
                      <a:prstDash val="solid"/>
                    </a:lnR>
                    <a:lnT w="6350">
                      <a:solidFill>
                        <a:srgbClr val="BEBEBE"/>
                      </a:solidFill>
                      <a:prstDash val="solid"/>
                    </a:lnT>
                    <a:lnB w="6350">
                      <a:solidFill>
                        <a:srgbClr val="BEBEB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68580" marR="265430">
                        <a:lnSpc>
                          <a:spcPts val="890"/>
                        </a:lnSpc>
                      </a:pPr>
                      <a:r>
                        <a:rPr sz="800" dirty="0">
                          <a:latin typeface="Arial"/>
                          <a:cs typeface="Arial"/>
                        </a:rPr>
                        <a:t>Bajo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valor de resistencia </a:t>
                      </a:r>
                      <a:r>
                        <a:rPr sz="800" spc="-2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de aislamiento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BEBEBE"/>
                      </a:solidFill>
                      <a:prstDash val="solid"/>
                    </a:lnL>
                    <a:lnR w="6350">
                      <a:solidFill>
                        <a:srgbClr val="BEBEBE"/>
                      </a:solidFill>
                      <a:prstDash val="solid"/>
                    </a:lnR>
                    <a:lnT w="6350">
                      <a:solidFill>
                        <a:srgbClr val="BEBEBE"/>
                      </a:solidFill>
                      <a:prstDash val="solid"/>
                    </a:lnT>
                    <a:lnB w="6350">
                      <a:solidFill>
                        <a:srgbClr val="BEBEB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750">
                        <a:latin typeface="Times New Roman"/>
                        <a:cs typeface="Times New Roman"/>
                      </a:endParaRPr>
                    </a:p>
                    <a:p>
                      <a:pPr marL="67945" marR="258445">
                        <a:lnSpc>
                          <a:spcPct val="92900"/>
                        </a:lnSpc>
                      </a:pPr>
                      <a:r>
                        <a:rPr sz="800" spc="-5" dirty="0">
                          <a:latin typeface="Arial"/>
                          <a:cs typeface="Arial"/>
                        </a:rPr>
                        <a:t>Boquilla de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aterrizamiento de núcleo </a:t>
                      </a:r>
                      <a:r>
                        <a:rPr sz="800" spc="-2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contaminada por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 humedad</a:t>
                      </a:r>
                      <a:r>
                        <a:rPr sz="8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800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suciedad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4445" marB="0">
                    <a:lnL w="6350">
                      <a:solidFill>
                        <a:srgbClr val="BEBEBE"/>
                      </a:solidFill>
                      <a:prstDash val="solid"/>
                    </a:lnL>
                    <a:lnR w="6350">
                      <a:solidFill>
                        <a:srgbClr val="BEBEBE"/>
                      </a:solidFill>
                      <a:prstDash val="solid"/>
                    </a:lnR>
                    <a:lnT w="6350">
                      <a:solidFill>
                        <a:srgbClr val="BEBEBE"/>
                      </a:solidFill>
                      <a:prstDash val="solid"/>
                    </a:lnT>
                    <a:lnB w="6350">
                      <a:solidFill>
                        <a:srgbClr val="BEBEB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860"/>
                        </a:lnSpc>
                      </a:pPr>
                      <a:r>
                        <a:rPr sz="800" spc="-5" dirty="0">
                          <a:latin typeface="Arial"/>
                          <a:cs typeface="Arial"/>
                        </a:rPr>
                        <a:t>Realice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limpieza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de</a:t>
                      </a:r>
                      <a:r>
                        <a:rPr sz="8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los</a:t>
                      </a:r>
                      <a:endParaRPr sz="800">
                        <a:latin typeface="Arial"/>
                        <a:cs typeface="Arial"/>
                      </a:endParaRPr>
                    </a:p>
                    <a:p>
                      <a:pPr marL="67945" marR="270510">
                        <a:lnSpc>
                          <a:spcPct val="92900"/>
                        </a:lnSpc>
                        <a:spcBef>
                          <a:spcPts val="35"/>
                        </a:spcBef>
                      </a:pPr>
                      <a:r>
                        <a:rPr sz="800" spc="-5" dirty="0">
                          <a:latin typeface="Arial"/>
                          <a:cs typeface="Arial"/>
                        </a:rPr>
                        <a:t>faldones de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la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boquilla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 con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un trapo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limpio y </a:t>
                      </a:r>
                      <a:r>
                        <a:rPr sz="8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seco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(puede utilizar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alcohol</a:t>
                      </a:r>
                      <a:r>
                        <a:rPr sz="800" spc="2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industrial),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seque el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área de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la </a:t>
                      </a:r>
                      <a:r>
                        <a:rPr sz="8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brinda de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la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boquilla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con </a:t>
                      </a:r>
                      <a:r>
                        <a:rPr sz="800" spc="-2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una</a:t>
                      </a:r>
                      <a:r>
                        <a:rPr sz="8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pistola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aire</a:t>
                      </a:r>
                      <a:r>
                        <a:rPr sz="8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caliente.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BEBEBE"/>
                      </a:solidFill>
                      <a:prstDash val="solid"/>
                    </a:lnL>
                    <a:lnR w="6350">
                      <a:solidFill>
                        <a:srgbClr val="BEBEBE"/>
                      </a:solidFill>
                      <a:prstDash val="solid"/>
                    </a:lnR>
                    <a:lnT w="6350">
                      <a:solidFill>
                        <a:srgbClr val="BEBEBE"/>
                      </a:solidFill>
                      <a:prstDash val="solid"/>
                    </a:lnT>
                    <a:lnB w="6350">
                      <a:solidFill>
                        <a:srgbClr val="BEBEBE"/>
                      </a:solidFill>
                      <a:prstDash val="solid"/>
                    </a:lnB>
                  </a:tcPr>
                </a:tc>
              </a:tr>
              <a:tr h="148145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67945" marR="394335">
                        <a:lnSpc>
                          <a:spcPts val="890"/>
                        </a:lnSpc>
                      </a:pPr>
                      <a:r>
                        <a:rPr sz="800" spc="-5" dirty="0">
                          <a:latin typeface="Arial"/>
                          <a:cs typeface="Arial"/>
                        </a:rPr>
                        <a:t>Resistencia de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 Aislamiento</a:t>
                      </a:r>
                      <a:r>
                        <a:rPr sz="800" spc="-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al</a:t>
                      </a:r>
                      <a:r>
                        <a:rPr sz="800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Núcleo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BEBEBE"/>
                      </a:solidFill>
                      <a:prstDash val="solid"/>
                    </a:lnL>
                    <a:lnR w="6350">
                      <a:solidFill>
                        <a:srgbClr val="BEBEBE"/>
                      </a:solidFill>
                      <a:prstDash val="solid"/>
                    </a:lnR>
                    <a:lnT w="6350">
                      <a:solidFill>
                        <a:srgbClr val="BEBEBE"/>
                      </a:solidFill>
                      <a:prstDash val="solid"/>
                    </a:lnT>
                    <a:lnB w="6350">
                      <a:solidFill>
                        <a:srgbClr val="BEBEB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750">
                        <a:latin typeface="Times New Roman"/>
                        <a:cs typeface="Times New Roman"/>
                      </a:endParaRPr>
                    </a:p>
                    <a:p>
                      <a:pPr marL="68580" marR="655320">
                        <a:lnSpc>
                          <a:spcPct val="93200"/>
                        </a:lnSpc>
                        <a:spcBef>
                          <a:spcPts val="5"/>
                        </a:spcBef>
                      </a:pPr>
                      <a:r>
                        <a:rPr sz="800" spc="-5" dirty="0">
                          <a:latin typeface="Arial"/>
                          <a:cs typeface="Arial"/>
                        </a:rPr>
                        <a:t>Cero</a:t>
                      </a:r>
                      <a:r>
                        <a:rPr sz="8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el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valor</a:t>
                      </a:r>
                      <a:r>
                        <a:rPr sz="8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de </a:t>
                      </a:r>
                      <a:r>
                        <a:rPr sz="800" spc="-2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resistencia de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aislamiento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3810" marB="0">
                    <a:lnL w="6350">
                      <a:solidFill>
                        <a:srgbClr val="BEBEBE"/>
                      </a:solidFill>
                      <a:prstDash val="solid"/>
                    </a:lnL>
                    <a:lnR w="6350">
                      <a:solidFill>
                        <a:srgbClr val="BEBEBE"/>
                      </a:solidFill>
                      <a:prstDash val="solid"/>
                    </a:lnR>
                    <a:lnT w="6350">
                      <a:solidFill>
                        <a:srgbClr val="BEBEBE"/>
                      </a:solidFill>
                      <a:prstDash val="solid"/>
                    </a:lnT>
                    <a:lnB w="6350">
                      <a:solidFill>
                        <a:srgbClr val="BEBEB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750">
                        <a:latin typeface="Times New Roman"/>
                        <a:cs typeface="Times New Roman"/>
                      </a:endParaRPr>
                    </a:p>
                    <a:p>
                      <a:pPr marL="67945" marR="332740">
                        <a:lnSpc>
                          <a:spcPct val="93000"/>
                        </a:lnSpc>
                      </a:pPr>
                      <a:r>
                        <a:rPr sz="800" dirty="0">
                          <a:latin typeface="Arial"/>
                          <a:cs typeface="Arial"/>
                        </a:rPr>
                        <a:t>Laminilla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de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aterrizamiento tocando </a:t>
                      </a:r>
                      <a:r>
                        <a:rPr sz="800" spc="-2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el perno de montaje de </a:t>
                      </a:r>
                      <a:r>
                        <a:rPr sz="800" spc="-2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la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 boquilla</a:t>
                      </a:r>
                      <a:endParaRPr sz="80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750">
                        <a:latin typeface="Times New Roman"/>
                        <a:cs typeface="Times New Roman"/>
                      </a:endParaRPr>
                    </a:p>
                    <a:p>
                      <a:pPr marL="67945" marR="339725">
                        <a:lnSpc>
                          <a:spcPts val="890"/>
                        </a:lnSpc>
                      </a:pPr>
                      <a:r>
                        <a:rPr sz="800" dirty="0">
                          <a:latin typeface="Arial"/>
                          <a:cs typeface="Arial"/>
                        </a:rPr>
                        <a:t>Aislamiento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dañado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entre</a:t>
                      </a:r>
                      <a:r>
                        <a:rPr sz="8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núcleo</a:t>
                      </a:r>
                      <a:r>
                        <a:rPr sz="800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y</a:t>
                      </a:r>
                      <a:r>
                        <a:rPr sz="8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herrajes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4445" marB="0">
                    <a:lnL w="6350">
                      <a:solidFill>
                        <a:srgbClr val="BEBEBE"/>
                      </a:solidFill>
                      <a:prstDash val="solid"/>
                    </a:lnL>
                    <a:lnR w="6350">
                      <a:solidFill>
                        <a:srgbClr val="BEBEBE"/>
                      </a:solidFill>
                      <a:prstDash val="solid"/>
                    </a:lnR>
                    <a:lnT w="6350">
                      <a:solidFill>
                        <a:srgbClr val="BEBEBE"/>
                      </a:solidFill>
                      <a:prstDash val="solid"/>
                    </a:lnT>
                    <a:lnB w="6350">
                      <a:solidFill>
                        <a:srgbClr val="BEBEB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750">
                        <a:latin typeface="Times New Roman"/>
                        <a:cs typeface="Times New Roman"/>
                      </a:endParaRPr>
                    </a:p>
                    <a:p>
                      <a:pPr marL="67945" marR="270510">
                        <a:lnSpc>
                          <a:spcPct val="93000"/>
                        </a:lnSpc>
                      </a:pPr>
                      <a:r>
                        <a:rPr sz="800" dirty="0">
                          <a:latin typeface="Arial"/>
                          <a:cs typeface="Arial"/>
                        </a:rPr>
                        <a:t>Verifique</a:t>
                      </a:r>
                      <a:r>
                        <a:rPr sz="8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que</a:t>
                      </a:r>
                      <a:r>
                        <a:rPr sz="8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la</a:t>
                      </a:r>
                      <a:r>
                        <a:rPr sz="8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laminilla </a:t>
                      </a:r>
                      <a:r>
                        <a:rPr sz="800" spc="-2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de aterrizamiento esté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libre de cualquier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contacto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con metal </a:t>
                      </a:r>
                      <a:r>
                        <a:rPr sz="8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excepto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de</a:t>
                      </a:r>
                      <a:r>
                        <a:rPr sz="800" spc="2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conexión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 con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la</a:t>
                      </a:r>
                      <a:r>
                        <a:rPr sz="8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boquilla.</a:t>
                      </a:r>
                      <a:endParaRPr sz="80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750">
                        <a:latin typeface="Times New Roman"/>
                        <a:cs typeface="Times New Roman"/>
                      </a:endParaRPr>
                    </a:p>
                    <a:p>
                      <a:pPr marL="67945" marR="321945">
                        <a:lnSpc>
                          <a:spcPct val="92900"/>
                        </a:lnSpc>
                      </a:pPr>
                      <a:r>
                        <a:rPr sz="800" dirty="0">
                          <a:latin typeface="Arial"/>
                          <a:cs typeface="Arial"/>
                        </a:rPr>
                        <a:t>Verifique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que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los </a:t>
                      </a:r>
                      <a:r>
                        <a:rPr sz="8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aislamientos entre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 núcleo</a:t>
                      </a:r>
                      <a:r>
                        <a:rPr sz="8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y</a:t>
                      </a:r>
                      <a:r>
                        <a:rPr sz="8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berrajes</a:t>
                      </a:r>
                      <a:r>
                        <a:rPr sz="8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estén </a:t>
                      </a:r>
                      <a:r>
                        <a:rPr sz="800" spc="-2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bien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colocados.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4445" marB="0">
                    <a:lnL w="6350">
                      <a:solidFill>
                        <a:srgbClr val="BEBEBE"/>
                      </a:solidFill>
                      <a:prstDash val="solid"/>
                    </a:lnL>
                    <a:lnR w="6350">
                      <a:solidFill>
                        <a:srgbClr val="BEBEBE"/>
                      </a:solidFill>
                      <a:prstDash val="solid"/>
                    </a:lnR>
                    <a:lnT w="6350">
                      <a:solidFill>
                        <a:srgbClr val="BEBEBE"/>
                      </a:solidFill>
                      <a:prstDash val="solid"/>
                    </a:lnT>
                    <a:lnB w="6350">
                      <a:solidFill>
                        <a:srgbClr val="BEBEBE"/>
                      </a:solidFill>
                      <a:prstDash val="solid"/>
                    </a:lnB>
                  </a:tcPr>
                </a:tc>
              </a:tr>
              <a:tr h="2273935">
                <a:tc>
                  <a:txBody>
                    <a:bodyPr/>
                    <a:lstStyle/>
                    <a:p>
                      <a:pPr marL="67945" marR="450215">
                        <a:lnSpc>
                          <a:spcPts val="890"/>
                        </a:lnSpc>
                        <a:spcBef>
                          <a:spcPts val="20"/>
                        </a:spcBef>
                      </a:pPr>
                      <a:r>
                        <a:rPr sz="800" dirty="0">
                          <a:latin typeface="Arial"/>
                          <a:cs typeface="Arial"/>
                        </a:rPr>
                        <a:t>Bajo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valor de rigidez </a:t>
                      </a:r>
                      <a:r>
                        <a:rPr sz="800" spc="-2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dieléctrica</a:t>
                      </a:r>
                      <a:r>
                        <a:rPr sz="8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del</a:t>
                      </a:r>
                      <a:r>
                        <a:rPr sz="8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aceite</a:t>
                      </a:r>
                      <a:endParaRPr sz="80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750">
                        <a:latin typeface="Times New Roman"/>
                        <a:cs typeface="Times New Roman"/>
                      </a:endParaRPr>
                    </a:p>
                    <a:p>
                      <a:pPr marL="67945" marR="338455">
                        <a:lnSpc>
                          <a:spcPts val="900"/>
                        </a:lnSpc>
                      </a:pPr>
                      <a:r>
                        <a:rPr sz="800" dirty="0">
                          <a:latin typeface="Arial"/>
                          <a:cs typeface="Arial"/>
                        </a:rPr>
                        <a:t>Factor</a:t>
                      </a:r>
                      <a:r>
                        <a:rPr sz="800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de</a:t>
                      </a:r>
                      <a:r>
                        <a:rPr sz="8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potencia</a:t>
                      </a:r>
                      <a:r>
                        <a:rPr sz="8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alto </a:t>
                      </a:r>
                      <a:r>
                        <a:rPr sz="800" spc="-2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del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aceite</a:t>
                      </a:r>
                      <a:r>
                        <a:rPr sz="8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A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2540" marB="0">
                    <a:lnL w="6350">
                      <a:solidFill>
                        <a:srgbClr val="BEBEBE"/>
                      </a:solidFill>
                      <a:prstDash val="solid"/>
                    </a:lnL>
                    <a:lnR w="6350">
                      <a:solidFill>
                        <a:srgbClr val="BEBEBE"/>
                      </a:solidFill>
                      <a:prstDash val="solid"/>
                    </a:lnR>
                    <a:lnT w="6350">
                      <a:solidFill>
                        <a:srgbClr val="BEBEBE"/>
                      </a:solidFill>
                      <a:prstDash val="solid"/>
                    </a:lnT>
                    <a:lnB w="6350">
                      <a:solidFill>
                        <a:srgbClr val="BEBEB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890"/>
                        </a:lnSpc>
                      </a:pPr>
                      <a:r>
                        <a:rPr sz="800" spc="-5" dirty="0">
                          <a:latin typeface="Arial"/>
                          <a:cs typeface="Arial"/>
                        </a:rPr>
                        <a:t>Rigidez</a:t>
                      </a:r>
                      <a:r>
                        <a:rPr sz="8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dieléctrica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baja.</a:t>
                      </a:r>
                      <a:endParaRPr sz="80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</a:pPr>
                      <a:r>
                        <a:rPr sz="800" dirty="0">
                          <a:latin typeface="Arial"/>
                          <a:cs typeface="Arial"/>
                        </a:rPr>
                        <a:t>Alto</a:t>
                      </a:r>
                      <a:r>
                        <a:rPr sz="8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contenido</a:t>
                      </a:r>
                      <a:r>
                        <a:rPr sz="8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de</a:t>
                      </a:r>
                      <a:r>
                        <a:rPr sz="8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agua.</a:t>
                      </a:r>
                      <a:endParaRPr sz="80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750">
                        <a:latin typeface="Times New Roman"/>
                        <a:cs typeface="Times New Roman"/>
                      </a:endParaRPr>
                    </a:p>
                    <a:p>
                      <a:pPr marL="68580" marR="366395">
                        <a:lnSpc>
                          <a:spcPts val="890"/>
                        </a:lnSpc>
                      </a:pPr>
                      <a:r>
                        <a:rPr sz="800" dirty="0">
                          <a:latin typeface="Arial"/>
                          <a:cs typeface="Arial"/>
                        </a:rPr>
                        <a:t>Factor</a:t>
                      </a:r>
                      <a:r>
                        <a:rPr sz="800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de</a:t>
                      </a:r>
                      <a:r>
                        <a:rPr sz="8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potencia</a:t>
                      </a:r>
                      <a:r>
                        <a:rPr sz="8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del </a:t>
                      </a:r>
                      <a:r>
                        <a:rPr sz="800" spc="-204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aceite</a:t>
                      </a:r>
                      <a:r>
                        <a:rPr sz="8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alto.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BEBEBE"/>
                      </a:solidFill>
                      <a:prstDash val="solid"/>
                    </a:lnL>
                    <a:lnR w="6350">
                      <a:solidFill>
                        <a:srgbClr val="BEBEBE"/>
                      </a:solidFill>
                      <a:prstDash val="solid"/>
                    </a:lnR>
                    <a:lnT w="6350">
                      <a:solidFill>
                        <a:srgbClr val="BEBEBE"/>
                      </a:solidFill>
                      <a:prstDash val="solid"/>
                    </a:lnT>
                    <a:lnB w="6350">
                      <a:solidFill>
                        <a:srgbClr val="BEBEB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 marR="734695">
                        <a:lnSpc>
                          <a:spcPts val="890"/>
                        </a:lnSpc>
                        <a:spcBef>
                          <a:spcPts val="20"/>
                        </a:spcBef>
                      </a:pPr>
                      <a:r>
                        <a:rPr sz="800" spc="-5" dirty="0">
                          <a:latin typeface="Arial"/>
                          <a:cs typeface="Arial"/>
                        </a:rPr>
                        <a:t>De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id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ado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r 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inoperable</a:t>
                      </a:r>
                      <a:endParaRPr sz="80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750">
                        <a:latin typeface="Times New Roman"/>
                        <a:cs typeface="Times New Roman"/>
                      </a:endParaRPr>
                    </a:p>
                    <a:p>
                      <a:pPr marL="67945" marR="326390">
                        <a:lnSpc>
                          <a:spcPct val="93100"/>
                        </a:lnSpc>
                      </a:pPr>
                      <a:r>
                        <a:rPr sz="800" spc="-5" dirty="0">
                          <a:latin typeface="Arial"/>
                          <a:cs typeface="Arial"/>
                        </a:rPr>
                        <a:t>Fugas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de aceite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por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poro de soldadura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o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en </a:t>
                      </a:r>
                      <a:r>
                        <a:rPr sz="800" spc="-2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empates.</a:t>
                      </a:r>
                      <a:endParaRPr sz="80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750">
                        <a:latin typeface="Times New Roman"/>
                        <a:cs typeface="Times New Roman"/>
                      </a:endParaRPr>
                    </a:p>
                    <a:p>
                      <a:pPr marL="67945" marR="281940">
                        <a:lnSpc>
                          <a:spcPct val="93100"/>
                        </a:lnSpc>
                      </a:pPr>
                      <a:r>
                        <a:rPr sz="800" dirty="0">
                          <a:latin typeface="Arial"/>
                          <a:cs typeface="Arial"/>
                        </a:rPr>
                        <a:t>Equipo</a:t>
                      </a:r>
                      <a:r>
                        <a:rPr sz="8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de</a:t>
                      </a:r>
                      <a:r>
                        <a:rPr sz="8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presurización </a:t>
                      </a:r>
                      <a:r>
                        <a:rPr sz="800" spc="-204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del transformador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sin </a:t>
                      </a:r>
                      <a:r>
                        <a:rPr sz="8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operar.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2540" marB="0">
                    <a:lnL w="6350">
                      <a:solidFill>
                        <a:srgbClr val="BEBEBE"/>
                      </a:solidFill>
                      <a:prstDash val="solid"/>
                    </a:lnL>
                    <a:lnR w="6350">
                      <a:solidFill>
                        <a:srgbClr val="BEBEBE"/>
                      </a:solidFill>
                      <a:prstDash val="solid"/>
                    </a:lnR>
                    <a:lnT w="6350">
                      <a:solidFill>
                        <a:srgbClr val="BEBEBE"/>
                      </a:solidFill>
                      <a:prstDash val="solid"/>
                    </a:lnT>
                    <a:lnB w="6350">
                      <a:solidFill>
                        <a:srgbClr val="BEBEB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 marR="553720">
                        <a:lnSpc>
                          <a:spcPts val="890"/>
                        </a:lnSpc>
                        <a:spcBef>
                          <a:spcPts val="20"/>
                        </a:spcBef>
                      </a:pPr>
                      <a:r>
                        <a:rPr sz="800" dirty="0">
                          <a:latin typeface="Arial"/>
                          <a:cs typeface="Arial"/>
                        </a:rPr>
                        <a:t>Verifique</a:t>
                      </a:r>
                      <a:r>
                        <a:rPr sz="800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que</a:t>
                      </a:r>
                      <a:r>
                        <a:rPr sz="800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este </a:t>
                      </a:r>
                      <a:r>
                        <a:rPr sz="800" spc="-2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energizado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el</a:t>
                      </a:r>
                      <a:endParaRPr sz="800">
                        <a:latin typeface="Arial"/>
                        <a:cs typeface="Arial"/>
                      </a:endParaRPr>
                    </a:p>
                    <a:p>
                      <a:pPr marL="67945" marR="389255">
                        <a:lnSpc>
                          <a:spcPts val="890"/>
                        </a:lnSpc>
                        <a:spcBef>
                          <a:spcPts val="5"/>
                        </a:spcBef>
                      </a:pPr>
                      <a:r>
                        <a:rPr sz="800" spc="-5" dirty="0">
                          <a:latin typeface="Arial"/>
                          <a:cs typeface="Arial"/>
                        </a:rPr>
                        <a:t>deshidratador cuando </a:t>
                      </a:r>
                      <a:r>
                        <a:rPr sz="800" spc="-2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este</a:t>
                      </a:r>
                      <a:r>
                        <a:rPr sz="8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sea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eléctrico</a:t>
                      </a:r>
                      <a:r>
                        <a:rPr sz="8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o</a:t>
                      </a:r>
                      <a:endParaRPr sz="800">
                        <a:latin typeface="Arial"/>
                        <a:cs typeface="Arial"/>
                      </a:endParaRPr>
                    </a:p>
                    <a:p>
                      <a:pPr marL="67945" marR="333375">
                        <a:lnSpc>
                          <a:spcPts val="890"/>
                        </a:lnSpc>
                        <a:spcBef>
                          <a:spcPts val="10"/>
                        </a:spcBef>
                      </a:pPr>
                      <a:r>
                        <a:rPr sz="800" spc="-5" dirty="0">
                          <a:latin typeface="Arial"/>
                          <a:cs typeface="Arial"/>
                        </a:rPr>
                        <a:t>reemplace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la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salida gel </a:t>
                      </a:r>
                      <a:r>
                        <a:rPr sz="800" spc="-2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si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 esta</a:t>
                      </a:r>
                      <a:r>
                        <a:rPr sz="8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se</a:t>
                      </a:r>
                      <a:r>
                        <a:rPr sz="8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encuentra</a:t>
                      </a:r>
                      <a:endParaRPr sz="800">
                        <a:latin typeface="Arial"/>
                        <a:cs typeface="Arial"/>
                      </a:endParaRPr>
                    </a:p>
                    <a:p>
                      <a:pPr marL="67945">
                        <a:lnSpc>
                          <a:spcPts val="880"/>
                        </a:lnSpc>
                      </a:pPr>
                      <a:r>
                        <a:rPr sz="800" spc="-5" dirty="0">
                          <a:latin typeface="Arial"/>
                          <a:cs typeface="Arial"/>
                        </a:rPr>
                        <a:t>humedad.</a:t>
                      </a:r>
                      <a:endParaRPr sz="80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750">
                        <a:latin typeface="Times New Roman"/>
                        <a:cs typeface="Times New Roman"/>
                      </a:endParaRPr>
                    </a:p>
                    <a:p>
                      <a:pPr marL="67945" marR="315595">
                        <a:lnSpc>
                          <a:spcPct val="93000"/>
                        </a:lnSpc>
                        <a:spcBef>
                          <a:spcPts val="5"/>
                        </a:spcBef>
                      </a:pPr>
                      <a:r>
                        <a:rPr sz="800" spc="-5" dirty="0">
                          <a:latin typeface="Arial"/>
                          <a:cs typeface="Arial"/>
                        </a:rPr>
                        <a:t>Identifique si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la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fuga de </a:t>
                      </a:r>
                      <a:r>
                        <a:rPr sz="800" spc="-2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aceite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es por un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 empaque</a:t>
                      </a:r>
                      <a:r>
                        <a:rPr sz="8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8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por</a:t>
                      </a:r>
                      <a:r>
                        <a:rPr sz="8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un</a:t>
                      </a:r>
                      <a:r>
                        <a:rPr sz="8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poro </a:t>
                      </a:r>
                      <a:r>
                        <a:rPr sz="800" spc="-204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de soldadura para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proceder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con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una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reparación.</a:t>
                      </a:r>
                      <a:endParaRPr sz="80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750">
                        <a:latin typeface="Times New Roman"/>
                        <a:cs typeface="Times New Roman"/>
                      </a:endParaRPr>
                    </a:p>
                    <a:p>
                      <a:pPr marL="67945" marR="490855">
                        <a:lnSpc>
                          <a:spcPct val="93300"/>
                        </a:lnSpc>
                        <a:spcBef>
                          <a:spcPts val="5"/>
                        </a:spcBef>
                      </a:pPr>
                      <a:r>
                        <a:rPr sz="800" dirty="0">
                          <a:latin typeface="Arial"/>
                          <a:cs typeface="Arial"/>
                        </a:rPr>
                        <a:t>Verifique</a:t>
                      </a:r>
                      <a:r>
                        <a:rPr sz="800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que</a:t>
                      </a:r>
                      <a:r>
                        <a:rPr sz="800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tenga </a:t>
                      </a:r>
                      <a:r>
                        <a:rPr sz="800" spc="-204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carga el cilindro de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nitrógeno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o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de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aire </a:t>
                      </a:r>
                      <a:r>
                        <a:rPr sz="8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extraseco.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2540" marB="0">
                    <a:lnL w="6350">
                      <a:solidFill>
                        <a:srgbClr val="BEBEBE"/>
                      </a:solidFill>
                      <a:prstDash val="solid"/>
                    </a:lnL>
                    <a:lnR w="6350">
                      <a:solidFill>
                        <a:srgbClr val="BEBEBE"/>
                      </a:solidFill>
                      <a:prstDash val="solid"/>
                    </a:lnR>
                    <a:lnT w="6350">
                      <a:solidFill>
                        <a:srgbClr val="BEBEBE"/>
                      </a:solidFill>
                      <a:prstDash val="solid"/>
                    </a:lnT>
                    <a:lnB w="6350">
                      <a:solidFill>
                        <a:srgbClr val="BEBEBE"/>
                      </a:solidFill>
                      <a:prstDash val="solid"/>
                    </a:lnB>
                  </a:tcPr>
                </a:tc>
              </a:tr>
              <a:tr h="34734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</a:pPr>
                      <a:r>
                        <a:rPr sz="800" spc="-5" dirty="0">
                          <a:latin typeface="Arial"/>
                          <a:cs typeface="Arial"/>
                        </a:rPr>
                        <a:t>Resistencia</a:t>
                      </a:r>
                      <a:r>
                        <a:rPr sz="8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OHMICAS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3175" marB="0">
                    <a:lnL w="6350">
                      <a:solidFill>
                        <a:srgbClr val="BEBEBE"/>
                      </a:solidFill>
                      <a:prstDash val="solid"/>
                    </a:lnL>
                    <a:lnR w="6350">
                      <a:solidFill>
                        <a:srgbClr val="BEBEBE"/>
                      </a:solidFill>
                      <a:prstDash val="solid"/>
                    </a:lnR>
                    <a:lnT w="6350">
                      <a:solidFill>
                        <a:srgbClr val="BEBEBE"/>
                      </a:solidFill>
                      <a:prstDash val="solid"/>
                    </a:lnT>
                    <a:lnB w="6350">
                      <a:solidFill>
                        <a:srgbClr val="BEBEB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68580" marR="751205">
                        <a:lnSpc>
                          <a:spcPts val="890"/>
                        </a:lnSpc>
                      </a:pPr>
                      <a:r>
                        <a:rPr sz="800" spc="-5" dirty="0">
                          <a:latin typeface="Arial"/>
                          <a:cs typeface="Arial"/>
                        </a:rPr>
                        <a:t>Valores no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 s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800" spc="-1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sf</a:t>
                      </a:r>
                      <a:r>
                        <a:rPr sz="800" spc="-2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ct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or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800" spc="-1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s.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6350" marB="0">
                    <a:lnL w="6350">
                      <a:solidFill>
                        <a:srgbClr val="BEBEBE"/>
                      </a:solidFill>
                      <a:prstDash val="solid"/>
                    </a:lnL>
                    <a:lnR w="6350">
                      <a:solidFill>
                        <a:srgbClr val="BEBEBE"/>
                      </a:solidFill>
                      <a:prstDash val="solid"/>
                    </a:lnR>
                    <a:lnT w="6350">
                      <a:solidFill>
                        <a:srgbClr val="BEBEBE"/>
                      </a:solidFill>
                      <a:prstDash val="solid"/>
                    </a:lnT>
                    <a:lnB w="6350">
                      <a:solidFill>
                        <a:srgbClr val="BEBEB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BEBEBE"/>
                      </a:solidFill>
                      <a:prstDash val="solid"/>
                    </a:lnL>
                    <a:lnR w="6350">
                      <a:solidFill>
                        <a:srgbClr val="BEBEBE"/>
                      </a:solidFill>
                      <a:prstDash val="solid"/>
                    </a:lnR>
                    <a:lnT w="6350">
                      <a:solidFill>
                        <a:srgbClr val="BEBEBE"/>
                      </a:solidFill>
                      <a:prstDash val="solid"/>
                    </a:lnT>
                    <a:lnB w="6350">
                      <a:solidFill>
                        <a:srgbClr val="BEBEB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67945" marR="367030">
                        <a:lnSpc>
                          <a:spcPts val="890"/>
                        </a:lnSpc>
                      </a:pPr>
                      <a:r>
                        <a:rPr sz="800" dirty="0">
                          <a:latin typeface="Arial"/>
                          <a:cs typeface="Arial"/>
                        </a:rPr>
                        <a:t>Verifique</a:t>
                      </a:r>
                      <a:r>
                        <a:rPr sz="800" spc="-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los</a:t>
                      </a:r>
                      <a:r>
                        <a:rPr sz="800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correctos </a:t>
                      </a:r>
                      <a:r>
                        <a:rPr sz="800" spc="-204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aprietes</a:t>
                      </a:r>
                      <a:r>
                        <a:rPr sz="8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de</a:t>
                      </a:r>
                      <a:r>
                        <a:rPr sz="8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las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6350" marB="0">
                    <a:lnL w="6350">
                      <a:solidFill>
                        <a:srgbClr val="BEBEBE"/>
                      </a:solidFill>
                      <a:prstDash val="solid"/>
                    </a:lnL>
                    <a:lnR w="6350">
                      <a:solidFill>
                        <a:srgbClr val="BEBEBE"/>
                      </a:solidFill>
                      <a:prstDash val="solid"/>
                    </a:lnR>
                    <a:lnT w="6350">
                      <a:solidFill>
                        <a:srgbClr val="BEBEBE"/>
                      </a:solidFill>
                      <a:prstDash val="solid"/>
                    </a:lnT>
                    <a:lnB w="6350">
                      <a:solidFill>
                        <a:srgbClr val="BEBEBE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774935" y="782828"/>
            <a:ext cx="1179195" cy="5353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00" spc="-5" dirty="0">
                <a:latin typeface="Calibri"/>
                <a:cs typeface="Calibri"/>
              </a:rPr>
              <a:t>Ficha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Técnica: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K-001</a:t>
            </a:r>
            <a:endParaRPr sz="1100">
              <a:latin typeface="Calibri"/>
              <a:cs typeface="Calibri"/>
            </a:endParaRPr>
          </a:p>
          <a:p>
            <a:pPr marL="688975" marR="5080" indent="118745">
              <a:lnSpc>
                <a:spcPct val="101800"/>
              </a:lnSpc>
              <a:spcBef>
                <a:spcPts val="5"/>
              </a:spcBef>
            </a:pPr>
            <a:r>
              <a:rPr sz="1100" dirty="0">
                <a:latin typeface="Calibri"/>
                <a:cs typeface="Calibri"/>
              </a:rPr>
              <a:t>Re</a:t>
            </a:r>
            <a:r>
              <a:rPr sz="1100" spc="5" dirty="0">
                <a:latin typeface="Calibri"/>
                <a:cs typeface="Calibri"/>
              </a:rPr>
              <a:t>v</a:t>
            </a:r>
            <a:r>
              <a:rPr sz="1100" dirty="0">
                <a:latin typeface="Calibri"/>
                <a:cs typeface="Calibri"/>
              </a:rPr>
              <a:t>.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  </a:t>
            </a:r>
            <a:r>
              <a:rPr sz="1100" spc="-5" dirty="0">
                <a:latin typeface="Calibri"/>
                <a:cs typeface="Calibri"/>
              </a:rPr>
              <a:t>Jul-</a:t>
            </a:r>
            <a:r>
              <a:rPr sz="1100" dirty="0">
                <a:latin typeface="Calibri"/>
                <a:cs typeface="Calibri"/>
              </a:rPr>
              <a:t>20</a:t>
            </a:r>
            <a:r>
              <a:rPr sz="1100" spc="-10" dirty="0">
                <a:latin typeface="Calibri"/>
                <a:cs typeface="Calibri"/>
              </a:rPr>
              <a:t>1</a:t>
            </a:r>
            <a:r>
              <a:rPr sz="1100" dirty="0">
                <a:latin typeface="Calibri"/>
                <a:cs typeface="Calibri"/>
              </a:rPr>
              <a:t>8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5998260" y="9359202"/>
            <a:ext cx="5910580" cy="0"/>
          </a:xfrm>
          <a:custGeom>
            <a:avLst/>
            <a:gdLst/>
            <a:ahLst/>
            <a:cxnLst/>
            <a:rect l="l" t="t" r="r" b="b"/>
            <a:pathLst>
              <a:path w="5910580">
                <a:moveTo>
                  <a:pt x="0" y="0"/>
                </a:moveTo>
                <a:lnTo>
                  <a:pt x="1598938" y="0"/>
                </a:lnTo>
              </a:path>
              <a:path w="5910580">
                <a:moveTo>
                  <a:pt x="1600530" y="0"/>
                </a:moveTo>
                <a:lnTo>
                  <a:pt x="5910390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991962" y="355137"/>
            <a:ext cx="1001125" cy="431186"/>
          </a:xfrm>
          <a:prstGeom prst="rect">
            <a:avLst/>
          </a:prstGeom>
        </p:spPr>
      </p:pic>
      <p:graphicFrame>
        <p:nvGraphicFramePr>
          <p:cNvPr id="5" name="object 5"/>
          <p:cNvGraphicFramePr>
            <a:graphicFrameLocks noGrp="1"/>
          </p:cNvGraphicFramePr>
          <p:nvPr/>
        </p:nvGraphicFramePr>
        <p:xfrm>
          <a:off x="5969304" y="1316990"/>
          <a:ext cx="5807710" cy="773874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49070"/>
                <a:gridCol w="1449705"/>
                <a:gridCol w="1449704"/>
                <a:gridCol w="1449704"/>
              </a:tblGrid>
              <a:tr h="170815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BEBEBE"/>
                      </a:solidFill>
                      <a:prstDash val="solid"/>
                    </a:lnL>
                    <a:lnR w="6350">
                      <a:solidFill>
                        <a:srgbClr val="BEBEBE"/>
                      </a:solidFill>
                      <a:prstDash val="solid"/>
                    </a:lnR>
                    <a:lnT w="6350">
                      <a:solidFill>
                        <a:srgbClr val="BEBEBE"/>
                      </a:solidFill>
                      <a:prstDash val="solid"/>
                    </a:lnT>
                    <a:lnB w="6350">
                      <a:solidFill>
                        <a:srgbClr val="BEBEB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BEBEBE"/>
                      </a:solidFill>
                      <a:prstDash val="solid"/>
                    </a:lnL>
                    <a:lnR w="6350">
                      <a:solidFill>
                        <a:srgbClr val="BEBEBE"/>
                      </a:solidFill>
                      <a:prstDash val="solid"/>
                    </a:lnR>
                    <a:lnT w="6350">
                      <a:solidFill>
                        <a:srgbClr val="BEBEBE"/>
                      </a:solidFill>
                      <a:prstDash val="solid"/>
                    </a:lnT>
                    <a:lnB w="6350">
                      <a:solidFill>
                        <a:srgbClr val="BEBEB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860"/>
                        </a:lnSpc>
                      </a:pPr>
                      <a:r>
                        <a:rPr sz="800" spc="-5" dirty="0">
                          <a:latin typeface="Arial"/>
                          <a:cs typeface="Arial"/>
                        </a:rPr>
                        <a:t>Falsos</a:t>
                      </a:r>
                      <a:r>
                        <a:rPr sz="8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contactos en</a:t>
                      </a:r>
                      <a:r>
                        <a:rPr sz="8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las</a:t>
                      </a:r>
                      <a:endParaRPr sz="800">
                        <a:latin typeface="Arial"/>
                        <a:cs typeface="Arial"/>
                      </a:endParaRPr>
                    </a:p>
                    <a:p>
                      <a:pPr marL="67945" marR="326390">
                        <a:lnSpc>
                          <a:spcPts val="890"/>
                        </a:lnSpc>
                        <a:spcBef>
                          <a:spcPts val="55"/>
                        </a:spcBef>
                      </a:pPr>
                      <a:r>
                        <a:rPr sz="800" spc="-5" dirty="0">
                          <a:latin typeface="Arial"/>
                          <a:cs typeface="Arial"/>
                        </a:rPr>
                        <a:t>conexiones internas de </a:t>
                      </a:r>
                      <a:r>
                        <a:rPr sz="800" spc="-2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las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boquillas.</a:t>
                      </a:r>
                      <a:endParaRPr sz="80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750">
                        <a:latin typeface="Times New Roman"/>
                        <a:cs typeface="Times New Roman"/>
                      </a:endParaRPr>
                    </a:p>
                    <a:p>
                      <a:pPr marL="67945" marR="281940">
                        <a:lnSpc>
                          <a:spcPct val="92900"/>
                        </a:lnSpc>
                      </a:pPr>
                      <a:r>
                        <a:rPr sz="800" spc="-5" dirty="0">
                          <a:latin typeface="Arial"/>
                          <a:cs typeface="Arial"/>
                        </a:rPr>
                        <a:t>Falsos contactos en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las </a:t>
                      </a:r>
                      <a:r>
                        <a:rPr sz="8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conexiones</a:t>
                      </a:r>
                      <a:r>
                        <a:rPr sz="8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del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cambiador de operación </a:t>
                      </a:r>
                      <a:r>
                        <a:rPr sz="800" spc="-2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sin</a:t>
                      </a:r>
                      <a:r>
                        <a:rPr sz="8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carga.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BEBEBE"/>
                      </a:solidFill>
                      <a:prstDash val="solid"/>
                    </a:lnL>
                    <a:lnR w="6350">
                      <a:solidFill>
                        <a:srgbClr val="BEBEBE"/>
                      </a:solidFill>
                      <a:prstDash val="solid"/>
                    </a:lnR>
                    <a:lnT w="6350">
                      <a:solidFill>
                        <a:srgbClr val="BEBEBE"/>
                      </a:solidFill>
                      <a:prstDash val="solid"/>
                    </a:lnT>
                    <a:lnB w="6350">
                      <a:solidFill>
                        <a:srgbClr val="BEBEB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 marR="325755">
                        <a:lnSpc>
                          <a:spcPts val="900"/>
                        </a:lnSpc>
                        <a:spcBef>
                          <a:spcPts val="10"/>
                        </a:spcBef>
                      </a:pPr>
                      <a:r>
                        <a:rPr sz="800" spc="-5" dirty="0">
                          <a:latin typeface="Arial"/>
                          <a:cs typeface="Arial"/>
                        </a:rPr>
                        <a:t>conexiones internas de </a:t>
                      </a:r>
                      <a:r>
                        <a:rPr sz="800" spc="-204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boquilla.</a:t>
                      </a:r>
                      <a:endParaRPr sz="80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750">
                        <a:latin typeface="Times New Roman"/>
                        <a:cs typeface="Times New Roman"/>
                      </a:endParaRPr>
                    </a:p>
                    <a:p>
                      <a:pPr marL="67945" marR="282575">
                        <a:lnSpc>
                          <a:spcPct val="92800"/>
                        </a:lnSpc>
                      </a:pPr>
                      <a:r>
                        <a:rPr sz="800" dirty="0">
                          <a:latin typeface="Arial"/>
                          <a:cs typeface="Arial"/>
                        </a:rPr>
                        <a:t>Verifique los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correctos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aprietes</a:t>
                      </a:r>
                      <a:r>
                        <a:rPr sz="8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de</a:t>
                      </a:r>
                      <a:r>
                        <a:rPr sz="8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las </a:t>
                      </a:r>
                      <a:r>
                        <a:rPr sz="8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conexiones internas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del </a:t>
                      </a:r>
                      <a:r>
                        <a:rPr sz="800" spc="-204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cambiador de operación </a:t>
                      </a:r>
                      <a:r>
                        <a:rPr sz="800" spc="-2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sin</a:t>
                      </a:r>
                      <a:r>
                        <a:rPr sz="8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carga.</a:t>
                      </a:r>
                      <a:endParaRPr sz="80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750">
                        <a:latin typeface="Times New Roman"/>
                        <a:cs typeface="Times New Roman"/>
                      </a:endParaRPr>
                    </a:p>
                    <a:p>
                      <a:pPr marL="67945" marR="276860">
                        <a:lnSpc>
                          <a:spcPct val="93100"/>
                        </a:lnSpc>
                      </a:pPr>
                      <a:r>
                        <a:rPr sz="800" spc="-5" dirty="0">
                          <a:latin typeface="Arial"/>
                          <a:cs typeface="Arial"/>
                        </a:rPr>
                        <a:t>Repita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la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prueba,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los </a:t>
                      </a:r>
                      <a:r>
                        <a:rPr sz="8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valores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deben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ser </a:t>
                      </a:r>
                      <a:r>
                        <a:rPr sz="8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similares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entre 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fases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 y </a:t>
                      </a:r>
                      <a:r>
                        <a:rPr sz="8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compare los reportes de </a:t>
                      </a:r>
                      <a:r>
                        <a:rPr sz="800" spc="-2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fábrica.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1270" marB="0">
                    <a:lnL w="6350">
                      <a:solidFill>
                        <a:srgbClr val="BEBEBE"/>
                      </a:solidFill>
                      <a:prstDash val="solid"/>
                    </a:lnL>
                    <a:lnR w="6350">
                      <a:solidFill>
                        <a:srgbClr val="BEBEBE"/>
                      </a:solidFill>
                      <a:prstDash val="solid"/>
                    </a:lnR>
                    <a:lnT w="6350">
                      <a:solidFill>
                        <a:srgbClr val="BEBEBE"/>
                      </a:solidFill>
                      <a:prstDash val="solid"/>
                    </a:lnT>
                    <a:lnB w="6350">
                      <a:solidFill>
                        <a:srgbClr val="BEBEBE"/>
                      </a:solidFill>
                      <a:prstDash val="solid"/>
                    </a:lnB>
                  </a:tcPr>
                </a:tc>
              </a:tr>
              <a:tr h="193421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750">
                        <a:latin typeface="Times New Roman"/>
                        <a:cs typeface="Times New Roman"/>
                      </a:endParaRPr>
                    </a:p>
                    <a:p>
                      <a:pPr marL="67945" marR="434340">
                        <a:lnSpc>
                          <a:spcPts val="900"/>
                        </a:lnSpc>
                      </a:pPr>
                      <a:r>
                        <a:rPr sz="800" dirty="0">
                          <a:latin typeface="Arial"/>
                          <a:cs typeface="Arial"/>
                        </a:rPr>
                        <a:t>Factor</a:t>
                      </a:r>
                      <a:r>
                        <a:rPr sz="800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de</a:t>
                      </a:r>
                      <a:r>
                        <a:rPr sz="8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Potencia</a:t>
                      </a:r>
                      <a:r>
                        <a:rPr sz="8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a </a:t>
                      </a:r>
                      <a:r>
                        <a:rPr sz="800" spc="-204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devanados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5080" marB="0">
                    <a:lnL w="6350">
                      <a:solidFill>
                        <a:srgbClr val="BEBEBE"/>
                      </a:solidFill>
                      <a:prstDash val="solid"/>
                    </a:lnL>
                    <a:lnR w="6350">
                      <a:solidFill>
                        <a:srgbClr val="BEBEBE"/>
                      </a:solidFill>
                      <a:prstDash val="solid"/>
                    </a:lnR>
                    <a:lnT w="6350">
                      <a:solidFill>
                        <a:srgbClr val="BEBEBE"/>
                      </a:solidFill>
                      <a:prstDash val="solid"/>
                    </a:lnT>
                    <a:lnB w="6350">
                      <a:solidFill>
                        <a:srgbClr val="BEBEB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</a:pPr>
                      <a:r>
                        <a:rPr sz="800" spc="-5" dirty="0">
                          <a:latin typeface="Arial"/>
                          <a:cs typeface="Arial"/>
                        </a:rPr>
                        <a:t>Valores no</a:t>
                      </a:r>
                      <a:r>
                        <a:rPr sz="8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satisfactorio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1905" marB="0">
                    <a:lnL w="6350">
                      <a:solidFill>
                        <a:srgbClr val="BEBEBE"/>
                      </a:solidFill>
                      <a:prstDash val="solid"/>
                    </a:lnL>
                    <a:lnR w="6350">
                      <a:solidFill>
                        <a:srgbClr val="BEBEBE"/>
                      </a:solidFill>
                      <a:prstDash val="solid"/>
                    </a:lnR>
                    <a:lnT w="6350">
                      <a:solidFill>
                        <a:srgbClr val="BEBEBE"/>
                      </a:solidFill>
                      <a:prstDash val="solid"/>
                    </a:lnT>
                    <a:lnB w="6350">
                      <a:solidFill>
                        <a:srgbClr val="BEBEB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750">
                        <a:latin typeface="Times New Roman"/>
                        <a:cs typeface="Times New Roman"/>
                      </a:endParaRPr>
                    </a:p>
                    <a:p>
                      <a:pPr marL="67945" marR="253365">
                        <a:lnSpc>
                          <a:spcPts val="900"/>
                        </a:lnSpc>
                      </a:pPr>
                      <a:r>
                        <a:rPr sz="800" dirty="0">
                          <a:latin typeface="Arial"/>
                          <a:cs typeface="Arial"/>
                        </a:rPr>
                        <a:t>Boquillas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contaminadas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por</a:t>
                      </a:r>
                      <a:r>
                        <a:rPr sz="800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humedad</a:t>
                      </a:r>
                      <a:r>
                        <a:rPr sz="800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800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suciedad</a:t>
                      </a:r>
                      <a:endParaRPr sz="80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750">
                        <a:latin typeface="Times New Roman"/>
                        <a:cs typeface="Times New Roman"/>
                      </a:endParaRPr>
                    </a:p>
                    <a:p>
                      <a:pPr marL="67945" marR="354965">
                        <a:lnSpc>
                          <a:spcPts val="900"/>
                        </a:lnSpc>
                        <a:spcBef>
                          <a:spcPts val="5"/>
                        </a:spcBef>
                      </a:pPr>
                      <a:r>
                        <a:rPr sz="800" dirty="0">
                          <a:latin typeface="Arial"/>
                          <a:cs typeface="Arial"/>
                        </a:rPr>
                        <a:t>Humedad</a:t>
                      </a:r>
                      <a:r>
                        <a:rPr sz="8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en</a:t>
                      </a:r>
                      <a:r>
                        <a:rPr sz="8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el</a:t>
                      </a:r>
                      <a:r>
                        <a:rPr sz="8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líquido </a:t>
                      </a:r>
                      <a:r>
                        <a:rPr sz="800" spc="-204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aislante,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5080" marB="0">
                    <a:lnL w="6350">
                      <a:solidFill>
                        <a:srgbClr val="BEBEBE"/>
                      </a:solidFill>
                      <a:prstDash val="solid"/>
                    </a:lnL>
                    <a:lnR w="6350">
                      <a:solidFill>
                        <a:srgbClr val="BEBEBE"/>
                      </a:solidFill>
                      <a:prstDash val="solid"/>
                    </a:lnR>
                    <a:lnT w="6350">
                      <a:solidFill>
                        <a:srgbClr val="BEBEBE"/>
                      </a:solidFill>
                      <a:prstDash val="solid"/>
                    </a:lnT>
                    <a:lnB w="6350">
                      <a:solidFill>
                        <a:srgbClr val="BEBEB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750">
                        <a:latin typeface="Times New Roman"/>
                        <a:cs typeface="Times New Roman"/>
                      </a:endParaRPr>
                    </a:p>
                    <a:p>
                      <a:pPr marL="67945" marR="253365">
                        <a:lnSpc>
                          <a:spcPct val="93000"/>
                        </a:lnSpc>
                      </a:pPr>
                      <a:r>
                        <a:rPr sz="800" spc="-5" dirty="0">
                          <a:latin typeface="Arial"/>
                          <a:cs typeface="Arial"/>
                        </a:rPr>
                        <a:t>Realice limpieza de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los </a:t>
                      </a:r>
                      <a:r>
                        <a:rPr sz="8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faldones de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la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boquilla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 con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un trapo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limpio y </a:t>
                      </a:r>
                      <a:r>
                        <a:rPr sz="8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seco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(puede utilizar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alcohol</a:t>
                      </a:r>
                      <a:r>
                        <a:rPr sz="800" spc="4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industrial),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seque el área de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la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brida </a:t>
                      </a:r>
                      <a:r>
                        <a:rPr sz="800" spc="-2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de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la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boquilla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con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una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 pistola</a:t>
                      </a:r>
                      <a:r>
                        <a:rPr sz="8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aire</a:t>
                      </a:r>
                      <a:r>
                        <a:rPr sz="8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caliente.</a:t>
                      </a:r>
                      <a:endParaRPr sz="80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750">
                        <a:latin typeface="Times New Roman"/>
                        <a:cs typeface="Times New Roman"/>
                      </a:endParaRPr>
                    </a:p>
                    <a:p>
                      <a:pPr marL="67945" marR="259715">
                        <a:lnSpc>
                          <a:spcPct val="93000"/>
                        </a:lnSpc>
                      </a:pPr>
                      <a:r>
                        <a:rPr sz="800" spc="-5" dirty="0">
                          <a:latin typeface="Arial"/>
                          <a:cs typeface="Arial"/>
                        </a:rPr>
                        <a:t>Realice pruebas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fisicoquímicas al aceite,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resultados determinaran </a:t>
                      </a:r>
                      <a:r>
                        <a:rPr sz="800" spc="-2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si se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requiere realizar un </a:t>
                      </a:r>
                      <a:r>
                        <a:rPr sz="800" spc="-2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refiltrado al aceite para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extraer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su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 humedad.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3175" marB="0">
                    <a:lnL w="6350">
                      <a:solidFill>
                        <a:srgbClr val="BEBEBE"/>
                      </a:solidFill>
                      <a:prstDash val="solid"/>
                    </a:lnL>
                    <a:lnR w="6350">
                      <a:solidFill>
                        <a:srgbClr val="BEBEBE"/>
                      </a:solidFill>
                      <a:prstDash val="solid"/>
                    </a:lnR>
                    <a:lnT w="6350">
                      <a:solidFill>
                        <a:srgbClr val="BEBEBE"/>
                      </a:solidFill>
                      <a:prstDash val="solid"/>
                    </a:lnT>
                    <a:lnB w="6350">
                      <a:solidFill>
                        <a:srgbClr val="BEBEBE"/>
                      </a:solidFill>
                      <a:prstDash val="solid"/>
                    </a:lnB>
                  </a:tcPr>
                </a:tc>
              </a:tr>
              <a:tr h="216090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67945" marR="260350">
                        <a:lnSpc>
                          <a:spcPts val="890"/>
                        </a:lnSpc>
                      </a:pPr>
                      <a:r>
                        <a:rPr sz="800" dirty="0">
                          <a:latin typeface="Arial"/>
                          <a:cs typeface="Arial"/>
                        </a:rPr>
                        <a:t>Factor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de Potencia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Capacitancia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a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Boquillas </a:t>
                      </a:r>
                      <a:r>
                        <a:rPr sz="800" spc="-2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tipo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 Capacitivas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BEBEBE"/>
                      </a:solidFill>
                      <a:prstDash val="solid"/>
                    </a:lnL>
                    <a:lnR w="6350">
                      <a:solidFill>
                        <a:srgbClr val="BEBEBE"/>
                      </a:solidFill>
                      <a:prstDash val="solid"/>
                    </a:lnR>
                    <a:lnT w="6350">
                      <a:solidFill>
                        <a:srgbClr val="BEBEBE"/>
                      </a:solidFill>
                      <a:prstDash val="solid"/>
                    </a:lnT>
                    <a:lnB w="6350">
                      <a:solidFill>
                        <a:srgbClr val="BEBEB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</a:pPr>
                      <a:r>
                        <a:rPr sz="800" spc="-5" dirty="0">
                          <a:latin typeface="Arial"/>
                          <a:cs typeface="Arial"/>
                        </a:rPr>
                        <a:t>Valores no</a:t>
                      </a:r>
                      <a:r>
                        <a:rPr sz="8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satisfactorios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3175" marB="0">
                    <a:lnL w="6350">
                      <a:solidFill>
                        <a:srgbClr val="BEBEBE"/>
                      </a:solidFill>
                      <a:prstDash val="solid"/>
                    </a:lnL>
                    <a:lnR w="6350">
                      <a:solidFill>
                        <a:srgbClr val="BEBEBE"/>
                      </a:solidFill>
                      <a:prstDash val="solid"/>
                    </a:lnR>
                    <a:lnT w="6350">
                      <a:solidFill>
                        <a:srgbClr val="BEBEBE"/>
                      </a:solidFill>
                      <a:prstDash val="solid"/>
                    </a:lnT>
                    <a:lnB w="6350">
                      <a:solidFill>
                        <a:srgbClr val="BEBEB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67945" marR="299720">
                        <a:lnSpc>
                          <a:spcPts val="890"/>
                        </a:lnSpc>
                      </a:pPr>
                      <a:r>
                        <a:rPr sz="800" dirty="0">
                          <a:latin typeface="Arial"/>
                          <a:cs typeface="Arial"/>
                        </a:rPr>
                        <a:t>B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oqu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illas</a:t>
                      </a:r>
                      <a:r>
                        <a:rPr sz="8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on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800" spc="-2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800" spc="10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in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ad</a:t>
                      </a:r>
                      <a:r>
                        <a:rPr sz="800" spc="-2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s 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por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humedad o </a:t>
                      </a:r>
                      <a:r>
                        <a:rPr sz="8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suciedad.</a:t>
                      </a:r>
                      <a:endParaRPr sz="80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750">
                        <a:latin typeface="Times New Roman"/>
                        <a:cs typeface="Times New Roman"/>
                      </a:endParaRPr>
                    </a:p>
                    <a:p>
                      <a:pPr marL="67945" marR="457200">
                        <a:lnSpc>
                          <a:spcPts val="900"/>
                        </a:lnSpc>
                      </a:pPr>
                      <a:r>
                        <a:rPr sz="800" dirty="0">
                          <a:latin typeface="Arial"/>
                          <a:cs typeface="Arial"/>
                        </a:rPr>
                        <a:t>Brida</a:t>
                      </a:r>
                      <a:r>
                        <a:rPr sz="8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de</a:t>
                      </a:r>
                      <a:r>
                        <a:rPr sz="8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boquilla</a:t>
                      </a:r>
                      <a:r>
                        <a:rPr sz="8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sin </a:t>
                      </a:r>
                      <a:r>
                        <a:rPr sz="800" spc="-204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aterrizar.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BEBEBE"/>
                      </a:solidFill>
                      <a:prstDash val="solid"/>
                    </a:lnL>
                    <a:lnR w="6350">
                      <a:solidFill>
                        <a:srgbClr val="BEBEBE"/>
                      </a:solidFill>
                      <a:prstDash val="solid"/>
                    </a:lnR>
                    <a:lnT w="6350">
                      <a:solidFill>
                        <a:srgbClr val="BEBEBE"/>
                      </a:solidFill>
                      <a:prstDash val="solid"/>
                    </a:lnT>
                    <a:lnB w="6350">
                      <a:solidFill>
                        <a:srgbClr val="BEBEB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750">
                        <a:latin typeface="Times New Roman"/>
                        <a:cs typeface="Times New Roman"/>
                      </a:endParaRPr>
                    </a:p>
                    <a:p>
                      <a:pPr marL="67945" marR="253365">
                        <a:lnSpc>
                          <a:spcPct val="93000"/>
                        </a:lnSpc>
                      </a:pPr>
                      <a:r>
                        <a:rPr sz="800" spc="-5" dirty="0">
                          <a:latin typeface="Arial"/>
                          <a:cs typeface="Arial"/>
                        </a:rPr>
                        <a:t>Realice limpieza de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los </a:t>
                      </a:r>
                      <a:r>
                        <a:rPr sz="8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faldones de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la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boquilla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 con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un trapo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limpio y </a:t>
                      </a:r>
                      <a:r>
                        <a:rPr sz="8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seco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(puede utilizar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alcohol</a:t>
                      </a:r>
                      <a:r>
                        <a:rPr sz="800" spc="4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industrial),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seque el área de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la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brida </a:t>
                      </a:r>
                      <a:r>
                        <a:rPr sz="800" spc="-2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de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 la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boquilla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asimismo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el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tap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capacitivo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con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una </a:t>
                      </a:r>
                      <a:r>
                        <a:rPr sz="800" spc="-2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pistola</a:t>
                      </a:r>
                      <a:r>
                        <a:rPr sz="8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aire</a:t>
                      </a:r>
                      <a:r>
                        <a:rPr sz="8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caliente.</a:t>
                      </a:r>
                      <a:endParaRPr sz="80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750">
                        <a:latin typeface="Times New Roman"/>
                        <a:cs typeface="Times New Roman"/>
                      </a:endParaRPr>
                    </a:p>
                    <a:p>
                      <a:pPr marL="67945" marR="264795">
                        <a:lnSpc>
                          <a:spcPct val="92900"/>
                        </a:lnSpc>
                      </a:pPr>
                      <a:r>
                        <a:rPr sz="800" spc="-5" dirty="0">
                          <a:latin typeface="Arial"/>
                          <a:cs typeface="Arial"/>
                        </a:rPr>
                        <a:t>Coloque un cable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conectado de uno de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los </a:t>
                      </a:r>
                      <a:r>
                        <a:rPr sz="800" spc="-2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tornillos</a:t>
                      </a:r>
                      <a:r>
                        <a:rPr sz="800" spc="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de</a:t>
                      </a:r>
                      <a:r>
                        <a:rPr sz="800" spc="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sujeción</a:t>
                      </a:r>
                      <a:r>
                        <a:rPr sz="800" spc="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de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 la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boquilla al sistema de </a:t>
                      </a:r>
                      <a:r>
                        <a:rPr sz="800" spc="-2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tierra verificando que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quede sólidamente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aterrizada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la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 brida.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4445" marB="0">
                    <a:lnL w="6350">
                      <a:solidFill>
                        <a:srgbClr val="BEBEBE"/>
                      </a:solidFill>
                      <a:prstDash val="solid"/>
                    </a:lnL>
                    <a:lnR w="6350">
                      <a:solidFill>
                        <a:srgbClr val="BEBEBE"/>
                      </a:solidFill>
                      <a:prstDash val="solid"/>
                    </a:lnR>
                    <a:lnT w="6350">
                      <a:solidFill>
                        <a:srgbClr val="BEBEBE"/>
                      </a:solidFill>
                      <a:prstDash val="solid"/>
                    </a:lnT>
                    <a:lnB w="6350">
                      <a:solidFill>
                        <a:srgbClr val="BEBEBE"/>
                      </a:solidFill>
                      <a:prstDash val="solid"/>
                    </a:lnB>
                  </a:tcPr>
                </a:tc>
              </a:tr>
              <a:tr h="19354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750">
                        <a:latin typeface="Times New Roman"/>
                        <a:cs typeface="Times New Roman"/>
                      </a:endParaRPr>
                    </a:p>
                    <a:p>
                      <a:pPr marL="67945" marR="260350">
                        <a:lnSpc>
                          <a:spcPct val="93300"/>
                        </a:lnSpc>
                      </a:pPr>
                      <a:r>
                        <a:rPr sz="800" spc="-5" dirty="0">
                          <a:latin typeface="Arial"/>
                          <a:cs typeface="Arial"/>
                        </a:rPr>
                        <a:t>Cromatografía de Gases </a:t>
                      </a:r>
                      <a:r>
                        <a:rPr sz="800" spc="-2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(Transformador ya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en </a:t>
                      </a:r>
                      <a:r>
                        <a:rPr sz="8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servicio)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3810" marB="0">
                    <a:lnL w="6350">
                      <a:solidFill>
                        <a:srgbClr val="BEBEBE"/>
                      </a:solidFill>
                      <a:prstDash val="solid"/>
                    </a:lnL>
                    <a:lnR w="6350">
                      <a:solidFill>
                        <a:srgbClr val="BEBEBE"/>
                      </a:solidFill>
                      <a:prstDash val="solid"/>
                    </a:lnR>
                    <a:lnT w="6350">
                      <a:solidFill>
                        <a:srgbClr val="BEBEBE"/>
                      </a:solidFill>
                      <a:prstDash val="solid"/>
                    </a:lnT>
                    <a:lnB w="6350">
                      <a:solidFill>
                        <a:srgbClr val="BEBEB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750">
                        <a:latin typeface="Times New Roman"/>
                        <a:cs typeface="Times New Roman"/>
                      </a:endParaRPr>
                    </a:p>
                    <a:p>
                      <a:pPr marL="68580" marR="479425">
                        <a:lnSpc>
                          <a:spcPct val="93300"/>
                        </a:lnSpc>
                      </a:pPr>
                      <a:r>
                        <a:rPr sz="800" spc="-5" dirty="0">
                          <a:latin typeface="Arial"/>
                          <a:cs typeface="Arial"/>
                        </a:rPr>
                        <a:t>Presencia de gases </a:t>
                      </a:r>
                      <a:r>
                        <a:rPr sz="800" spc="-2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combustibles en el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 aceite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3810" marB="0">
                    <a:lnL w="6350">
                      <a:solidFill>
                        <a:srgbClr val="BEBEBE"/>
                      </a:solidFill>
                      <a:prstDash val="solid"/>
                    </a:lnL>
                    <a:lnR w="6350">
                      <a:solidFill>
                        <a:srgbClr val="BEBEBE"/>
                      </a:solidFill>
                      <a:prstDash val="solid"/>
                    </a:lnR>
                    <a:lnT w="6350">
                      <a:solidFill>
                        <a:srgbClr val="BEBEBE"/>
                      </a:solidFill>
                      <a:prstDash val="solid"/>
                    </a:lnT>
                    <a:lnB w="6350">
                      <a:solidFill>
                        <a:srgbClr val="BEBEB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750">
                        <a:latin typeface="Times New Roman"/>
                        <a:cs typeface="Times New Roman"/>
                      </a:endParaRPr>
                    </a:p>
                    <a:p>
                      <a:pPr marL="67945" marR="281940">
                        <a:lnSpc>
                          <a:spcPct val="93100"/>
                        </a:lnSpc>
                      </a:pPr>
                      <a:r>
                        <a:rPr sz="800" spc="-5" dirty="0">
                          <a:latin typeface="Arial"/>
                          <a:cs typeface="Arial"/>
                        </a:rPr>
                        <a:t>Posibles falsos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contactos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en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las </a:t>
                      </a:r>
                      <a:r>
                        <a:rPr sz="8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conexiones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internas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de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 las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boquillas,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del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cambiador de operación </a:t>
                      </a:r>
                      <a:r>
                        <a:rPr sz="800" spc="-2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sin</a:t>
                      </a:r>
                      <a:r>
                        <a:rPr sz="8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carga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y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del</a:t>
                      </a:r>
                      <a:r>
                        <a:rPr sz="8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LTC.</a:t>
                      </a:r>
                      <a:endParaRPr sz="80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750">
                        <a:latin typeface="Times New Roman"/>
                        <a:cs typeface="Times New Roman"/>
                      </a:endParaRPr>
                    </a:p>
                    <a:p>
                      <a:pPr marL="67945" marR="563880">
                        <a:lnSpc>
                          <a:spcPct val="93100"/>
                        </a:lnSpc>
                      </a:pPr>
                      <a:r>
                        <a:rPr sz="800" spc="-5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800" spc="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urb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io </a:t>
                      </a:r>
                      <a:r>
                        <a:rPr sz="800" spc="-2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lé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800" spc="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o 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externo al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transformador.</a:t>
                      </a:r>
                      <a:endParaRPr sz="80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750">
                        <a:latin typeface="Times New Roman"/>
                        <a:cs typeface="Times New Roman"/>
                      </a:endParaRPr>
                    </a:p>
                    <a:p>
                      <a:pPr marL="67945" marR="490855">
                        <a:lnSpc>
                          <a:spcPts val="900"/>
                        </a:lnSpc>
                      </a:pPr>
                      <a:r>
                        <a:rPr sz="800" spc="-5" dirty="0">
                          <a:latin typeface="Arial"/>
                          <a:cs typeface="Arial"/>
                        </a:rPr>
                        <a:t>Calentamientos por </a:t>
                      </a:r>
                      <a:r>
                        <a:rPr sz="800" spc="-2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sobrecarga.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4445" marB="0">
                    <a:lnL w="6350">
                      <a:solidFill>
                        <a:srgbClr val="BEBEBE"/>
                      </a:solidFill>
                      <a:prstDash val="solid"/>
                    </a:lnL>
                    <a:lnR w="6350">
                      <a:solidFill>
                        <a:srgbClr val="BEBEBE"/>
                      </a:solidFill>
                      <a:prstDash val="solid"/>
                    </a:lnR>
                    <a:lnT w="6350">
                      <a:solidFill>
                        <a:srgbClr val="BEBEBE"/>
                      </a:solidFill>
                      <a:prstDash val="solid"/>
                    </a:lnT>
                    <a:lnB w="6350">
                      <a:solidFill>
                        <a:srgbClr val="BEBEB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750">
                        <a:latin typeface="Times New Roman"/>
                        <a:cs typeface="Times New Roman"/>
                      </a:endParaRPr>
                    </a:p>
                    <a:p>
                      <a:pPr marL="67945" marR="254000">
                        <a:lnSpc>
                          <a:spcPct val="93000"/>
                        </a:lnSpc>
                      </a:pPr>
                      <a:r>
                        <a:rPr sz="800" dirty="0">
                          <a:latin typeface="Arial"/>
                          <a:cs typeface="Arial"/>
                        </a:rPr>
                        <a:t>Verifique los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correctos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aprietes</a:t>
                      </a:r>
                      <a:r>
                        <a:rPr sz="8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de</a:t>
                      </a:r>
                      <a:r>
                        <a:rPr sz="8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las </a:t>
                      </a:r>
                      <a:r>
                        <a:rPr sz="8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conexiones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internas</a:t>
                      </a:r>
                      <a:r>
                        <a:rPr sz="8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de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boquillas, del cambiador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de operación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sin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carga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y </a:t>
                      </a:r>
                      <a:r>
                        <a:rPr sz="800" spc="-2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del LTC. Continúe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con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el </a:t>
                      </a:r>
                      <a:r>
                        <a:rPr sz="800" spc="-2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monitoreo.</a:t>
                      </a:r>
                      <a:endParaRPr sz="80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750">
                        <a:latin typeface="Times New Roman"/>
                        <a:cs typeface="Times New Roman"/>
                      </a:endParaRPr>
                    </a:p>
                    <a:p>
                      <a:pPr marL="67945" marR="288290">
                        <a:lnSpc>
                          <a:spcPct val="93000"/>
                        </a:lnSpc>
                      </a:pPr>
                      <a:r>
                        <a:rPr sz="800" spc="-5" dirty="0">
                          <a:latin typeface="Arial"/>
                          <a:cs typeface="Arial"/>
                        </a:rPr>
                        <a:t>Revisar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los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registros de </a:t>
                      </a:r>
                      <a:r>
                        <a:rPr sz="800" spc="-2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falla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del sistema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historiales</a:t>
                      </a:r>
                      <a:r>
                        <a:rPr sz="8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de</a:t>
                      </a:r>
                      <a:r>
                        <a:rPr sz="8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carga,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temperatura, DGA, para </a:t>
                      </a:r>
                      <a:r>
                        <a:rPr sz="800" spc="-2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definir si solo se </a:t>
                      </a:r>
                      <a:r>
                        <a:rPr sz="8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requiere un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desgastificado del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aceite.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4445" marB="0">
                    <a:lnL w="6350">
                      <a:solidFill>
                        <a:srgbClr val="BEBEBE"/>
                      </a:solidFill>
                      <a:prstDash val="solid"/>
                    </a:lnL>
                    <a:lnR w="6350">
                      <a:solidFill>
                        <a:srgbClr val="BEBEBE"/>
                      </a:solidFill>
                      <a:prstDash val="solid"/>
                    </a:lnR>
                    <a:lnT w="6350">
                      <a:solidFill>
                        <a:srgbClr val="BEBEBE"/>
                      </a:solidFill>
                      <a:prstDash val="solid"/>
                    </a:lnT>
                    <a:lnB w="6350">
                      <a:solidFill>
                        <a:srgbClr val="BEBEBE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6" name="object 6"/>
          <p:cNvSpPr txBox="1"/>
          <p:nvPr/>
        </p:nvSpPr>
        <p:spPr>
          <a:xfrm>
            <a:off x="6115100" y="9390381"/>
            <a:ext cx="5678170" cy="5073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1150"/>
              </a:lnSpc>
            </a:pPr>
            <a:r>
              <a:rPr sz="1100" dirty="0">
                <a:latin typeface="Calibri"/>
                <a:cs typeface="Calibri"/>
              </a:rPr>
              <a:t>PH </a:t>
            </a:r>
            <a:r>
              <a:rPr sz="1100" spc="-5" dirty="0">
                <a:latin typeface="Calibri"/>
                <a:cs typeface="Calibri"/>
              </a:rPr>
              <a:t>Financial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Park Tower,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Piso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35,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Boulevard </a:t>
            </a:r>
            <a:r>
              <a:rPr sz="1100" spc="-5" dirty="0">
                <a:latin typeface="Calibri"/>
                <a:cs typeface="Calibri"/>
              </a:rPr>
              <a:t>Costa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Este.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Corregimiento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Juan Díaz,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Costa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del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Este.</a:t>
            </a:r>
            <a:endParaRPr sz="1100">
              <a:latin typeface="Calibri"/>
              <a:cs typeface="Calibri"/>
            </a:endParaRPr>
          </a:p>
          <a:p>
            <a:pPr marL="2030730" marR="2022475" algn="ctr">
              <a:lnSpc>
                <a:spcPct val="101800"/>
              </a:lnSpc>
            </a:pPr>
            <a:r>
              <a:rPr sz="1100" spc="-5" dirty="0">
                <a:latin typeface="Calibri"/>
                <a:cs typeface="Calibri"/>
              </a:rPr>
              <a:t>Ciudad de Panamá. Panamá. </a:t>
            </a:r>
            <a:r>
              <a:rPr sz="1100" spc="-235" dirty="0">
                <a:latin typeface="Calibri"/>
                <a:cs typeface="Calibri"/>
              </a:rPr>
              <a:t> </a:t>
            </a:r>
            <a:r>
              <a:rPr sz="1100" u="sng" spc="-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3"/>
              </a:rPr>
              <a:t>www.kaizengrp.com</a:t>
            </a:r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774935" y="782828"/>
            <a:ext cx="1179195" cy="5353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00" spc="-5" dirty="0">
                <a:latin typeface="Calibri"/>
                <a:cs typeface="Calibri"/>
              </a:rPr>
              <a:t>Ficha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Técnica: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K-001</a:t>
            </a:r>
            <a:endParaRPr sz="1100">
              <a:latin typeface="Calibri"/>
              <a:cs typeface="Calibri"/>
            </a:endParaRPr>
          </a:p>
          <a:p>
            <a:pPr marL="688975" marR="5080" indent="118745">
              <a:lnSpc>
                <a:spcPct val="101800"/>
              </a:lnSpc>
              <a:spcBef>
                <a:spcPts val="5"/>
              </a:spcBef>
            </a:pPr>
            <a:r>
              <a:rPr sz="1100" dirty="0">
                <a:latin typeface="Calibri"/>
                <a:cs typeface="Calibri"/>
              </a:rPr>
              <a:t>Re</a:t>
            </a:r>
            <a:r>
              <a:rPr sz="1100" spc="5" dirty="0">
                <a:latin typeface="Calibri"/>
                <a:cs typeface="Calibri"/>
              </a:rPr>
              <a:t>v</a:t>
            </a:r>
            <a:r>
              <a:rPr sz="1100" dirty="0">
                <a:latin typeface="Calibri"/>
                <a:cs typeface="Calibri"/>
              </a:rPr>
              <a:t>.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  </a:t>
            </a:r>
            <a:r>
              <a:rPr sz="1100" spc="-5" dirty="0">
                <a:latin typeface="Calibri"/>
                <a:cs typeface="Calibri"/>
              </a:rPr>
              <a:t>Jul-</a:t>
            </a:r>
            <a:r>
              <a:rPr sz="1100" dirty="0">
                <a:latin typeface="Calibri"/>
                <a:cs typeface="Calibri"/>
              </a:rPr>
              <a:t>20</a:t>
            </a:r>
            <a:r>
              <a:rPr sz="1100" spc="-10" dirty="0">
                <a:latin typeface="Calibri"/>
                <a:cs typeface="Calibri"/>
              </a:rPr>
              <a:t>1</a:t>
            </a:r>
            <a:r>
              <a:rPr sz="1100" dirty="0">
                <a:latin typeface="Calibri"/>
                <a:cs typeface="Calibri"/>
              </a:rPr>
              <a:t>8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5998260" y="9359202"/>
            <a:ext cx="5910580" cy="0"/>
          </a:xfrm>
          <a:custGeom>
            <a:avLst/>
            <a:gdLst/>
            <a:ahLst/>
            <a:cxnLst/>
            <a:rect l="l" t="t" r="r" b="b"/>
            <a:pathLst>
              <a:path w="5910580">
                <a:moveTo>
                  <a:pt x="0" y="0"/>
                </a:moveTo>
                <a:lnTo>
                  <a:pt x="1598938" y="0"/>
                </a:lnTo>
              </a:path>
              <a:path w="5910580">
                <a:moveTo>
                  <a:pt x="1600530" y="0"/>
                </a:moveTo>
                <a:lnTo>
                  <a:pt x="5910390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991962" y="355137"/>
            <a:ext cx="1001125" cy="431186"/>
          </a:xfrm>
          <a:prstGeom prst="rect">
            <a:avLst/>
          </a:prstGeom>
        </p:spPr>
      </p:pic>
      <p:sp>
        <p:nvSpPr>
          <p:cNvPr id="5" name="object 5"/>
          <p:cNvSpPr/>
          <p:nvPr/>
        </p:nvSpPr>
        <p:spPr>
          <a:xfrm>
            <a:off x="11933935" y="829055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12192" y="0"/>
                </a:moveTo>
                <a:lnTo>
                  <a:pt x="0" y="0"/>
                </a:lnTo>
                <a:lnTo>
                  <a:pt x="0" y="12192"/>
                </a:lnTo>
                <a:lnTo>
                  <a:pt x="12192" y="12192"/>
                </a:lnTo>
                <a:lnTo>
                  <a:pt x="1219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1933935" y="2898647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12192" y="0"/>
                </a:moveTo>
                <a:lnTo>
                  <a:pt x="0" y="0"/>
                </a:lnTo>
                <a:lnTo>
                  <a:pt x="0" y="12192"/>
                </a:lnTo>
                <a:lnTo>
                  <a:pt x="12192" y="12192"/>
                </a:lnTo>
                <a:lnTo>
                  <a:pt x="1219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7" name="object 7"/>
          <p:cNvGraphicFramePr>
            <a:graphicFrameLocks noGrp="1"/>
          </p:cNvGraphicFramePr>
          <p:nvPr/>
        </p:nvGraphicFramePr>
        <p:xfrm>
          <a:off x="5969304" y="1316990"/>
          <a:ext cx="5807710" cy="135572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49070"/>
                <a:gridCol w="1449705"/>
                <a:gridCol w="1449704"/>
                <a:gridCol w="1449704"/>
              </a:tblGrid>
              <a:tr h="135572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BEBEBE"/>
                      </a:solidFill>
                      <a:prstDash val="solid"/>
                    </a:lnL>
                    <a:lnR w="6350">
                      <a:solidFill>
                        <a:srgbClr val="BEBEBE"/>
                      </a:solidFill>
                      <a:prstDash val="solid"/>
                    </a:lnR>
                    <a:lnT w="6350">
                      <a:solidFill>
                        <a:srgbClr val="BEBEBE"/>
                      </a:solidFill>
                      <a:prstDash val="solid"/>
                    </a:lnT>
                    <a:lnB w="6350">
                      <a:solidFill>
                        <a:srgbClr val="BEBEB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BEBEBE"/>
                      </a:solidFill>
                      <a:prstDash val="solid"/>
                    </a:lnL>
                    <a:lnR w="6350">
                      <a:solidFill>
                        <a:srgbClr val="BEBEBE"/>
                      </a:solidFill>
                      <a:prstDash val="solid"/>
                    </a:lnR>
                    <a:lnT w="6350">
                      <a:solidFill>
                        <a:srgbClr val="BEBEBE"/>
                      </a:solidFill>
                      <a:prstDash val="solid"/>
                    </a:lnT>
                    <a:lnB w="6350">
                      <a:solidFill>
                        <a:srgbClr val="BEBEB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BEBEBE"/>
                      </a:solidFill>
                      <a:prstDash val="solid"/>
                    </a:lnL>
                    <a:lnR w="6350">
                      <a:solidFill>
                        <a:srgbClr val="BEBEBE"/>
                      </a:solidFill>
                      <a:prstDash val="solid"/>
                    </a:lnR>
                    <a:lnT w="6350">
                      <a:solidFill>
                        <a:srgbClr val="BEBEBE"/>
                      </a:solidFill>
                      <a:prstDash val="solid"/>
                    </a:lnT>
                    <a:lnB w="6350">
                      <a:solidFill>
                        <a:srgbClr val="BEBEB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750">
                        <a:latin typeface="Times New Roman"/>
                        <a:cs typeface="Times New Roman"/>
                      </a:endParaRPr>
                    </a:p>
                    <a:p>
                      <a:pPr marL="67945" marR="266700">
                        <a:lnSpc>
                          <a:spcPct val="93100"/>
                        </a:lnSpc>
                      </a:pPr>
                      <a:r>
                        <a:rPr sz="800" spc="-5" dirty="0">
                          <a:latin typeface="Arial"/>
                          <a:cs typeface="Arial"/>
                        </a:rPr>
                        <a:t>Revisar el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historial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de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carga del transformador, </a:t>
                      </a:r>
                      <a:r>
                        <a:rPr sz="800" spc="-2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reducir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la</a:t>
                      </a:r>
                      <a:r>
                        <a:rPr sz="8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carga.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4445" marB="0">
                    <a:lnL w="6350">
                      <a:solidFill>
                        <a:srgbClr val="BEBEBE"/>
                      </a:solidFill>
                      <a:prstDash val="solid"/>
                    </a:lnL>
                    <a:lnR w="6350">
                      <a:solidFill>
                        <a:srgbClr val="BEBEBE"/>
                      </a:solidFill>
                      <a:prstDash val="solid"/>
                    </a:lnR>
                    <a:lnT w="6350">
                      <a:solidFill>
                        <a:srgbClr val="BEBEBE"/>
                      </a:solidFill>
                      <a:prstDash val="solid"/>
                    </a:lnT>
                    <a:lnB w="6350">
                      <a:solidFill>
                        <a:srgbClr val="BEBEBE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8" name="object 8"/>
          <p:cNvSpPr txBox="1"/>
          <p:nvPr/>
        </p:nvSpPr>
        <p:spPr>
          <a:xfrm>
            <a:off x="6115100" y="9390381"/>
            <a:ext cx="5678170" cy="5073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1150"/>
              </a:lnSpc>
            </a:pPr>
            <a:r>
              <a:rPr sz="1100" dirty="0">
                <a:latin typeface="Calibri"/>
                <a:cs typeface="Calibri"/>
              </a:rPr>
              <a:t>PH </a:t>
            </a:r>
            <a:r>
              <a:rPr sz="1100" spc="-5" dirty="0">
                <a:latin typeface="Calibri"/>
                <a:cs typeface="Calibri"/>
              </a:rPr>
              <a:t>Financial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Park Tower,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Piso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35,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Boulevard </a:t>
            </a:r>
            <a:r>
              <a:rPr sz="1100" spc="-5" dirty="0">
                <a:latin typeface="Calibri"/>
                <a:cs typeface="Calibri"/>
              </a:rPr>
              <a:t>Costa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Este.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Corregimiento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Juan Díaz,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Costa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del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Este.</a:t>
            </a:r>
            <a:endParaRPr sz="1100">
              <a:latin typeface="Calibri"/>
              <a:cs typeface="Calibri"/>
            </a:endParaRPr>
          </a:p>
          <a:p>
            <a:pPr marL="2030730" marR="2022475" algn="ctr">
              <a:lnSpc>
                <a:spcPct val="101800"/>
              </a:lnSpc>
            </a:pPr>
            <a:r>
              <a:rPr sz="1100" spc="-5" dirty="0">
                <a:latin typeface="Calibri"/>
                <a:cs typeface="Calibri"/>
              </a:rPr>
              <a:t>Ciudad de Panamá. Panamá. </a:t>
            </a:r>
            <a:r>
              <a:rPr sz="1100" spc="-235" dirty="0">
                <a:latin typeface="Calibri"/>
                <a:cs typeface="Calibri"/>
              </a:rPr>
              <a:t> </a:t>
            </a:r>
            <a:r>
              <a:rPr sz="1100" u="sng" spc="-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3"/>
              </a:rPr>
              <a:t>www.kaizengrp.com</a:t>
            </a:r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022644" y="9359202"/>
            <a:ext cx="5910580" cy="0"/>
          </a:xfrm>
          <a:custGeom>
            <a:avLst/>
            <a:gdLst/>
            <a:ahLst/>
            <a:cxnLst/>
            <a:rect l="l" t="t" r="r" b="b"/>
            <a:pathLst>
              <a:path w="5910580">
                <a:moveTo>
                  <a:pt x="0" y="0"/>
                </a:moveTo>
                <a:lnTo>
                  <a:pt x="1598938" y="0"/>
                </a:lnTo>
              </a:path>
              <a:path w="5910580">
                <a:moveTo>
                  <a:pt x="1600530" y="0"/>
                </a:moveTo>
                <a:lnTo>
                  <a:pt x="5910390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991962" y="355137"/>
            <a:ext cx="1001125" cy="431186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6121197" y="782828"/>
            <a:ext cx="5883275" cy="9506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715" algn="r">
              <a:spcBef>
                <a:spcPts val="100"/>
              </a:spcBef>
            </a:pPr>
            <a:r>
              <a:rPr sz="1100" spc="-5" dirty="0">
                <a:latin typeface="Calibri"/>
                <a:cs typeface="Calibri"/>
              </a:rPr>
              <a:t>Ficha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Técnica: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K-001</a:t>
            </a:r>
            <a:endParaRPr sz="1100">
              <a:latin typeface="Calibri"/>
              <a:cs typeface="Calibri"/>
            </a:endParaRPr>
          </a:p>
          <a:p>
            <a:pPr marL="5393055" marR="5080" indent="118745" algn="r">
              <a:lnSpc>
                <a:spcPct val="101800"/>
              </a:lnSpc>
              <a:spcBef>
                <a:spcPts val="5"/>
              </a:spcBef>
            </a:pPr>
            <a:r>
              <a:rPr sz="1100" dirty="0">
                <a:latin typeface="Calibri"/>
                <a:cs typeface="Calibri"/>
              </a:rPr>
              <a:t>Re</a:t>
            </a:r>
            <a:r>
              <a:rPr sz="1100" spc="5" dirty="0">
                <a:latin typeface="Calibri"/>
                <a:cs typeface="Calibri"/>
              </a:rPr>
              <a:t>v</a:t>
            </a:r>
            <a:r>
              <a:rPr sz="1100" dirty="0">
                <a:latin typeface="Calibri"/>
                <a:cs typeface="Calibri"/>
              </a:rPr>
              <a:t>.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  </a:t>
            </a:r>
            <a:r>
              <a:rPr sz="1100" spc="-5" dirty="0">
                <a:latin typeface="Calibri"/>
                <a:cs typeface="Calibri"/>
              </a:rPr>
              <a:t>Jul-</a:t>
            </a:r>
            <a:r>
              <a:rPr sz="1100" dirty="0">
                <a:latin typeface="Calibri"/>
                <a:cs typeface="Calibri"/>
              </a:rPr>
              <a:t>20</a:t>
            </a:r>
            <a:r>
              <a:rPr sz="1100" spc="-10" dirty="0">
                <a:latin typeface="Calibri"/>
                <a:cs typeface="Calibri"/>
              </a:rPr>
              <a:t>1</a:t>
            </a:r>
            <a:r>
              <a:rPr sz="1100" dirty="0">
                <a:latin typeface="Calibri"/>
                <a:cs typeface="Calibri"/>
              </a:rPr>
              <a:t>8</a:t>
            </a:r>
            <a:endParaRPr sz="1100">
              <a:latin typeface="Calibri"/>
              <a:cs typeface="Calibri"/>
            </a:endParaRPr>
          </a:p>
          <a:p>
            <a:pPr marL="12700" marR="198120">
              <a:lnSpc>
                <a:spcPts val="1550"/>
              </a:lnSpc>
              <a:spcBef>
                <a:spcPts val="110"/>
              </a:spcBef>
            </a:pPr>
            <a:r>
              <a:rPr sz="1400" spc="-5" dirty="0">
                <a:latin typeface="Arial"/>
                <a:cs typeface="Arial"/>
              </a:rPr>
              <a:t>Posibles</a:t>
            </a:r>
            <a:r>
              <a:rPr sz="1400" spc="14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causas</a:t>
            </a:r>
            <a:r>
              <a:rPr sz="1400" spc="15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de</a:t>
            </a:r>
            <a:r>
              <a:rPr sz="1400" spc="15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falla</a:t>
            </a:r>
            <a:r>
              <a:rPr sz="1400" spc="14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en</a:t>
            </a:r>
            <a:r>
              <a:rPr sz="1400" spc="14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accesorios</a:t>
            </a:r>
            <a:r>
              <a:rPr sz="1400" spc="14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y</a:t>
            </a:r>
            <a:r>
              <a:rPr sz="1400" spc="14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mediciones</a:t>
            </a:r>
            <a:r>
              <a:rPr sz="1400" spc="15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obtenidas</a:t>
            </a:r>
            <a:r>
              <a:rPr sz="1400" spc="14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en</a:t>
            </a:r>
            <a:r>
              <a:rPr sz="1400" spc="14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las </a:t>
            </a:r>
            <a:r>
              <a:rPr sz="1400" spc="-37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pruebas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eléctricas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del </a:t>
            </a:r>
            <a:r>
              <a:rPr sz="1400" spc="-5" dirty="0">
                <a:latin typeface="Arial"/>
                <a:cs typeface="Arial"/>
              </a:rPr>
              <a:t>interruptor:</a:t>
            </a:r>
            <a:endParaRPr sz="14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115100" y="9390381"/>
            <a:ext cx="5678170" cy="5073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1150"/>
              </a:lnSpc>
            </a:pPr>
            <a:r>
              <a:rPr sz="1100" dirty="0">
                <a:latin typeface="Calibri"/>
                <a:cs typeface="Calibri"/>
              </a:rPr>
              <a:t>PH </a:t>
            </a:r>
            <a:r>
              <a:rPr sz="1100" spc="-5" dirty="0">
                <a:latin typeface="Calibri"/>
                <a:cs typeface="Calibri"/>
              </a:rPr>
              <a:t>Financial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Park Tower,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Piso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35,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Boulevard </a:t>
            </a:r>
            <a:r>
              <a:rPr sz="1100" spc="-5" dirty="0">
                <a:latin typeface="Calibri"/>
                <a:cs typeface="Calibri"/>
              </a:rPr>
              <a:t>Costa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Este.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Corregimiento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Juan Díaz,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Costa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del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Este.</a:t>
            </a:r>
            <a:endParaRPr sz="1100">
              <a:latin typeface="Calibri"/>
              <a:cs typeface="Calibri"/>
            </a:endParaRPr>
          </a:p>
          <a:p>
            <a:pPr marL="2030730" marR="2022475" algn="ctr">
              <a:lnSpc>
                <a:spcPct val="101800"/>
              </a:lnSpc>
            </a:pPr>
            <a:r>
              <a:rPr sz="1100" spc="-5" dirty="0">
                <a:latin typeface="Calibri"/>
                <a:cs typeface="Calibri"/>
              </a:rPr>
              <a:t>Ciudad de Panamá. Panamá. </a:t>
            </a:r>
            <a:r>
              <a:rPr sz="1100" spc="-235" dirty="0">
                <a:latin typeface="Calibri"/>
                <a:cs typeface="Calibri"/>
              </a:rPr>
              <a:t> </a:t>
            </a:r>
            <a:r>
              <a:rPr sz="1100" u="sng" spc="-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3"/>
              </a:rPr>
              <a:t>www.kaizengrp.com</a:t>
            </a:r>
            <a:endParaRPr sz="1100">
              <a:latin typeface="Calibri"/>
              <a:cs typeface="Calibri"/>
            </a:endParaRPr>
          </a:p>
        </p:txBody>
      </p:sp>
      <p:graphicFrame>
        <p:nvGraphicFramePr>
          <p:cNvPr id="5" name="object 5"/>
          <p:cNvGraphicFramePr>
            <a:graphicFrameLocks noGrp="1"/>
          </p:cNvGraphicFramePr>
          <p:nvPr/>
        </p:nvGraphicFramePr>
        <p:xfrm>
          <a:off x="5969305" y="2014982"/>
          <a:ext cx="5766435" cy="625729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918970"/>
                <a:gridCol w="1918970"/>
                <a:gridCol w="1918969"/>
              </a:tblGrid>
              <a:tr h="290830">
                <a:tc>
                  <a:txBody>
                    <a:bodyPr/>
                    <a:lstStyle/>
                    <a:p>
                      <a:pPr algn="ctr">
                        <a:lnSpc>
                          <a:spcPts val="1135"/>
                        </a:lnSpc>
                      </a:pPr>
                      <a:r>
                        <a:rPr sz="1000" b="1" spc="-5" dirty="0">
                          <a:latin typeface="Arial"/>
                          <a:cs typeface="Arial"/>
                        </a:rPr>
                        <a:t>Problema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BEBEBE"/>
                      </a:solidFill>
                      <a:prstDash val="solid"/>
                    </a:lnL>
                    <a:lnR w="6350">
                      <a:solidFill>
                        <a:srgbClr val="BEBEBE"/>
                      </a:solidFill>
                      <a:prstDash val="solid"/>
                    </a:lnR>
                    <a:lnT w="6350">
                      <a:solidFill>
                        <a:srgbClr val="BEBEBE"/>
                      </a:solidFill>
                      <a:prstDash val="solid"/>
                    </a:lnT>
                    <a:lnB w="6350">
                      <a:solidFill>
                        <a:srgbClr val="BEBEBE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454025">
                        <a:lnSpc>
                          <a:spcPts val="1135"/>
                        </a:lnSpc>
                      </a:pPr>
                      <a:r>
                        <a:rPr sz="1000" b="1" spc="-5" dirty="0">
                          <a:latin typeface="Arial"/>
                          <a:cs typeface="Arial"/>
                        </a:rPr>
                        <a:t>Posibles</a:t>
                      </a:r>
                      <a:r>
                        <a:rPr sz="1000" b="1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spc="-5" dirty="0">
                          <a:latin typeface="Arial"/>
                          <a:cs typeface="Arial"/>
                        </a:rPr>
                        <a:t>Causas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BEBEBE"/>
                      </a:solidFill>
                      <a:prstDash val="solid"/>
                    </a:lnL>
                    <a:lnR w="6350">
                      <a:solidFill>
                        <a:srgbClr val="BEBEBE"/>
                      </a:solidFill>
                      <a:prstDash val="solid"/>
                    </a:lnR>
                    <a:lnT w="6350">
                      <a:solidFill>
                        <a:srgbClr val="BEBEBE"/>
                      </a:solidFill>
                      <a:prstDash val="solid"/>
                    </a:lnT>
                    <a:lnB w="6350">
                      <a:solidFill>
                        <a:srgbClr val="BEBEBE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319405">
                        <a:lnSpc>
                          <a:spcPts val="1135"/>
                        </a:lnSpc>
                      </a:pPr>
                      <a:r>
                        <a:rPr sz="1000" b="1" spc="-5" dirty="0">
                          <a:latin typeface="Arial"/>
                          <a:cs typeface="Arial"/>
                        </a:rPr>
                        <a:t>Acciones</a:t>
                      </a:r>
                      <a:r>
                        <a:rPr sz="1000" b="1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spc="-5" dirty="0">
                          <a:latin typeface="Arial"/>
                          <a:cs typeface="Arial"/>
                        </a:rPr>
                        <a:t>correctivas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BEBEBE"/>
                      </a:solidFill>
                      <a:prstDash val="solid"/>
                    </a:lnL>
                    <a:lnR w="6350">
                      <a:solidFill>
                        <a:srgbClr val="BEBEBE"/>
                      </a:solidFill>
                      <a:prstDash val="solid"/>
                    </a:lnR>
                    <a:lnT w="6350">
                      <a:solidFill>
                        <a:srgbClr val="BEBEBE"/>
                      </a:solidFill>
                      <a:prstDash val="solid"/>
                    </a:lnT>
                    <a:lnB w="6350">
                      <a:solidFill>
                        <a:srgbClr val="BEBEBE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</a:tr>
              <a:tr h="1935480">
                <a:tc>
                  <a:txBody>
                    <a:bodyPr/>
                    <a:lstStyle/>
                    <a:p>
                      <a:pPr marL="525145" marR="67310" indent="-228600">
                        <a:lnSpc>
                          <a:spcPts val="1150"/>
                        </a:lnSpc>
                        <a:spcBef>
                          <a:spcPts val="25"/>
                        </a:spcBef>
                        <a:tabLst>
                          <a:tab pos="560705" algn="l"/>
                        </a:tabLst>
                      </a:pPr>
                      <a:r>
                        <a:rPr sz="1000" spc="-5" dirty="0">
                          <a:latin typeface="Arial"/>
                          <a:cs typeface="Arial"/>
                        </a:rPr>
                        <a:t>1.		Baja resistencia de </a:t>
                      </a:r>
                      <a:r>
                        <a:rPr sz="10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5" dirty="0">
                          <a:latin typeface="Arial"/>
                          <a:cs typeface="Arial"/>
                        </a:rPr>
                        <a:t>aislamiento (por debajo </a:t>
                      </a:r>
                      <a:r>
                        <a:rPr sz="1000" spc="-27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5" dirty="0">
                          <a:latin typeface="Arial"/>
                          <a:cs typeface="Arial"/>
                        </a:rPr>
                        <a:t>de</a:t>
                      </a:r>
                      <a:r>
                        <a:rPr sz="10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5" dirty="0">
                          <a:latin typeface="Arial"/>
                          <a:cs typeface="Arial"/>
                        </a:rPr>
                        <a:t>2</a:t>
                      </a:r>
                      <a:r>
                        <a:rPr sz="10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10" dirty="0">
                          <a:latin typeface="Arial"/>
                          <a:cs typeface="Arial"/>
                        </a:rPr>
                        <a:t>000</a:t>
                      </a:r>
                      <a:r>
                        <a:rPr sz="1000" spc="-5" dirty="0">
                          <a:latin typeface="Arial"/>
                          <a:cs typeface="Arial"/>
                        </a:rPr>
                        <a:t> MΩ)</a:t>
                      </a:r>
                      <a:r>
                        <a:rPr sz="10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5" dirty="0">
                          <a:latin typeface="Arial"/>
                          <a:cs typeface="Arial"/>
                        </a:rPr>
                        <a:t>entre</a:t>
                      </a:r>
                      <a:endParaRPr sz="100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250">
                        <a:latin typeface="Times New Roman"/>
                        <a:cs typeface="Times New Roman"/>
                      </a:endParaRPr>
                    </a:p>
                    <a:p>
                      <a:pPr marL="525145" marR="151765" indent="-228600">
                        <a:lnSpc>
                          <a:spcPct val="95400"/>
                        </a:lnSpc>
                        <a:buFont typeface="Symbol"/>
                        <a:buChar char=""/>
                        <a:tabLst>
                          <a:tab pos="525145" algn="l"/>
                          <a:tab pos="525780" algn="l"/>
                        </a:tabLst>
                      </a:pPr>
                      <a:r>
                        <a:rPr sz="1000" spc="-5" dirty="0">
                          <a:latin typeface="Arial"/>
                          <a:cs typeface="Arial"/>
                        </a:rPr>
                        <a:t>Terminal</a:t>
                      </a:r>
                      <a:r>
                        <a:rPr sz="10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5" dirty="0">
                          <a:latin typeface="Arial"/>
                          <a:cs typeface="Arial"/>
                        </a:rPr>
                        <a:t>de</a:t>
                      </a:r>
                      <a:r>
                        <a:rPr sz="10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5" dirty="0">
                          <a:latin typeface="Arial"/>
                          <a:cs typeface="Arial"/>
                        </a:rPr>
                        <a:t>fase</a:t>
                      </a:r>
                      <a:r>
                        <a:rPr sz="10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5" dirty="0">
                          <a:latin typeface="Arial"/>
                          <a:cs typeface="Arial"/>
                        </a:rPr>
                        <a:t>y </a:t>
                      </a:r>
                      <a:r>
                        <a:rPr sz="10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5" dirty="0">
                          <a:latin typeface="Arial"/>
                          <a:cs typeface="Arial"/>
                        </a:rPr>
                        <a:t>bastidor</a:t>
                      </a:r>
                      <a:r>
                        <a:rPr sz="10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5" dirty="0">
                          <a:latin typeface="Arial"/>
                          <a:cs typeface="Arial"/>
                        </a:rPr>
                        <a:t>con</a:t>
                      </a:r>
                      <a:r>
                        <a:rPr sz="10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5" dirty="0">
                          <a:latin typeface="Arial"/>
                          <a:cs typeface="Arial"/>
                        </a:rPr>
                        <a:t>conexión </a:t>
                      </a:r>
                      <a:r>
                        <a:rPr sz="1000" spc="-26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10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5" dirty="0">
                          <a:latin typeface="Arial"/>
                          <a:cs typeface="Arial"/>
                        </a:rPr>
                        <a:t>tierra,</a:t>
                      </a:r>
                      <a:r>
                        <a:rPr sz="10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5" dirty="0">
                          <a:latin typeface="Arial"/>
                          <a:cs typeface="Arial"/>
                        </a:rPr>
                        <a:t>con</a:t>
                      </a:r>
                      <a:r>
                        <a:rPr sz="10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5" dirty="0">
                          <a:latin typeface="Arial"/>
                          <a:cs typeface="Arial"/>
                        </a:rPr>
                        <a:t>el </a:t>
                      </a:r>
                      <a:r>
                        <a:rPr sz="10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5" dirty="0">
                          <a:latin typeface="Arial"/>
                          <a:cs typeface="Arial"/>
                        </a:rPr>
                        <a:t>interruptor</a:t>
                      </a:r>
                      <a:r>
                        <a:rPr sz="10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5" dirty="0">
                          <a:latin typeface="Arial"/>
                          <a:cs typeface="Arial"/>
                        </a:rPr>
                        <a:t>cerrado</a:t>
                      </a:r>
                      <a:endParaRPr sz="1000">
                        <a:latin typeface="Arial"/>
                        <a:cs typeface="Arial"/>
                      </a:endParaRPr>
                    </a:p>
                    <a:p>
                      <a:pPr marL="525145" marR="130175" indent="-228600">
                        <a:lnSpc>
                          <a:spcPts val="1150"/>
                        </a:lnSpc>
                        <a:spcBef>
                          <a:spcPts val="105"/>
                        </a:spcBef>
                        <a:buFont typeface="Symbol"/>
                        <a:buChar char=""/>
                        <a:tabLst>
                          <a:tab pos="525145" algn="l"/>
                          <a:tab pos="525780" algn="l"/>
                        </a:tabLst>
                      </a:pPr>
                      <a:r>
                        <a:rPr sz="1000" spc="-5" dirty="0">
                          <a:latin typeface="Arial"/>
                          <a:cs typeface="Arial"/>
                        </a:rPr>
                        <a:t>Terminales</a:t>
                      </a:r>
                      <a:r>
                        <a:rPr sz="10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5" dirty="0">
                          <a:latin typeface="Arial"/>
                          <a:cs typeface="Arial"/>
                        </a:rPr>
                        <a:t>de</a:t>
                      </a:r>
                      <a:r>
                        <a:rPr sz="10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5" dirty="0">
                          <a:latin typeface="Arial"/>
                          <a:cs typeface="Arial"/>
                        </a:rPr>
                        <a:t>fase</a:t>
                      </a:r>
                      <a:r>
                        <a:rPr sz="10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dirty="0">
                          <a:latin typeface="Arial"/>
                          <a:cs typeface="Arial"/>
                        </a:rPr>
                        <a:t>de </a:t>
                      </a:r>
                      <a:r>
                        <a:rPr sz="1000" spc="-26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5" dirty="0">
                          <a:latin typeface="Arial"/>
                          <a:cs typeface="Arial"/>
                        </a:rPr>
                        <a:t>un</a:t>
                      </a:r>
                      <a:r>
                        <a:rPr sz="10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5" dirty="0">
                          <a:latin typeface="Arial"/>
                          <a:cs typeface="Arial"/>
                        </a:rPr>
                        <a:t>polo.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3175" marB="0">
                    <a:lnL w="6350">
                      <a:solidFill>
                        <a:srgbClr val="BEBEBE"/>
                      </a:solidFill>
                      <a:prstDash val="solid"/>
                    </a:lnL>
                    <a:lnR w="6350">
                      <a:solidFill>
                        <a:srgbClr val="BEBEBE"/>
                      </a:solidFill>
                      <a:prstDash val="solid"/>
                    </a:lnR>
                    <a:lnT w="6350">
                      <a:solidFill>
                        <a:srgbClr val="BEBEBE"/>
                      </a:solidFill>
                      <a:prstDash val="solid"/>
                    </a:lnT>
                    <a:lnB w="6350">
                      <a:solidFill>
                        <a:srgbClr val="BEBEB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25780" indent="-228600">
                        <a:lnSpc>
                          <a:spcPct val="100000"/>
                        </a:lnSpc>
                        <a:spcBef>
                          <a:spcPts val="20"/>
                        </a:spcBef>
                        <a:buFont typeface="Symbol"/>
                        <a:buChar char=""/>
                        <a:tabLst>
                          <a:tab pos="525145" algn="l"/>
                          <a:tab pos="525780" algn="l"/>
                        </a:tabLst>
                      </a:pPr>
                      <a:r>
                        <a:rPr sz="1000" spc="-5" dirty="0">
                          <a:latin typeface="Arial"/>
                          <a:cs typeface="Arial"/>
                        </a:rPr>
                        <a:t>Humedad</a:t>
                      </a:r>
                      <a:endParaRPr sz="1000">
                        <a:latin typeface="Arial"/>
                        <a:cs typeface="Arial"/>
                      </a:endParaRPr>
                    </a:p>
                    <a:p>
                      <a:pPr marL="525145" marR="264160" indent="-228600">
                        <a:lnSpc>
                          <a:spcPct val="95500"/>
                        </a:lnSpc>
                        <a:spcBef>
                          <a:spcPts val="75"/>
                        </a:spcBef>
                        <a:buFont typeface="Symbol"/>
                        <a:buChar char=""/>
                        <a:tabLst>
                          <a:tab pos="525145" algn="l"/>
                          <a:tab pos="525780" algn="l"/>
                        </a:tabLst>
                      </a:pPr>
                      <a:r>
                        <a:rPr sz="1000" spc="-5" dirty="0">
                          <a:latin typeface="Arial"/>
                          <a:cs typeface="Arial"/>
                        </a:rPr>
                        <a:t>Superficie de </a:t>
                      </a:r>
                      <a:r>
                        <a:rPr sz="10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5" dirty="0">
                          <a:latin typeface="Arial"/>
                          <a:cs typeface="Arial"/>
                        </a:rPr>
                        <a:t>aislamiento sucia </a:t>
                      </a:r>
                      <a:r>
                        <a:rPr sz="10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5" dirty="0">
                          <a:latin typeface="Arial"/>
                          <a:cs typeface="Arial"/>
                        </a:rPr>
                        <a:t>interna</a:t>
                      </a:r>
                      <a:r>
                        <a:rPr sz="10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5" dirty="0">
                          <a:latin typeface="Arial"/>
                          <a:cs typeface="Arial"/>
                        </a:rPr>
                        <a:t>y</a:t>
                      </a:r>
                      <a:r>
                        <a:rPr sz="1000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5" dirty="0">
                          <a:latin typeface="Arial"/>
                          <a:cs typeface="Arial"/>
                        </a:rPr>
                        <a:t>/</a:t>
                      </a:r>
                      <a:r>
                        <a:rPr sz="10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5" dirty="0">
                          <a:latin typeface="Arial"/>
                          <a:cs typeface="Arial"/>
                        </a:rPr>
                        <a:t>o externa</a:t>
                      </a:r>
                      <a:endParaRPr sz="1000">
                        <a:latin typeface="Arial"/>
                        <a:cs typeface="Arial"/>
                      </a:endParaRPr>
                    </a:p>
                    <a:p>
                      <a:pPr marL="525145" marR="80645" indent="-228600">
                        <a:lnSpc>
                          <a:spcPct val="95600"/>
                        </a:lnSpc>
                        <a:spcBef>
                          <a:spcPts val="80"/>
                        </a:spcBef>
                        <a:buFont typeface="Symbol"/>
                        <a:buChar char=""/>
                        <a:tabLst>
                          <a:tab pos="525145" algn="l"/>
                          <a:tab pos="525780" algn="l"/>
                        </a:tabLst>
                      </a:pPr>
                      <a:r>
                        <a:rPr sz="1000" spc="-5" dirty="0">
                          <a:latin typeface="Arial"/>
                          <a:cs typeface="Arial"/>
                        </a:rPr>
                        <a:t>Partículas de carbono / </a:t>
                      </a:r>
                      <a:r>
                        <a:rPr sz="1000" spc="-26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5" dirty="0">
                          <a:latin typeface="Arial"/>
                          <a:cs typeface="Arial"/>
                        </a:rPr>
                        <a:t>cobre en la superficie </a:t>
                      </a:r>
                      <a:r>
                        <a:rPr sz="10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5" dirty="0">
                          <a:latin typeface="Arial"/>
                          <a:cs typeface="Arial"/>
                        </a:rPr>
                        <a:t>interna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2540" marB="0">
                    <a:lnL w="6350">
                      <a:solidFill>
                        <a:srgbClr val="BEBEBE"/>
                      </a:solidFill>
                      <a:prstDash val="solid"/>
                    </a:lnL>
                    <a:lnR w="6350">
                      <a:solidFill>
                        <a:srgbClr val="BEBEBE"/>
                      </a:solidFill>
                      <a:prstDash val="solid"/>
                    </a:lnR>
                    <a:lnT w="6350">
                      <a:solidFill>
                        <a:srgbClr val="BEBEBE"/>
                      </a:solidFill>
                      <a:prstDash val="solid"/>
                    </a:lnT>
                    <a:lnB w="6350">
                      <a:solidFill>
                        <a:srgbClr val="BEBEB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25145" marR="90170" indent="-228600">
                        <a:lnSpc>
                          <a:spcPct val="95700"/>
                        </a:lnSpc>
                        <a:spcBef>
                          <a:spcPts val="70"/>
                        </a:spcBef>
                        <a:buFont typeface="Symbol"/>
                        <a:buChar char=""/>
                        <a:tabLst>
                          <a:tab pos="525145" algn="l"/>
                          <a:tab pos="525780" algn="l"/>
                        </a:tabLst>
                      </a:pPr>
                      <a:r>
                        <a:rPr sz="1000" spc="-5" dirty="0">
                          <a:latin typeface="Arial"/>
                          <a:cs typeface="Arial"/>
                        </a:rPr>
                        <a:t>Haga</a:t>
                      </a:r>
                      <a:r>
                        <a:rPr sz="10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5" dirty="0">
                          <a:latin typeface="Arial"/>
                          <a:cs typeface="Arial"/>
                        </a:rPr>
                        <a:t>circular</a:t>
                      </a:r>
                      <a:r>
                        <a:rPr sz="10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5" dirty="0">
                          <a:latin typeface="Arial"/>
                          <a:cs typeface="Arial"/>
                        </a:rPr>
                        <a:t>aire</a:t>
                      </a:r>
                      <a:r>
                        <a:rPr sz="10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5" dirty="0">
                          <a:latin typeface="Arial"/>
                          <a:cs typeface="Arial"/>
                        </a:rPr>
                        <a:t>seco </a:t>
                      </a:r>
                      <a:r>
                        <a:rPr sz="1000" spc="-26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5" dirty="0">
                          <a:latin typeface="Arial"/>
                          <a:cs typeface="Arial"/>
                        </a:rPr>
                        <a:t>o aceite seco a través </a:t>
                      </a:r>
                      <a:r>
                        <a:rPr sz="10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5" dirty="0">
                          <a:latin typeface="Arial"/>
                          <a:cs typeface="Arial"/>
                        </a:rPr>
                        <a:t>del</a:t>
                      </a:r>
                      <a:r>
                        <a:rPr sz="1000" spc="5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5" dirty="0">
                          <a:latin typeface="Arial"/>
                          <a:cs typeface="Arial"/>
                        </a:rPr>
                        <a:t>poste</a:t>
                      </a:r>
                      <a:r>
                        <a:rPr sz="1000" spc="6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5" dirty="0">
                          <a:latin typeface="Arial"/>
                          <a:cs typeface="Arial"/>
                        </a:rPr>
                        <a:t>del </a:t>
                      </a:r>
                      <a:r>
                        <a:rPr sz="10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5" dirty="0">
                          <a:latin typeface="Arial"/>
                          <a:cs typeface="Arial"/>
                        </a:rPr>
                        <a:t>interruptor durante 4 a </a:t>
                      </a:r>
                      <a:r>
                        <a:rPr sz="10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5" dirty="0">
                          <a:latin typeface="Arial"/>
                          <a:cs typeface="Arial"/>
                        </a:rPr>
                        <a:t>6</a:t>
                      </a:r>
                      <a:r>
                        <a:rPr sz="10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5" dirty="0">
                          <a:latin typeface="Arial"/>
                          <a:cs typeface="Arial"/>
                        </a:rPr>
                        <a:t>horas.</a:t>
                      </a:r>
                      <a:endParaRPr sz="1000">
                        <a:latin typeface="Arial"/>
                        <a:cs typeface="Arial"/>
                      </a:endParaRPr>
                    </a:p>
                    <a:p>
                      <a:pPr marL="525145" marR="144780" indent="-228600">
                        <a:lnSpc>
                          <a:spcPct val="95700"/>
                        </a:lnSpc>
                        <a:spcBef>
                          <a:spcPts val="80"/>
                        </a:spcBef>
                        <a:buFont typeface="Symbol"/>
                        <a:buChar char=""/>
                        <a:tabLst>
                          <a:tab pos="525145" algn="l"/>
                          <a:tab pos="525780" algn="l"/>
                        </a:tabLst>
                      </a:pPr>
                      <a:r>
                        <a:rPr sz="1000" spc="-5" dirty="0">
                          <a:latin typeface="Arial"/>
                          <a:cs typeface="Arial"/>
                        </a:rPr>
                        <a:t>Desmontar, limpiar, </a:t>
                      </a:r>
                      <a:r>
                        <a:rPr sz="10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5" dirty="0">
                          <a:latin typeface="Arial"/>
                          <a:cs typeface="Arial"/>
                        </a:rPr>
                        <a:t>volver a montar La </a:t>
                      </a:r>
                      <a:r>
                        <a:rPr sz="10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5" dirty="0">
                          <a:latin typeface="Arial"/>
                          <a:cs typeface="Arial"/>
                        </a:rPr>
                        <a:t>resistencia</a:t>
                      </a:r>
                      <a:r>
                        <a:rPr sz="10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5" dirty="0">
                          <a:latin typeface="Arial"/>
                          <a:cs typeface="Arial"/>
                        </a:rPr>
                        <a:t>de </a:t>
                      </a:r>
                      <a:r>
                        <a:rPr sz="10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5" dirty="0">
                          <a:latin typeface="Arial"/>
                          <a:cs typeface="Arial"/>
                        </a:rPr>
                        <a:t>aislamiento debe ser </a:t>
                      </a:r>
                      <a:r>
                        <a:rPr sz="10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5" dirty="0">
                          <a:latin typeface="Arial"/>
                          <a:cs typeface="Arial"/>
                        </a:rPr>
                        <a:t>superior a 2 </a:t>
                      </a:r>
                      <a:r>
                        <a:rPr sz="1000" spc="-10" dirty="0">
                          <a:latin typeface="Arial"/>
                          <a:cs typeface="Arial"/>
                        </a:rPr>
                        <a:t>000 </a:t>
                      </a:r>
                      <a:r>
                        <a:rPr sz="1000" spc="-5" dirty="0">
                          <a:latin typeface="Arial"/>
                          <a:cs typeface="Arial"/>
                        </a:rPr>
                        <a:t>MΩ, </a:t>
                      </a:r>
                      <a:r>
                        <a:rPr sz="10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5" dirty="0">
                          <a:latin typeface="Arial"/>
                          <a:cs typeface="Arial"/>
                        </a:rPr>
                        <a:t>para</a:t>
                      </a:r>
                      <a:r>
                        <a:rPr sz="10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5" dirty="0">
                          <a:latin typeface="Arial"/>
                          <a:cs typeface="Arial"/>
                        </a:rPr>
                        <a:t>1,1</a:t>
                      </a:r>
                      <a:r>
                        <a:rPr sz="10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dirty="0">
                          <a:latin typeface="Arial"/>
                          <a:cs typeface="Arial"/>
                        </a:rPr>
                        <a:t>kV</a:t>
                      </a:r>
                      <a:r>
                        <a:rPr sz="1000" spc="-5" dirty="0">
                          <a:latin typeface="Arial"/>
                          <a:cs typeface="Arial"/>
                        </a:rPr>
                        <a:t> y</a:t>
                      </a:r>
                      <a:r>
                        <a:rPr sz="1000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5" dirty="0">
                          <a:latin typeface="Arial"/>
                          <a:cs typeface="Arial"/>
                        </a:rPr>
                        <a:t>superior </a:t>
                      </a:r>
                      <a:r>
                        <a:rPr sz="1000" spc="-26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10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5" dirty="0">
                          <a:latin typeface="Arial"/>
                          <a:cs typeface="Arial"/>
                        </a:rPr>
                        <a:t>10</a:t>
                      </a:r>
                      <a:r>
                        <a:rPr sz="10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5" dirty="0">
                          <a:latin typeface="Arial"/>
                          <a:cs typeface="Arial"/>
                        </a:rPr>
                        <a:t>000</a:t>
                      </a:r>
                      <a:r>
                        <a:rPr sz="10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5" dirty="0">
                          <a:latin typeface="Arial"/>
                          <a:cs typeface="Arial"/>
                        </a:rPr>
                        <a:t>MΩ</a:t>
                      </a:r>
                      <a:r>
                        <a:rPr sz="10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10" dirty="0">
                          <a:latin typeface="Arial"/>
                          <a:cs typeface="Arial"/>
                        </a:rPr>
                        <a:t>por </a:t>
                      </a:r>
                      <a:r>
                        <a:rPr sz="10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dirty="0">
                          <a:latin typeface="Arial"/>
                          <a:cs typeface="Arial"/>
                        </a:rPr>
                        <a:t>encima</a:t>
                      </a:r>
                      <a:r>
                        <a:rPr sz="10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5" dirty="0">
                          <a:latin typeface="Arial"/>
                          <a:cs typeface="Arial"/>
                        </a:rPr>
                        <a:t>de</a:t>
                      </a:r>
                      <a:r>
                        <a:rPr sz="10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5" dirty="0">
                          <a:latin typeface="Arial"/>
                          <a:cs typeface="Arial"/>
                        </a:rPr>
                        <a:t>36 </a:t>
                      </a:r>
                      <a:r>
                        <a:rPr sz="1000" spc="5" dirty="0">
                          <a:latin typeface="Arial"/>
                          <a:cs typeface="Arial"/>
                        </a:rPr>
                        <a:t>kV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8890" marB="0">
                    <a:lnL w="6350">
                      <a:solidFill>
                        <a:srgbClr val="BEBEBE"/>
                      </a:solidFill>
                      <a:prstDash val="solid"/>
                    </a:lnL>
                    <a:lnR w="6350">
                      <a:solidFill>
                        <a:srgbClr val="BEBEBE"/>
                      </a:solidFill>
                      <a:prstDash val="solid"/>
                    </a:lnR>
                    <a:lnT w="6350">
                      <a:solidFill>
                        <a:srgbClr val="BEBEBE"/>
                      </a:solidFill>
                      <a:prstDash val="solid"/>
                    </a:lnT>
                    <a:lnB w="6350">
                      <a:solidFill>
                        <a:srgbClr val="BEBEBE"/>
                      </a:solidFill>
                      <a:prstDash val="solid"/>
                    </a:lnB>
                  </a:tcPr>
                </a:tc>
              </a:tr>
              <a:tr h="2296795">
                <a:tc>
                  <a:txBody>
                    <a:bodyPr/>
                    <a:lstStyle/>
                    <a:p>
                      <a:pPr marL="525145" marR="62865" indent="-228600" algn="just">
                        <a:lnSpc>
                          <a:spcPct val="95700"/>
                        </a:lnSpc>
                        <a:tabLst>
                          <a:tab pos="1558290" algn="l"/>
                        </a:tabLst>
                      </a:pPr>
                      <a:r>
                        <a:rPr sz="1000" spc="-5" dirty="0">
                          <a:latin typeface="Arial"/>
                          <a:cs typeface="Arial"/>
                        </a:rPr>
                        <a:t>2</a:t>
                      </a:r>
                      <a:r>
                        <a:rPr sz="1000" dirty="0">
                          <a:latin typeface="Arial"/>
                          <a:cs typeface="Arial"/>
                        </a:rPr>
                        <a:t>.  </a:t>
                      </a:r>
                      <a:r>
                        <a:rPr sz="1000" spc="1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dirty="0">
                          <a:latin typeface="Arial"/>
                          <a:cs typeface="Arial"/>
                        </a:rPr>
                        <a:t>Res</a:t>
                      </a:r>
                      <a:r>
                        <a:rPr sz="1000" spc="-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1000" spc="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1000" dirty="0">
                          <a:latin typeface="Arial"/>
                          <a:cs typeface="Arial"/>
                        </a:rPr>
                        <a:t>te</a:t>
                      </a:r>
                      <a:r>
                        <a:rPr sz="1000" spc="-5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1000" spc="5" dirty="0">
                          <a:latin typeface="Arial"/>
                          <a:cs typeface="Arial"/>
                        </a:rPr>
                        <a:t>ci</a:t>
                      </a:r>
                      <a:r>
                        <a:rPr sz="1000" dirty="0">
                          <a:latin typeface="Arial"/>
                          <a:cs typeface="Arial"/>
                        </a:rPr>
                        <a:t>a	</a:t>
                      </a:r>
                      <a:r>
                        <a:rPr sz="1000" spc="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1000" dirty="0">
                          <a:latin typeface="Arial"/>
                          <a:cs typeface="Arial"/>
                        </a:rPr>
                        <a:t>ntre  </a:t>
                      </a:r>
                      <a:r>
                        <a:rPr sz="1000" spc="-5" dirty="0">
                          <a:latin typeface="Arial"/>
                          <a:cs typeface="Arial"/>
                        </a:rPr>
                        <a:t>terminales</a:t>
                      </a:r>
                      <a:r>
                        <a:rPr sz="10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5" dirty="0">
                          <a:latin typeface="Arial"/>
                          <a:cs typeface="Arial"/>
                        </a:rPr>
                        <a:t>de</a:t>
                      </a:r>
                      <a:r>
                        <a:rPr sz="10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5" dirty="0">
                          <a:latin typeface="Arial"/>
                          <a:cs typeface="Arial"/>
                        </a:rPr>
                        <a:t>polo </a:t>
                      </a:r>
                      <a:r>
                        <a:rPr sz="1000" spc="-26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5" dirty="0">
                          <a:latin typeface="Arial"/>
                          <a:cs typeface="Arial"/>
                        </a:rPr>
                        <a:t>demasiado</a:t>
                      </a:r>
                      <a:r>
                        <a:rPr sz="10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5" dirty="0">
                          <a:latin typeface="Arial"/>
                          <a:cs typeface="Arial"/>
                        </a:rPr>
                        <a:t>alto</a:t>
                      </a:r>
                      <a:r>
                        <a:rPr sz="10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5" dirty="0">
                          <a:latin typeface="Arial"/>
                          <a:cs typeface="Arial"/>
                        </a:rPr>
                        <a:t>(por </a:t>
                      </a:r>
                      <a:r>
                        <a:rPr sz="10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5" dirty="0">
                          <a:latin typeface="Arial"/>
                          <a:cs typeface="Arial"/>
                        </a:rPr>
                        <a:t>encima de </a:t>
                      </a:r>
                      <a:r>
                        <a:rPr sz="1000" spc="-10" dirty="0">
                          <a:latin typeface="Arial"/>
                          <a:cs typeface="Arial"/>
                        </a:rPr>
                        <a:t>100 μΩ) </a:t>
                      </a:r>
                      <a:r>
                        <a:rPr sz="1000" spc="-5" dirty="0">
                          <a:latin typeface="Arial"/>
                          <a:cs typeface="Arial"/>
                        </a:rPr>
                        <a:t>(15 </a:t>
                      </a:r>
                      <a:r>
                        <a:rPr sz="1000" spc="-26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10" dirty="0">
                          <a:latin typeface="Arial"/>
                          <a:cs typeface="Arial"/>
                        </a:rPr>
                        <a:t>μΩ por</a:t>
                      </a:r>
                      <a:r>
                        <a:rPr sz="1000" spc="-5" dirty="0">
                          <a:latin typeface="Arial"/>
                          <a:cs typeface="Arial"/>
                        </a:rPr>
                        <a:t> unión)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BEBEBE"/>
                      </a:solidFill>
                      <a:prstDash val="solid"/>
                    </a:lnL>
                    <a:lnR w="6350">
                      <a:solidFill>
                        <a:srgbClr val="BEBEBE"/>
                      </a:solidFill>
                      <a:prstDash val="solid"/>
                    </a:lnR>
                    <a:lnT w="6350">
                      <a:solidFill>
                        <a:srgbClr val="BEBEBE"/>
                      </a:solidFill>
                      <a:prstDash val="solid"/>
                    </a:lnT>
                    <a:lnB w="6350">
                      <a:solidFill>
                        <a:srgbClr val="BEBEB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25145" marR="264160" indent="-228600">
                        <a:lnSpc>
                          <a:spcPts val="1140"/>
                        </a:lnSpc>
                        <a:spcBef>
                          <a:spcPts val="105"/>
                        </a:spcBef>
                        <a:buFont typeface="Symbol"/>
                        <a:buChar char=""/>
                        <a:tabLst>
                          <a:tab pos="525145" algn="l"/>
                          <a:tab pos="525780" algn="l"/>
                        </a:tabLst>
                      </a:pPr>
                      <a:r>
                        <a:rPr sz="1000" spc="-5" dirty="0">
                          <a:latin typeface="Arial"/>
                          <a:cs typeface="Arial"/>
                        </a:rPr>
                        <a:t>Presión</a:t>
                      </a:r>
                      <a:r>
                        <a:rPr sz="1000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5" dirty="0">
                          <a:latin typeface="Arial"/>
                          <a:cs typeface="Arial"/>
                        </a:rPr>
                        <a:t>de</a:t>
                      </a:r>
                      <a:r>
                        <a:rPr sz="10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5" dirty="0">
                          <a:latin typeface="Arial"/>
                          <a:cs typeface="Arial"/>
                        </a:rPr>
                        <a:t>contacto </a:t>
                      </a:r>
                      <a:r>
                        <a:rPr sz="1000" spc="-26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5" dirty="0">
                          <a:latin typeface="Arial"/>
                          <a:cs typeface="Arial"/>
                        </a:rPr>
                        <a:t>reducida</a:t>
                      </a:r>
                      <a:endParaRPr sz="1000">
                        <a:latin typeface="Arial"/>
                        <a:cs typeface="Arial"/>
                      </a:endParaRPr>
                    </a:p>
                    <a:p>
                      <a:pPr marL="525780" indent="-228600">
                        <a:lnSpc>
                          <a:spcPts val="1195"/>
                        </a:lnSpc>
                        <a:buFont typeface="Symbol"/>
                        <a:buChar char=""/>
                        <a:tabLst>
                          <a:tab pos="525145" algn="l"/>
                          <a:tab pos="525780" algn="l"/>
                        </a:tabLst>
                      </a:pPr>
                      <a:r>
                        <a:rPr sz="1000" spc="-5" dirty="0">
                          <a:latin typeface="Arial"/>
                          <a:cs typeface="Arial"/>
                        </a:rPr>
                        <a:t>Conexiones</a:t>
                      </a:r>
                      <a:r>
                        <a:rPr sz="10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5" dirty="0">
                          <a:latin typeface="Arial"/>
                          <a:cs typeface="Arial"/>
                        </a:rPr>
                        <a:t>sueltas</a:t>
                      </a:r>
                      <a:endParaRPr sz="1000">
                        <a:latin typeface="Arial"/>
                        <a:cs typeface="Arial"/>
                      </a:endParaRPr>
                    </a:p>
                    <a:p>
                      <a:pPr marL="525145" marR="130175" indent="-228600">
                        <a:lnSpc>
                          <a:spcPts val="1150"/>
                        </a:lnSpc>
                        <a:spcBef>
                          <a:spcPts val="95"/>
                        </a:spcBef>
                        <a:buFont typeface="Symbol"/>
                        <a:buChar char=""/>
                        <a:tabLst>
                          <a:tab pos="525145" algn="l"/>
                          <a:tab pos="525780" algn="l"/>
                        </a:tabLst>
                      </a:pPr>
                      <a:r>
                        <a:rPr sz="1000" spc="-5" dirty="0">
                          <a:latin typeface="Arial"/>
                          <a:cs typeface="Arial"/>
                        </a:rPr>
                        <a:t>Superficie</a:t>
                      </a:r>
                      <a:r>
                        <a:rPr sz="10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5" dirty="0">
                          <a:latin typeface="Arial"/>
                          <a:cs typeface="Arial"/>
                        </a:rPr>
                        <a:t>de</a:t>
                      </a:r>
                      <a:r>
                        <a:rPr sz="10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5" dirty="0">
                          <a:latin typeface="Arial"/>
                          <a:cs typeface="Arial"/>
                        </a:rPr>
                        <a:t>contacto </a:t>
                      </a:r>
                      <a:r>
                        <a:rPr sz="1000" spc="-26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5" dirty="0">
                          <a:latin typeface="Arial"/>
                          <a:cs typeface="Arial"/>
                        </a:rPr>
                        <a:t>dañada debido a </a:t>
                      </a:r>
                      <a:r>
                        <a:rPr sz="10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5" dirty="0">
                          <a:latin typeface="Arial"/>
                          <a:cs typeface="Arial"/>
                        </a:rPr>
                        <a:t>operaciones</a:t>
                      </a:r>
                      <a:r>
                        <a:rPr sz="1000" spc="-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5" dirty="0">
                          <a:latin typeface="Arial"/>
                          <a:cs typeface="Arial"/>
                        </a:rPr>
                        <a:t>repetidas</a:t>
                      </a:r>
                      <a:endParaRPr sz="1000">
                        <a:latin typeface="Arial"/>
                        <a:cs typeface="Arial"/>
                      </a:endParaRPr>
                    </a:p>
                    <a:p>
                      <a:pPr marL="525145" marR="89535" indent="-228600">
                        <a:lnSpc>
                          <a:spcPts val="1150"/>
                        </a:lnSpc>
                        <a:spcBef>
                          <a:spcPts val="65"/>
                        </a:spcBef>
                        <a:buFont typeface="Symbol"/>
                        <a:buChar char=""/>
                        <a:tabLst>
                          <a:tab pos="525145" algn="l"/>
                          <a:tab pos="525780" algn="l"/>
                        </a:tabLst>
                      </a:pPr>
                      <a:r>
                        <a:rPr sz="1000" spc="-5" dirty="0">
                          <a:latin typeface="Arial"/>
                          <a:cs typeface="Arial"/>
                        </a:rPr>
                        <a:t>Falta</a:t>
                      </a:r>
                      <a:r>
                        <a:rPr sz="10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5" dirty="0">
                          <a:latin typeface="Arial"/>
                          <a:cs typeface="Arial"/>
                        </a:rPr>
                        <a:t>de</a:t>
                      </a:r>
                      <a:r>
                        <a:rPr sz="10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5" dirty="0">
                          <a:latin typeface="Arial"/>
                          <a:cs typeface="Arial"/>
                        </a:rPr>
                        <a:t>contacto</a:t>
                      </a:r>
                      <a:r>
                        <a:rPr sz="10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5" dirty="0">
                          <a:latin typeface="Arial"/>
                          <a:cs typeface="Arial"/>
                        </a:rPr>
                        <a:t>entre </a:t>
                      </a:r>
                      <a:r>
                        <a:rPr sz="1000" spc="-26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5" dirty="0">
                          <a:latin typeface="Arial"/>
                          <a:cs typeface="Arial"/>
                        </a:rPr>
                        <a:t>contactos</a:t>
                      </a:r>
                      <a:endParaRPr sz="1000">
                        <a:latin typeface="Arial"/>
                        <a:cs typeface="Arial"/>
                      </a:endParaRPr>
                    </a:p>
                    <a:p>
                      <a:pPr marL="525145" marR="63500" indent="-228600">
                        <a:lnSpc>
                          <a:spcPts val="1140"/>
                        </a:lnSpc>
                        <a:spcBef>
                          <a:spcPts val="85"/>
                        </a:spcBef>
                        <a:buFont typeface="Symbol"/>
                        <a:buChar char=""/>
                        <a:tabLst>
                          <a:tab pos="525145" algn="l"/>
                          <a:tab pos="525780" algn="l"/>
                        </a:tabLst>
                      </a:pPr>
                      <a:r>
                        <a:rPr sz="1000" spc="-5" dirty="0">
                          <a:latin typeface="Arial"/>
                          <a:cs typeface="Arial"/>
                        </a:rPr>
                        <a:t>Película</a:t>
                      </a:r>
                      <a:r>
                        <a:rPr sz="1000" spc="8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5" dirty="0">
                          <a:latin typeface="Arial"/>
                          <a:cs typeface="Arial"/>
                        </a:rPr>
                        <a:t>de</a:t>
                      </a:r>
                      <a:r>
                        <a:rPr sz="1000" spc="7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5" dirty="0">
                          <a:latin typeface="Arial"/>
                          <a:cs typeface="Arial"/>
                        </a:rPr>
                        <a:t>óxido</a:t>
                      </a:r>
                      <a:r>
                        <a:rPr sz="1000" spc="7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dirty="0">
                          <a:latin typeface="Arial"/>
                          <a:cs typeface="Arial"/>
                        </a:rPr>
                        <a:t>en</a:t>
                      </a:r>
                      <a:r>
                        <a:rPr sz="1000" spc="7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5" dirty="0">
                          <a:latin typeface="Arial"/>
                          <a:cs typeface="Arial"/>
                        </a:rPr>
                        <a:t>la </a:t>
                      </a:r>
                      <a:r>
                        <a:rPr sz="1000" spc="-26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5" dirty="0">
                          <a:latin typeface="Arial"/>
                          <a:cs typeface="Arial"/>
                        </a:rPr>
                        <a:t>superficie</a:t>
                      </a:r>
                      <a:r>
                        <a:rPr sz="10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dirty="0">
                          <a:latin typeface="Arial"/>
                          <a:cs typeface="Arial"/>
                        </a:rPr>
                        <a:t>de</a:t>
                      </a:r>
                      <a:r>
                        <a:rPr sz="10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5" dirty="0">
                          <a:latin typeface="Arial"/>
                          <a:cs typeface="Arial"/>
                        </a:rPr>
                        <a:t>contacto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13335" marB="0">
                    <a:lnL w="6350">
                      <a:solidFill>
                        <a:srgbClr val="BEBEBE"/>
                      </a:solidFill>
                      <a:prstDash val="solid"/>
                    </a:lnL>
                    <a:lnR w="6350">
                      <a:solidFill>
                        <a:srgbClr val="BEBEBE"/>
                      </a:solidFill>
                      <a:prstDash val="solid"/>
                    </a:lnR>
                    <a:lnT w="6350">
                      <a:solidFill>
                        <a:srgbClr val="BEBEBE"/>
                      </a:solidFill>
                      <a:prstDash val="solid"/>
                    </a:lnT>
                    <a:lnB w="6350">
                      <a:solidFill>
                        <a:srgbClr val="BEBEB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L="525145" marR="60960" indent="-228600" algn="just">
                        <a:lnSpc>
                          <a:spcPts val="1150"/>
                        </a:lnSpc>
                        <a:buFont typeface="Symbol"/>
                        <a:buChar char=""/>
                        <a:tabLst>
                          <a:tab pos="525780" algn="l"/>
                        </a:tabLst>
                      </a:pPr>
                      <a:r>
                        <a:rPr sz="1000" spc="-5" dirty="0">
                          <a:latin typeface="Arial"/>
                          <a:cs typeface="Arial"/>
                        </a:rPr>
                        <a:t>Desmontar,</a:t>
                      </a:r>
                      <a:r>
                        <a:rPr sz="10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5" dirty="0">
                          <a:latin typeface="Arial"/>
                          <a:cs typeface="Arial"/>
                        </a:rPr>
                        <a:t>reparar</a:t>
                      </a:r>
                      <a:r>
                        <a:rPr sz="10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5" dirty="0">
                          <a:latin typeface="Arial"/>
                          <a:cs typeface="Arial"/>
                        </a:rPr>
                        <a:t>y </a:t>
                      </a:r>
                      <a:r>
                        <a:rPr sz="1000" dirty="0">
                          <a:latin typeface="Arial"/>
                          <a:cs typeface="Arial"/>
                        </a:rPr>
                        <a:t> montar </a:t>
                      </a:r>
                      <a:r>
                        <a:rPr sz="1000" spc="-5" dirty="0">
                          <a:latin typeface="Arial"/>
                          <a:cs typeface="Arial"/>
                        </a:rPr>
                        <a:t>de nuevo. </a:t>
                      </a:r>
                      <a:r>
                        <a:rPr sz="1000" dirty="0">
                          <a:latin typeface="Arial"/>
                          <a:cs typeface="Arial"/>
                        </a:rPr>
                        <a:t>Si </a:t>
                      </a:r>
                      <a:r>
                        <a:rPr sz="1000" spc="-5" dirty="0">
                          <a:latin typeface="Arial"/>
                          <a:cs typeface="Arial"/>
                        </a:rPr>
                        <a:t>es </a:t>
                      </a:r>
                      <a:r>
                        <a:rPr sz="1000" spc="-26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5" dirty="0">
                          <a:latin typeface="Arial"/>
                          <a:cs typeface="Arial"/>
                        </a:rPr>
                        <a:t>necesario,</a:t>
                      </a:r>
                      <a:r>
                        <a:rPr sz="10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5" dirty="0">
                          <a:latin typeface="Arial"/>
                          <a:cs typeface="Arial"/>
                        </a:rPr>
                        <a:t>reemplace </a:t>
                      </a:r>
                      <a:r>
                        <a:rPr sz="1000" spc="-26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5" dirty="0">
                          <a:latin typeface="Arial"/>
                          <a:cs typeface="Arial"/>
                        </a:rPr>
                        <a:t>los contactos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3810" marB="0">
                    <a:lnL w="6350">
                      <a:solidFill>
                        <a:srgbClr val="BEBEBE"/>
                      </a:solidFill>
                      <a:prstDash val="solid"/>
                    </a:lnL>
                    <a:lnR w="6350">
                      <a:solidFill>
                        <a:srgbClr val="BEBEBE"/>
                      </a:solidFill>
                      <a:prstDash val="solid"/>
                    </a:lnR>
                    <a:lnT w="6350">
                      <a:solidFill>
                        <a:srgbClr val="BEBEBE"/>
                      </a:solidFill>
                      <a:prstDash val="solid"/>
                    </a:lnT>
                    <a:lnB w="6350">
                      <a:solidFill>
                        <a:srgbClr val="BEBEBE"/>
                      </a:solidFill>
                      <a:prstDash val="solid"/>
                    </a:lnB>
                  </a:tcPr>
                </a:tc>
              </a:tr>
              <a:tr h="1734185">
                <a:tc>
                  <a:txBody>
                    <a:bodyPr/>
                    <a:lstStyle/>
                    <a:p>
                      <a:pPr marL="525145" marR="81280" indent="-228600" algn="just">
                        <a:lnSpc>
                          <a:spcPct val="95700"/>
                        </a:lnSpc>
                      </a:pPr>
                      <a:r>
                        <a:rPr sz="1000" spc="-5" dirty="0">
                          <a:latin typeface="Arial"/>
                          <a:cs typeface="Arial"/>
                        </a:rPr>
                        <a:t>3.</a:t>
                      </a:r>
                      <a:r>
                        <a:rPr sz="10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5" dirty="0">
                          <a:latin typeface="Arial"/>
                          <a:cs typeface="Arial"/>
                        </a:rPr>
                        <a:t>Un barrido de contacto </a:t>
                      </a:r>
                      <a:r>
                        <a:rPr sz="10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5" dirty="0">
                          <a:latin typeface="Arial"/>
                          <a:cs typeface="Arial"/>
                        </a:rPr>
                        <a:t>desigual y recorrido en </a:t>
                      </a:r>
                      <a:r>
                        <a:rPr sz="1000" spc="-26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5" dirty="0">
                          <a:latin typeface="Arial"/>
                          <a:cs typeface="Arial"/>
                        </a:rPr>
                        <a:t>3 polos medidos desde </a:t>
                      </a:r>
                      <a:r>
                        <a:rPr sz="1000" spc="-27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5" dirty="0">
                          <a:latin typeface="Arial"/>
                          <a:cs typeface="Arial"/>
                        </a:rPr>
                        <a:t>la</a:t>
                      </a:r>
                      <a:r>
                        <a:rPr sz="10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5" dirty="0">
                          <a:latin typeface="Arial"/>
                          <a:cs typeface="Arial"/>
                        </a:rPr>
                        <a:t>superficie</a:t>
                      </a:r>
                      <a:r>
                        <a:rPr sz="10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5" dirty="0">
                          <a:latin typeface="Arial"/>
                          <a:cs typeface="Arial"/>
                        </a:rPr>
                        <a:t>superior</a:t>
                      </a:r>
                      <a:endParaRPr sz="1000">
                        <a:latin typeface="Arial"/>
                        <a:cs typeface="Arial"/>
                      </a:endParaRPr>
                    </a:p>
                    <a:p>
                      <a:pPr marL="525145">
                        <a:lnSpc>
                          <a:spcPts val="1130"/>
                        </a:lnSpc>
                      </a:pPr>
                      <a:r>
                        <a:rPr sz="1000" spc="-5" dirty="0">
                          <a:latin typeface="Arial"/>
                          <a:cs typeface="Arial"/>
                        </a:rPr>
                        <a:t>de</a:t>
                      </a:r>
                      <a:r>
                        <a:rPr sz="10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dirty="0">
                          <a:latin typeface="Arial"/>
                          <a:cs typeface="Arial"/>
                        </a:rPr>
                        <a:t>la</a:t>
                      </a:r>
                      <a:r>
                        <a:rPr sz="10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5" dirty="0">
                          <a:latin typeface="Arial"/>
                          <a:cs typeface="Arial"/>
                        </a:rPr>
                        <a:t>brida</a:t>
                      </a:r>
                      <a:r>
                        <a:rPr sz="10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5" dirty="0">
                          <a:latin typeface="Arial"/>
                          <a:cs typeface="Arial"/>
                        </a:rPr>
                        <a:t>del</a:t>
                      </a:r>
                      <a:endParaRPr sz="1000">
                        <a:latin typeface="Arial"/>
                        <a:cs typeface="Arial"/>
                      </a:endParaRPr>
                    </a:p>
                    <a:p>
                      <a:pPr marL="525145" marR="167005">
                        <a:lnSpc>
                          <a:spcPts val="1150"/>
                        </a:lnSpc>
                        <a:spcBef>
                          <a:spcPts val="55"/>
                        </a:spcBef>
                      </a:pPr>
                      <a:r>
                        <a:rPr sz="1000" spc="-5" dirty="0">
                          <a:latin typeface="Arial"/>
                          <a:cs typeface="Arial"/>
                        </a:rPr>
                        <a:t>interruptor y </a:t>
                      </a:r>
                      <a:r>
                        <a:rPr sz="1000" dirty="0">
                          <a:latin typeface="Arial"/>
                          <a:cs typeface="Arial"/>
                        </a:rPr>
                        <a:t>la </a:t>
                      </a:r>
                      <a:r>
                        <a:rPr sz="1000" spc="-5" dirty="0">
                          <a:latin typeface="Arial"/>
                          <a:cs typeface="Arial"/>
                        </a:rPr>
                        <a:t>punta </a:t>
                      </a:r>
                      <a:r>
                        <a:rPr sz="10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5" dirty="0">
                          <a:latin typeface="Arial"/>
                          <a:cs typeface="Arial"/>
                        </a:rPr>
                        <a:t>de contacto mediante </a:t>
                      </a:r>
                      <a:r>
                        <a:rPr sz="1000" spc="-26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5" dirty="0">
                          <a:latin typeface="Arial"/>
                          <a:cs typeface="Arial"/>
                        </a:rPr>
                        <a:t>una</a:t>
                      </a:r>
                      <a:r>
                        <a:rPr sz="10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5" dirty="0">
                          <a:latin typeface="Arial"/>
                          <a:cs typeface="Arial"/>
                        </a:rPr>
                        <a:t>simple</a:t>
                      </a:r>
                      <a:r>
                        <a:rPr sz="10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5" dirty="0">
                          <a:latin typeface="Arial"/>
                          <a:cs typeface="Arial"/>
                        </a:rPr>
                        <a:t>varilla</a:t>
                      </a:r>
                      <a:r>
                        <a:rPr sz="10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5" dirty="0">
                          <a:latin typeface="Arial"/>
                          <a:cs typeface="Arial"/>
                        </a:rPr>
                        <a:t>con</a:t>
                      </a:r>
                      <a:endParaRPr sz="100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525145" indent="-229235">
                        <a:lnSpc>
                          <a:spcPct val="100000"/>
                        </a:lnSpc>
                        <a:buFont typeface="Symbol"/>
                        <a:buChar char=""/>
                        <a:tabLst>
                          <a:tab pos="525145" algn="l"/>
                          <a:tab pos="525780" algn="l"/>
                        </a:tabLst>
                      </a:pPr>
                      <a:r>
                        <a:rPr sz="1000" spc="-5" dirty="0">
                          <a:latin typeface="Arial"/>
                          <a:cs typeface="Arial"/>
                        </a:rPr>
                        <a:t>interruptor</a:t>
                      </a:r>
                      <a:r>
                        <a:rPr sz="10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5" dirty="0">
                          <a:latin typeface="Arial"/>
                          <a:cs typeface="Arial"/>
                        </a:rPr>
                        <a:t>abierto</a:t>
                      </a:r>
                      <a:endParaRPr sz="1000">
                        <a:latin typeface="Arial"/>
                        <a:cs typeface="Arial"/>
                      </a:endParaRPr>
                    </a:p>
                    <a:p>
                      <a:pPr marL="525145" indent="-229235">
                        <a:lnSpc>
                          <a:spcPct val="100000"/>
                        </a:lnSpc>
                        <a:spcBef>
                          <a:spcPts val="15"/>
                        </a:spcBef>
                        <a:buFont typeface="Symbol"/>
                        <a:buChar char=""/>
                        <a:tabLst>
                          <a:tab pos="525145" algn="l"/>
                          <a:tab pos="525780" algn="l"/>
                        </a:tabLst>
                      </a:pPr>
                      <a:r>
                        <a:rPr sz="1000" spc="-5" dirty="0">
                          <a:latin typeface="Arial"/>
                          <a:cs typeface="Arial"/>
                        </a:rPr>
                        <a:t>interruptor</a:t>
                      </a:r>
                      <a:r>
                        <a:rPr sz="10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5" dirty="0">
                          <a:latin typeface="Arial"/>
                          <a:cs typeface="Arial"/>
                        </a:rPr>
                        <a:t>cerrado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BEBEBE"/>
                      </a:solidFill>
                      <a:prstDash val="solid"/>
                    </a:lnL>
                    <a:lnR w="6350">
                      <a:solidFill>
                        <a:srgbClr val="BEBEBE"/>
                      </a:solidFill>
                      <a:prstDash val="solid"/>
                    </a:lnR>
                    <a:lnT w="6350">
                      <a:solidFill>
                        <a:srgbClr val="BEBEBE"/>
                      </a:solidFill>
                      <a:prstDash val="solid"/>
                    </a:lnT>
                    <a:lnB w="6350">
                      <a:solidFill>
                        <a:srgbClr val="BEBEB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25145" marR="173990" indent="-228600">
                        <a:lnSpc>
                          <a:spcPct val="95800"/>
                        </a:lnSpc>
                        <a:spcBef>
                          <a:spcPts val="70"/>
                        </a:spcBef>
                        <a:buFont typeface="Symbol"/>
                        <a:buChar char=""/>
                        <a:tabLst>
                          <a:tab pos="525145" algn="l"/>
                          <a:tab pos="525780" algn="l"/>
                        </a:tabLst>
                      </a:pPr>
                      <a:r>
                        <a:rPr sz="1000" spc="-5" dirty="0">
                          <a:latin typeface="Arial"/>
                          <a:cs typeface="Arial"/>
                        </a:rPr>
                        <a:t>Erosión de contacto </a:t>
                      </a:r>
                      <a:r>
                        <a:rPr sz="10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5" dirty="0">
                          <a:latin typeface="Arial"/>
                          <a:cs typeface="Arial"/>
                        </a:rPr>
                        <a:t>debido</a:t>
                      </a:r>
                      <a:r>
                        <a:rPr sz="10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1000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5" dirty="0">
                          <a:latin typeface="Arial"/>
                          <a:cs typeface="Arial"/>
                        </a:rPr>
                        <a:t>operaciones </a:t>
                      </a:r>
                      <a:r>
                        <a:rPr sz="1000" spc="-26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5" dirty="0">
                          <a:latin typeface="Arial"/>
                          <a:cs typeface="Arial"/>
                        </a:rPr>
                        <a:t>de carga repetida o </a:t>
                      </a:r>
                      <a:r>
                        <a:rPr sz="10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5" dirty="0">
                          <a:latin typeface="Arial"/>
                          <a:cs typeface="Arial"/>
                        </a:rPr>
                        <a:t>operaciones</a:t>
                      </a:r>
                      <a:r>
                        <a:rPr sz="10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5" dirty="0">
                          <a:latin typeface="Arial"/>
                          <a:cs typeface="Arial"/>
                        </a:rPr>
                        <a:t>de </a:t>
                      </a:r>
                      <a:r>
                        <a:rPr sz="10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5" dirty="0">
                          <a:latin typeface="Arial"/>
                          <a:cs typeface="Arial"/>
                        </a:rPr>
                        <a:t>cortocircuito</a:t>
                      </a:r>
                      <a:endParaRPr sz="1000">
                        <a:latin typeface="Arial"/>
                        <a:cs typeface="Arial"/>
                      </a:endParaRPr>
                    </a:p>
                    <a:p>
                      <a:pPr marL="525780" indent="-228600">
                        <a:lnSpc>
                          <a:spcPct val="100000"/>
                        </a:lnSpc>
                        <a:spcBef>
                          <a:spcPts val="15"/>
                        </a:spcBef>
                        <a:buFont typeface="Symbol"/>
                        <a:buChar char=""/>
                        <a:tabLst>
                          <a:tab pos="525145" algn="l"/>
                          <a:tab pos="525780" algn="l"/>
                          <a:tab pos="1375410" algn="l"/>
                        </a:tabLst>
                      </a:pPr>
                      <a:r>
                        <a:rPr sz="1000" spc="-5" dirty="0">
                          <a:latin typeface="Arial"/>
                          <a:cs typeface="Arial"/>
                        </a:rPr>
                        <a:t>Longitud	desigual</a:t>
                      </a:r>
                      <a:endParaRPr sz="1000">
                        <a:latin typeface="Arial"/>
                        <a:cs typeface="Arial"/>
                      </a:endParaRPr>
                    </a:p>
                    <a:p>
                      <a:pPr marL="525145" marR="62230" algn="just">
                        <a:lnSpc>
                          <a:spcPct val="143500"/>
                        </a:lnSpc>
                        <a:spcBef>
                          <a:spcPts val="5"/>
                        </a:spcBef>
                      </a:pPr>
                      <a:r>
                        <a:rPr sz="1000" spc="-5" dirty="0">
                          <a:latin typeface="Arial"/>
                          <a:cs typeface="Arial"/>
                        </a:rPr>
                        <a:t>debido</a:t>
                      </a:r>
                      <a:r>
                        <a:rPr sz="10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10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5" dirty="0">
                          <a:latin typeface="Arial"/>
                          <a:cs typeface="Arial"/>
                        </a:rPr>
                        <a:t>ajustes </a:t>
                      </a:r>
                      <a:r>
                        <a:rPr sz="10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5" dirty="0">
                          <a:latin typeface="Arial"/>
                          <a:cs typeface="Arial"/>
                        </a:rPr>
                        <a:t>incorrectos</a:t>
                      </a:r>
                      <a:r>
                        <a:rPr sz="10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5" dirty="0">
                          <a:latin typeface="Arial"/>
                          <a:cs typeface="Arial"/>
                        </a:rPr>
                        <a:t>de</a:t>
                      </a:r>
                      <a:r>
                        <a:rPr sz="10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5" dirty="0">
                          <a:latin typeface="Arial"/>
                          <a:cs typeface="Arial"/>
                        </a:rPr>
                        <a:t>los </a:t>
                      </a:r>
                      <a:r>
                        <a:rPr sz="10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5" dirty="0">
                          <a:latin typeface="Arial"/>
                          <a:cs typeface="Arial"/>
                        </a:rPr>
                        <a:t>enlaces (control)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8890" marB="0">
                    <a:lnL w="6350">
                      <a:solidFill>
                        <a:srgbClr val="BEBEBE"/>
                      </a:solidFill>
                      <a:prstDash val="solid"/>
                    </a:lnL>
                    <a:lnR w="6350">
                      <a:solidFill>
                        <a:srgbClr val="BEBEBE"/>
                      </a:solidFill>
                      <a:prstDash val="solid"/>
                    </a:lnR>
                    <a:lnT w="6350">
                      <a:solidFill>
                        <a:srgbClr val="BEBEBE"/>
                      </a:solidFill>
                      <a:prstDash val="solid"/>
                    </a:lnT>
                    <a:lnB w="6350">
                      <a:solidFill>
                        <a:srgbClr val="BEBEB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25145" marR="95885" indent="-228600">
                        <a:lnSpc>
                          <a:spcPts val="1140"/>
                        </a:lnSpc>
                        <a:spcBef>
                          <a:spcPts val="105"/>
                        </a:spcBef>
                        <a:buFont typeface="Symbol"/>
                        <a:buChar char=""/>
                        <a:tabLst>
                          <a:tab pos="525145" algn="l"/>
                          <a:tab pos="525780" algn="l"/>
                        </a:tabLst>
                      </a:pPr>
                      <a:r>
                        <a:rPr sz="1000" spc="-5" dirty="0">
                          <a:latin typeface="Arial"/>
                          <a:cs typeface="Arial"/>
                        </a:rPr>
                        <a:t>Inspeccione</a:t>
                      </a:r>
                      <a:r>
                        <a:rPr sz="10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5" dirty="0">
                          <a:latin typeface="Arial"/>
                          <a:cs typeface="Arial"/>
                        </a:rPr>
                        <a:t>las</a:t>
                      </a:r>
                      <a:r>
                        <a:rPr sz="10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5" dirty="0">
                          <a:latin typeface="Arial"/>
                          <a:cs typeface="Arial"/>
                        </a:rPr>
                        <a:t>puntas </a:t>
                      </a:r>
                      <a:r>
                        <a:rPr sz="1000" spc="-26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5" dirty="0">
                          <a:latin typeface="Arial"/>
                          <a:cs typeface="Arial"/>
                        </a:rPr>
                        <a:t>de</a:t>
                      </a:r>
                      <a:r>
                        <a:rPr sz="10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5" dirty="0">
                          <a:latin typeface="Arial"/>
                          <a:cs typeface="Arial"/>
                        </a:rPr>
                        <a:t>contacto</a:t>
                      </a:r>
                      <a:endParaRPr sz="1000">
                        <a:latin typeface="Arial"/>
                        <a:cs typeface="Arial"/>
                      </a:endParaRPr>
                    </a:p>
                    <a:p>
                      <a:pPr marL="525145" marR="300355" indent="-228600">
                        <a:lnSpc>
                          <a:spcPts val="1140"/>
                        </a:lnSpc>
                        <a:spcBef>
                          <a:spcPts val="85"/>
                        </a:spcBef>
                        <a:buFont typeface="Symbol"/>
                        <a:buChar char=""/>
                        <a:tabLst>
                          <a:tab pos="525145" algn="l"/>
                          <a:tab pos="525780" algn="l"/>
                        </a:tabLst>
                      </a:pPr>
                      <a:r>
                        <a:rPr sz="1000" spc="-5" dirty="0">
                          <a:latin typeface="Arial"/>
                          <a:cs typeface="Arial"/>
                        </a:rPr>
                        <a:t>Reemplazar</a:t>
                      </a:r>
                      <a:r>
                        <a:rPr sz="1000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dirty="0">
                          <a:latin typeface="Arial"/>
                          <a:cs typeface="Arial"/>
                        </a:rPr>
                        <a:t>si</a:t>
                      </a:r>
                      <a:r>
                        <a:rPr sz="1000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5" dirty="0">
                          <a:latin typeface="Arial"/>
                          <a:cs typeface="Arial"/>
                        </a:rPr>
                        <a:t>está </a:t>
                      </a:r>
                      <a:r>
                        <a:rPr sz="1000" spc="-26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dirty="0">
                          <a:latin typeface="Arial"/>
                          <a:cs typeface="Arial"/>
                        </a:rPr>
                        <a:t>muy</a:t>
                      </a:r>
                      <a:r>
                        <a:rPr sz="1000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5" dirty="0">
                          <a:latin typeface="Arial"/>
                          <a:cs typeface="Arial"/>
                        </a:rPr>
                        <a:t>erosionado</a:t>
                      </a:r>
                      <a:endParaRPr sz="1000">
                        <a:latin typeface="Arial"/>
                        <a:cs typeface="Arial"/>
                      </a:endParaRPr>
                    </a:p>
                    <a:p>
                      <a:pPr marL="525780" indent="-229235">
                        <a:lnSpc>
                          <a:spcPts val="1195"/>
                        </a:lnSpc>
                        <a:buFont typeface="Symbol"/>
                        <a:buChar char=""/>
                        <a:tabLst>
                          <a:tab pos="525145" algn="l"/>
                          <a:tab pos="525780" algn="l"/>
                        </a:tabLst>
                      </a:pPr>
                      <a:r>
                        <a:rPr sz="1000" spc="-5" dirty="0">
                          <a:latin typeface="Arial"/>
                          <a:cs typeface="Arial"/>
                        </a:rPr>
                        <a:t>Ajuste</a:t>
                      </a:r>
                      <a:r>
                        <a:rPr sz="10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5" dirty="0">
                          <a:latin typeface="Arial"/>
                          <a:cs typeface="Arial"/>
                        </a:rPr>
                        <a:t>el</a:t>
                      </a:r>
                      <a:r>
                        <a:rPr sz="10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5" dirty="0">
                          <a:latin typeface="Arial"/>
                          <a:cs typeface="Arial"/>
                        </a:rPr>
                        <a:t>contacto</a:t>
                      </a:r>
                      <a:r>
                        <a:rPr sz="10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dirty="0">
                          <a:latin typeface="Arial"/>
                          <a:cs typeface="Arial"/>
                        </a:rPr>
                        <a:t>si</a:t>
                      </a:r>
                      <a:r>
                        <a:rPr sz="10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5" dirty="0">
                          <a:latin typeface="Arial"/>
                          <a:cs typeface="Arial"/>
                        </a:rPr>
                        <a:t>las</a:t>
                      </a:r>
                      <a:endParaRPr sz="1000">
                        <a:latin typeface="Arial"/>
                        <a:cs typeface="Arial"/>
                      </a:endParaRPr>
                    </a:p>
                    <a:p>
                      <a:pPr marL="525145" marR="62865" algn="just">
                        <a:lnSpc>
                          <a:spcPct val="143500"/>
                        </a:lnSpc>
                        <a:spcBef>
                          <a:spcPts val="10"/>
                        </a:spcBef>
                        <a:tabLst>
                          <a:tab pos="1643380" algn="l"/>
                        </a:tabLst>
                      </a:pPr>
                      <a:r>
                        <a:rPr sz="1000" spc="-5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100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1000" spc="5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1000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10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1000" spc="1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1000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1000" spc="-5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1000" dirty="0">
                          <a:latin typeface="Arial"/>
                          <a:cs typeface="Arial"/>
                        </a:rPr>
                        <a:t>es	</a:t>
                      </a:r>
                      <a:r>
                        <a:rPr sz="1000" spc="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1000" dirty="0">
                          <a:latin typeface="Arial"/>
                          <a:cs typeface="Arial"/>
                        </a:rPr>
                        <a:t>on  </a:t>
                      </a:r>
                      <a:r>
                        <a:rPr sz="1000" spc="-5" dirty="0">
                          <a:latin typeface="Arial"/>
                          <a:cs typeface="Arial"/>
                        </a:rPr>
                        <a:t>desiguales</a:t>
                      </a:r>
                      <a:r>
                        <a:rPr sz="1000" dirty="0">
                          <a:latin typeface="Arial"/>
                          <a:cs typeface="Arial"/>
                        </a:rPr>
                        <a:t> en</a:t>
                      </a:r>
                      <a:r>
                        <a:rPr sz="10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dirty="0">
                          <a:latin typeface="Arial"/>
                          <a:cs typeface="Arial"/>
                        </a:rPr>
                        <a:t>tres </a:t>
                      </a:r>
                      <a:r>
                        <a:rPr sz="1000" spc="-26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5" dirty="0">
                          <a:latin typeface="Arial"/>
                          <a:cs typeface="Arial"/>
                        </a:rPr>
                        <a:t>polos.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13335" marB="0">
                    <a:lnL w="6350">
                      <a:solidFill>
                        <a:srgbClr val="BEBEBE"/>
                      </a:solidFill>
                      <a:prstDash val="solid"/>
                    </a:lnL>
                    <a:lnR w="6350">
                      <a:solidFill>
                        <a:srgbClr val="BEBEBE"/>
                      </a:solidFill>
                      <a:prstDash val="solid"/>
                    </a:lnR>
                    <a:lnT w="6350">
                      <a:solidFill>
                        <a:srgbClr val="BEBEBE"/>
                      </a:solidFill>
                      <a:prstDash val="solid"/>
                    </a:lnT>
                    <a:lnB w="6350">
                      <a:solidFill>
                        <a:srgbClr val="BEBEBE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749027" y="782828"/>
            <a:ext cx="1179195" cy="5353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00" spc="-5" dirty="0">
                <a:latin typeface="Calibri"/>
                <a:cs typeface="Calibri"/>
              </a:rPr>
              <a:t>Ficha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Técnica: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K-001</a:t>
            </a:r>
            <a:endParaRPr sz="1100">
              <a:latin typeface="Calibri"/>
              <a:cs typeface="Calibri"/>
            </a:endParaRPr>
          </a:p>
          <a:p>
            <a:pPr marL="688975" marR="5080" indent="118745">
              <a:lnSpc>
                <a:spcPct val="101800"/>
              </a:lnSpc>
              <a:spcBef>
                <a:spcPts val="5"/>
              </a:spcBef>
            </a:pPr>
            <a:r>
              <a:rPr sz="1100" dirty="0">
                <a:latin typeface="Calibri"/>
                <a:cs typeface="Calibri"/>
              </a:rPr>
              <a:t>Re</a:t>
            </a:r>
            <a:r>
              <a:rPr sz="1100" spc="5" dirty="0">
                <a:latin typeface="Calibri"/>
                <a:cs typeface="Calibri"/>
              </a:rPr>
              <a:t>v</a:t>
            </a:r>
            <a:r>
              <a:rPr sz="1100" dirty="0">
                <a:latin typeface="Calibri"/>
                <a:cs typeface="Calibri"/>
              </a:rPr>
              <a:t>.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  </a:t>
            </a:r>
            <a:r>
              <a:rPr sz="1100" spc="-5" dirty="0">
                <a:latin typeface="Calibri"/>
                <a:cs typeface="Calibri"/>
              </a:rPr>
              <a:t>Jul-</a:t>
            </a:r>
            <a:r>
              <a:rPr sz="1100" dirty="0">
                <a:latin typeface="Calibri"/>
                <a:cs typeface="Calibri"/>
              </a:rPr>
              <a:t>20</a:t>
            </a:r>
            <a:r>
              <a:rPr sz="1100" spc="-10" dirty="0">
                <a:latin typeface="Calibri"/>
                <a:cs typeface="Calibri"/>
              </a:rPr>
              <a:t>1</a:t>
            </a:r>
            <a:r>
              <a:rPr sz="1100" dirty="0">
                <a:latin typeface="Calibri"/>
                <a:cs typeface="Calibri"/>
              </a:rPr>
              <a:t>8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5984544" y="9250998"/>
            <a:ext cx="5910580" cy="0"/>
          </a:xfrm>
          <a:custGeom>
            <a:avLst/>
            <a:gdLst/>
            <a:ahLst/>
            <a:cxnLst/>
            <a:rect l="l" t="t" r="r" b="b"/>
            <a:pathLst>
              <a:path w="5910580">
                <a:moveTo>
                  <a:pt x="0" y="0"/>
                </a:moveTo>
                <a:lnTo>
                  <a:pt x="1598938" y="0"/>
                </a:lnTo>
              </a:path>
              <a:path w="5910580">
                <a:moveTo>
                  <a:pt x="1600530" y="0"/>
                </a:moveTo>
                <a:lnTo>
                  <a:pt x="5910390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6101384" y="9248343"/>
            <a:ext cx="5678170" cy="3632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spcBef>
                <a:spcPts val="100"/>
              </a:spcBef>
            </a:pPr>
            <a:r>
              <a:rPr sz="1100" dirty="0">
                <a:latin typeface="Calibri"/>
                <a:cs typeface="Calibri"/>
              </a:rPr>
              <a:t>PH </a:t>
            </a:r>
            <a:r>
              <a:rPr sz="1100" spc="-5" dirty="0">
                <a:latin typeface="Calibri"/>
                <a:cs typeface="Calibri"/>
              </a:rPr>
              <a:t>Financial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Park Tower,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Piso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35,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Boulevard </a:t>
            </a:r>
            <a:r>
              <a:rPr sz="1100" spc="-5" dirty="0">
                <a:latin typeface="Calibri"/>
                <a:cs typeface="Calibri"/>
              </a:rPr>
              <a:t>Costa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Este.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Corregimiento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Juan Díaz,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Costa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del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Este.</a:t>
            </a:r>
            <a:endParaRPr sz="1100">
              <a:latin typeface="Calibri"/>
              <a:cs typeface="Calibri"/>
            </a:endParaRPr>
          </a:p>
          <a:p>
            <a:pPr algn="ctr">
              <a:spcBef>
                <a:spcPts val="15"/>
              </a:spcBef>
            </a:pPr>
            <a:r>
              <a:rPr sz="1100" spc="-5" dirty="0">
                <a:latin typeface="Calibri"/>
                <a:cs typeface="Calibri"/>
              </a:rPr>
              <a:t>Ciudad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de Panamá.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Panamá.</a:t>
            </a:r>
            <a:endParaRPr sz="1100">
              <a:latin typeface="Calibri"/>
              <a:cs typeface="Calibri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991962" y="355137"/>
            <a:ext cx="1001125" cy="431186"/>
          </a:xfrm>
          <a:prstGeom prst="rect">
            <a:avLst/>
          </a:prstGeom>
        </p:spPr>
      </p:pic>
      <p:graphicFrame>
        <p:nvGraphicFramePr>
          <p:cNvPr id="6" name="object 6"/>
          <p:cNvGraphicFramePr>
            <a:graphicFrameLocks noGrp="1"/>
          </p:cNvGraphicFramePr>
          <p:nvPr/>
        </p:nvGraphicFramePr>
        <p:xfrm>
          <a:off x="5969304" y="1675129"/>
          <a:ext cx="5615940" cy="651319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868805"/>
                <a:gridCol w="1868805"/>
                <a:gridCol w="1868805"/>
              </a:tblGrid>
              <a:tr h="487045">
                <a:tc>
                  <a:txBody>
                    <a:bodyPr/>
                    <a:lstStyle/>
                    <a:p>
                      <a:pPr marL="615315">
                        <a:lnSpc>
                          <a:spcPts val="1250"/>
                        </a:lnSpc>
                      </a:pPr>
                      <a:r>
                        <a:rPr sz="1100" b="1" dirty="0">
                          <a:latin typeface="Arial"/>
                          <a:cs typeface="Arial"/>
                        </a:rPr>
                        <a:t>Problema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BEBEBE"/>
                      </a:solidFill>
                      <a:prstDash val="solid"/>
                    </a:lnL>
                    <a:lnR w="6350">
                      <a:solidFill>
                        <a:srgbClr val="BEBEBE"/>
                      </a:solidFill>
                      <a:prstDash val="solid"/>
                    </a:lnR>
                    <a:lnT w="6350">
                      <a:solidFill>
                        <a:srgbClr val="BEBEBE"/>
                      </a:solidFill>
                      <a:prstDash val="solid"/>
                    </a:lnT>
                    <a:lnB w="6350">
                      <a:solidFill>
                        <a:srgbClr val="BEBEBE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377825">
                        <a:lnSpc>
                          <a:spcPts val="1250"/>
                        </a:lnSpc>
                      </a:pPr>
                      <a:r>
                        <a:rPr sz="1100" b="1" dirty="0">
                          <a:latin typeface="Arial"/>
                          <a:cs typeface="Arial"/>
                        </a:rPr>
                        <a:t>Posibles</a:t>
                      </a:r>
                      <a:r>
                        <a:rPr sz="1100" b="1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 dirty="0">
                          <a:latin typeface="Arial"/>
                          <a:cs typeface="Arial"/>
                        </a:rPr>
                        <a:t>Causas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BEBEBE"/>
                      </a:solidFill>
                      <a:prstDash val="solid"/>
                    </a:lnL>
                    <a:lnR w="6350">
                      <a:solidFill>
                        <a:srgbClr val="BEBEBE"/>
                      </a:solidFill>
                      <a:prstDash val="solid"/>
                    </a:lnR>
                    <a:lnT w="6350">
                      <a:solidFill>
                        <a:srgbClr val="BEBEBE"/>
                      </a:solidFill>
                      <a:prstDash val="solid"/>
                    </a:lnT>
                    <a:lnB w="6350">
                      <a:solidFill>
                        <a:srgbClr val="BEBEBE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50"/>
                        </a:lnSpc>
                      </a:pPr>
                      <a:r>
                        <a:rPr sz="1100" b="1" dirty="0">
                          <a:latin typeface="Arial"/>
                          <a:cs typeface="Arial"/>
                        </a:rPr>
                        <a:t>Posibles</a:t>
                      </a:r>
                      <a:r>
                        <a:rPr sz="1100" b="1" spc="-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dirty="0">
                          <a:latin typeface="Arial"/>
                          <a:cs typeface="Arial"/>
                        </a:rPr>
                        <a:t>acciones</a:t>
                      </a:r>
                      <a:endParaRPr sz="1100">
                        <a:latin typeface="Arial"/>
                        <a:cs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575"/>
                        </a:spcBef>
                      </a:pPr>
                      <a:r>
                        <a:rPr sz="1100" b="1" spc="-5" dirty="0">
                          <a:latin typeface="Arial"/>
                          <a:cs typeface="Arial"/>
                        </a:rPr>
                        <a:t>correctivas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BEBEBE"/>
                      </a:solidFill>
                      <a:prstDash val="solid"/>
                    </a:lnL>
                    <a:lnR w="6350">
                      <a:solidFill>
                        <a:srgbClr val="BEBEBE"/>
                      </a:solidFill>
                      <a:prstDash val="solid"/>
                    </a:lnR>
                    <a:lnT w="6350">
                      <a:solidFill>
                        <a:srgbClr val="BEBEBE"/>
                      </a:solidFill>
                      <a:prstDash val="solid"/>
                    </a:lnT>
                    <a:lnB w="6350">
                      <a:solidFill>
                        <a:srgbClr val="BEBEBE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</a:tr>
              <a:tr h="1274445">
                <a:tc>
                  <a:txBody>
                    <a:bodyPr/>
                    <a:lstStyle/>
                    <a:p>
                      <a:pPr marL="296545">
                        <a:lnSpc>
                          <a:spcPts val="1160"/>
                        </a:lnSpc>
                      </a:pPr>
                      <a:r>
                        <a:rPr sz="1000" spc="-5" dirty="0">
                          <a:latin typeface="Arial"/>
                          <a:cs typeface="Arial"/>
                        </a:rPr>
                        <a:t>4.</a:t>
                      </a:r>
                      <a:r>
                        <a:rPr sz="1000" spc="66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5" dirty="0">
                          <a:latin typeface="Arial"/>
                          <a:cs typeface="Arial"/>
                        </a:rPr>
                        <a:t>Uno</a:t>
                      </a:r>
                      <a:r>
                        <a:rPr sz="1000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5" dirty="0">
                          <a:latin typeface="Arial"/>
                          <a:cs typeface="Arial"/>
                        </a:rPr>
                        <a:t>de</a:t>
                      </a:r>
                      <a:r>
                        <a:rPr sz="10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5" dirty="0">
                          <a:latin typeface="Arial"/>
                          <a:cs typeface="Arial"/>
                        </a:rPr>
                        <a:t>los</a:t>
                      </a:r>
                      <a:r>
                        <a:rPr sz="1000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5" dirty="0">
                          <a:latin typeface="Arial"/>
                          <a:cs typeface="Arial"/>
                        </a:rPr>
                        <a:t>polos</a:t>
                      </a:r>
                      <a:r>
                        <a:rPr sz="1000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5" dirty="0">
                          <a:latin typeface="Arial"/>
                          <a:cs typeface="Arial"/>
                        </a:rPr>
                        <a:t>no</a:t>
                      </a:r>
                      <a:r>
                        <a:rPr sz="1000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dirty="0">
                          <a:latin typeface="Arial"/>
                          <a:cs typeface="Arial"/>
                        </a:rPr>
                        <a:t>se</a:t>
                      </a:r>
                      <a:endParaRPr sz="1000">
                        <a:latin typeface="Arial"/>
                        <a:cs typeface="Arial"/>
                      </a:endParaRPr>
                    </a:p>
                    <a:p>
                      <a:pPr marL="525145">
                        <a:lnSpc>
                          <a:spcPct val="100000"/>
                        </a:lnSpc>
                        <a:spcBef>
                          <a:spcPts val="515"/>
                        </a:spcBef>
                      </a:pPr>
                      <a:r>
                        <a:rPr sz="1000" spc="-5" dirty="0">
                          <a:latin typeface="Arial"/>
                          <a:cs typeface="Arial"/>
                        </a:rPr>
                        <a:t>cierra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BEBEBE"/>
                      </a:solidFill>
                      <a:prstDash val="solid"/>
                    </a:lnL>
                    <a:lnR w="6350">
                      <a:solidFill>
                        <a:srgbClr val="BEBEBE"/>
                      </a:solidFill>
                      <a:prstDash val="solid"/>
                    </a:lnR>
                    <a:lnT w="6350">
                      <a:solidFill>
                        <a:srgbClr val="BEBEBE"/>
                      </a:solidFill>
                      <a:prstDash val="solid"/>
                    </a:lnT>
                    <a:lnB w="6350">
                      <a:solidFill>
                        <a:srgbClr val="BEBEB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25780" marR="80010" indent="-228600">
                        <a:lnSpc>
                          <a:spcPts val="1140"/>
                        </a:lnSpc>
                        <a:spcBef>
                          <a:spcPts val="120"/>
                        </a:spcBef>
                        <a:buFont typeface="Symbol"/>
                        <a:buChar char=""/>
                        <a:tabLst>
                          <a:tab pos="525145" algn="l"/>
                          <a:tab pos="525780" algn="l"/>
                        </a:tabLst>
                      </a:pPr>
                      <a:r>
                        <a:rPr sz="1000" spc="-5" dirty="0">
                          <a:latin typeface="Arial"/>
                          <a:cs typeface="Arial"/>
                        </a:rPr>
                        <a:t>Barra</a:t>
                      </a:r>
                      <a:r>
                        <a:rPr sz="10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dirty="0">
                          <a:latin typeface="Arial"/>
                          <a:cs typeface="Arial"/>
                        </a:rPr>
                        <a:t>de</a:t>
                      </a:r>
                      <a:r>
                        <a:rPr sz="10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5" dirty="0">
                          <a:latin typeface="Arial"/>
                          <a:cs typeface="Arial"/>
                        </a:rPr>
                        <a:t>tracción</a:t>
                      </a:r>
                      <a:r>
                        <a:rPr sz="10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5" dirty="0">
                          <a:latin typeface="Arial"/>
                          <a:cs typeface="Arial"/>
                        </a:rPr>
                        <a:t>para </a:t>
                      </a:r>
                      <a:r>
                        <a:rPr sz="1000" spc="-26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5" dirty="0">
                          <a:latin typeface="Arial"/>
                          <a:cs typeface="Arial"/>
                        </a:rPr>
                        <a:t>contacto dañado</a:t>
                      </a:r>
                      <a:endParaRPr sz="1000">
                        <a:latin typeface="Arial"/>
                        <a:cs typeface="Arial"/>
                      </a:endParaRPr>
                    </a:p>
                    <a:p>
                      <a:pPr marL="525780" marR="80010" indent="-228600">
                        <a:lnSpc>
                          <a:spcPts val="1140"/>
                        </a:lnSpc>
                        <a:spcBef>
                          <a:spcPts val="85"/>
                        </a:spcBef>
                        <a:buFont typeface="Symbol"/>
                        <a:buChar char=""/>
                        <a:tabLst>
                          <a:tab pos="525145" algn="l"/>
                          <a:tab pos="525780" algn="l"/>
                        </a:tabLst>
                      </a:pPr>
                      <a:r>
                        <a:rPr sz="1000" spc="-5" dirty="0">
                          <a:latin typeface="Arial"/>
                          <a:cs typeface="Arial"/>
                        </a:rPr>
                        <a:t>Uno</a:t>
                      </a:r>
                      <a:r>
                        <a:rPr sz="10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dirty="0">
                          <a:latin typeface="Arial"/>
                          <a:cs typeface="Arial"/>
                        </a:rPr>
                        <a:t>de</a:t>
                      </a:r>
                      <a:r>
                        <a:rPr sz="10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5" dirty="0">
                          <a:latin typeface="Arial"/>
                          <a:cs typeface="Arial"/>
                        </a:rPr>
                        <a:t>los</a:t>
                      </a:r>
                      <a:r>
                        <a:rPr sz="10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5" dirty="0">
                          <a:latin typeface="Arial"/>
                          <a:cs typeface="Arial"/>
                        </a:rPr>
                        <a:t>enlaces</a:t>
                      </a:r>
                      <a:r>
                        <a:rPr sz="10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dirty="0">
                          <a:latin typeface="Arial"/>
                          <a:cs typeface="Arial"/>
                        </a:rPr>
                        <a:t>de </a:t>
                      </a:r>
                      <a:r>
                        <a:rPr sz="1000" spc="-26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5" dirty="0">
                          <a:latin typeface="Arial"/>
                          <a:cs typeface="Arial"/>
                        </a:rPr>
                        <a:t>ese</a:t>
                      </a:r>
                      <a:r>
                        <a:rPr sz="10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5" dirty="0">
                          <a:latin typeface="Arial"/>
                          <a:cs typeface="Arial"/>
                        </a:rPr>
                        <a:t>polo</a:t>
                      </a:r>
                      <a:r>
                        <a:rPr sz="10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dirty="0">
                          <a:latin typeface="Arial"/>
                          <a:cs typeface="Arial"/>
                        </a:rPr>
                        <a:t>roto</a:t>
                      </a:r>
                      <a:endParaRPr sz="1000">
                        <a:latin typeface="Arial"/>
                        <a:cs typeface="Arial"/>
                      </a:endParaRPr>
                    </a:p>
                    <a:p>
                      <a:pPr marL="525780" indent="-228600">
                        <a:lnSpc>
                          <a:spcPts val="1195"/>
                        </a:lnSpc>
                        <a:buFont typeface="Symbol"/>
                        <a:buChar char=""/>
                        <a:tabLst>
                          <a:tab pos="525145" algn="l"/>
                          <a:tab pos="525780" algn="l"/>
                        </a:tabLst>
                      </a:pPr>
                      <a:r>
                        <a:rPr sz="1000" spc="-5" dirty="0">
                          <a:latin typeface="Arial"/>
                          <a:cs typeface="Arial"/>
                        </a:rPr>
                        <a:t>El</a:t>
                      </a:r>
                      <a:r>
                        <a:rPr sz="1000" spc="56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dirty="0">
                          <a:latin typeface="Arial"/>
                          <a:cs typeface="Arial"/>
                        </a:rPr>
                        <a:t>contacto  </a:t>
                      </a:r>
                      <a:r>
                        <a:rPr sz="1000" spc="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dirty="0">
                          <a:latin typeface="Arial"/>
                          <a:cs typeface="Arial"/>
                        </a:rPr>
                        <a:t>de  </a:t>
                      </a:r>
                      <a:r>
                        <a:rPr sz="10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5" dirty="0">
                          <a:latin typeface="Arial"/>
                          <a:cs typeface="Arial"/>
                        </a:rPr>
                        <a:t>ese</a:t>
                      </a:r>
                      <a:endParaRPr sz="1000">
                        <a:latin typeface="Arial"/>
                        <a:cs typeface="Arial"/>
                      </a:endParaRPr>
                    </a:p>
                    <a:p>
                      <a:pPr marL="525780" marR="62865">
                        <a:lnSpc>
                          <a:spcPct val="143300"/>
                        </a:lnSpc>
                        <a:spcBef>
                          <a:spcPts val="5"/>
                        </a:spcBef>
                        <a:tabLst>
                          <a:tab pos="1073785" algn="l"/>
                          <a:tab pos="1517015" algn="l"/>
                        </a:tabLst>
                      </a:pPr>
                      <a:r>
                        <a:rPr sz="1000" dirty="0">
                          <a:latin typeface="Arial"/>
                          <a:cs typeface="Arial"/>
                        </a:rPr>
                        <a:t>p</a:t>
                      </a:r>
                      <a:r>
                        <a:rPr sz="10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1000" spc="5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1000" dirty="0">
                          <a:latin typeface="Arial"/>
                          <a:cs typeface="Arial"/>
                        </a:rPr>
                        <a:t>o	</a:t>
                      </a:r>
                      <a:r>
                        <a:rPr sz="1000" spc="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1000" dirty="0">
                          <a:latin typeface="Arial"/>
                          <a:cs typeface="Arial"/>
                        </a:rPr>
                        <a:t>e	d</a:t>
                      </a:r>
                      <a:r>
                        <a:rPr sz="10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1000" dirty="0">
                          <a:latin typeface="Arial"/>
                          <a:cs typeface="Arial"/>
                        </a:rPr>
                        <a:t>ñó  </a:t>
                      </a:r>
                      <a:r>
                        <a:rPr sz="1000" spc="-5" dirty="0">
                          <a:latin typeface="Arial"/>
                          <a:cs typeface="Arial"/>
                        </a:rPr>
                        <a:t>severamente.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15240" marB="0">
                    <a:lnL w="6350">
                      <a:solidFill>
                        <a:srgbClr val="BEBEBE"/>
                      </a:solidFill>
                      <a:prstDash val="solid"/>
                    </a:lnL>
                    <a:lnR w="6350">
                      <a:solidFill>
                        <a:srgbClr val="BEBEBE"/>
                      </a:solidFill>
                      <a:prstDash val="solid"/>
                    </a:lnR>
                    <a:lnT w="6350">
                      <a:solidFill>
                        <a:srgbClr val="BEBEBE"/>
                      </a:solidFill>
                      <a:prstDash val="solid"/>
                    </a:lnT>
                    <a:lnB w="6350">
                      <a:solidFill>
                        <a:srgbClr val="BEBEB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25780" indent="-228600">
                        <a:lnSpc>
                          <a:spcPct val="100000"/>
                        </a:lnSpc>
                        <a:spcBef>
                          <a:spcPts val="30"/>
                        </a:spcBef>
                        <a:buFont typeface="Symbol"/>
                        <a:buChar char=""/>
                        <a:tabLst>
                          <a:tab pos="525145" algn="l"/>
                          <a:tab pos="525780" algn="l"/>
                        </a:tabLst>
                      </a:pPr>
                      <a:r>
                        <a:rPr sz="1000" spc="-5" dirty="0">
                          <a:latin typeface="Arial"/>
                          <a:cs typeface="Arial"/>
                        </a:rPr>
                        <a:t>Desmontar</a:t>
                      </a:r>
                      <a:r>
                        <a:rPr sz="1000" spc="16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5" dirty="0">
                          <a:latin typeface="Arial"/>
                          <a:cs typeface="Arial"/>
                        </a:rPr>
                        <a:t>el</a:t>
                      </a:r>
                      <a:r>
                        <a:rPr sz="1000" spc="15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dirty="0">
                          <a:latin typeface="Arial"/>
                          <a:cs typeface="Arial"/>
                        </a:rPr>
                        <a:t>sistema</a:t>
                      </a:r>
                      <a:endParaRPr sz="1000">
                        <a:latin typeface="Arial"/>
                        <a:cs typeface="Arial"/>
                      </a:endParaRPr>
                    </a:p>
                    <a:p>
                      <a:pPr marL="525780">
                        <a:lnSpc>
                          <a:spcPct val="100000"/>
                        </a:lnSpc>
                        <a:spcBef>
                          <a:spcPts val="515"/>
                        </a:spcBef>
                      </a:pPr>
                      <a:r>
                        <a:rPr sz="1000" spc="-5" dirty="0">
                          <a:latin typeface="Arial"/>
                          <a:cs typeface="Arial"/>
                        </a:rPr>
                        <a:t>y</a:t>
                      </a:r>
                      <a:r>
                        <a:rPr sz="10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5" dirty="0">
                          <a:latin typeface="Arial"/>
                          <a:cs typeface="Arial"/>
                        </a:rPr>
                        <a:t>reparar</a:t>
                      </a:r>
                      <a:r>
                        <a:rPr sz="10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dirty="0">
                          <a:latin typeface="Arial"/>
                          <a:cs typeface="Arial"/>
                        </a:rPr>
                        <a:t>el</a:t>
                      </a:r>
                      <a:r>
                        <a:rPr sz="10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5" dirty="0">
                          <a:latin typeface="Arial"/>
                          <a:cs typeface="Arial"/>
                        </a:rPr>
                        <a:t>defecto.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3810" marB="0">
                    <a:lnL w="6350">
                      <a:solidFill>
                        <a:srgbClr val="BEBEBE"/>
                      </a:solidFill>
                      <a:prstDash val="solid"/>
                    </a:lnL>
                    <a:lnR w="6350">
                      <a:solidFill>
                        <a:srgbClr val="BEBEBE"/>
                      </a:solidFill>
                      <a:prstDash val="solid"/>
                    </a:lnR>
                    <a:lnT w="6350">
                      <a:solidFill>
                        <a:srgbClr val="BEBEBE"/>
                      </a:solidFill>
                      <a:prstDash val="solid"/>
                    </a:lnT>
                    <a:lnB w="6350">
                      <a:solidFill>
                        <a:srgbClr val="BEBEBE"/>
                      </a:solidFill>
                      <a:prstDash val="solid"/>
                    </a:lnB>
                  </a:tcPr>
                </a:tc>
              </a:tr>
              <a:tr h="2415540">
                <a:tc>
                  <a:txBody>
                    <a:bodyPr/>
                    <a:lstStyle/>
                    <a:p>
                      <a:pPr marL="296545" algn="just">
                        <a:lnSpc>
                          <a:spcPts val="1150"/>
                        </a:lnSpc>
                      </a:pPr>
                      <a:r>
                        <a:rPr sz="1000" spc="-5" dirty="0">
                          <a:latin typeface="Arial"/>
                          <a:cs typeface="Arial"/>
                        </a:rPr>
                        <a:t>5.</a:t>
                      </a:r>
                      <a:r>
                        <a:rPr sz="1000" spc="67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5" dirty="0">
                          <a:latin typeface="Arial"/>
                          <a:cs typeface="Arial"/>
                        </a:rPr>
                        <a:t>funcionamiento</a:t>
                      </a:r>
                      <a:r>
                        <a:rPr sz="1000" spc="350" dirty="0">
                          <a:latin typeface="Arial"/>
                          <a:cs typeface="Arial"/>
                        </a:rPr>
                        <a:t>  </a:t>
                      </a:r>
                      <a:r>
                        <a:rPr sz="1000" spc="35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5" dirty="0">
                          <a:latin typeface="Arial"/>
                          <a:cs typeface="Arial"/>
                        </a:rPr>
                        <a:t>del</a:t>
                      </a:r>
                      <a:endParaRPr sz="1000">
                        <a:latin typeface="Arial"/>
                        <a:cs typeface="Arial"/>
                      </a:endParaRPr>
                    </a:p>
                    <a:p>
                      <a:pPr marL="525145" algn="just">
                        <a:lnSpc>
                          <a:spcPct val="100000"/>
                        </a:lnSpc>
                        <a:spcBef>
                          <a:spcPts val="525"/>
                        </a:spcBef>
                        <a:tabLst>
                          <a:tab pos="1663064" algn="l"/>
                        </a:tabLst>
                      </a:pPr>
                      <a:r>
                        <a:rPr sz="1000" spc="-5" dirty="0">
                          <a:latin typeface="Arial"/>
                          <a:cs typeface="Arial"/>
                        </a:rPr>
                        <a:t>ralentizador	es</a:t>
                      </a:r>
                      <a:endParaRPr sz="1000">
                        <a:latin typeface="Arial"/>
                        <a:cs typeface="Arial"/>
                      </a:endParaRPr>
                    </a:p>
                    <a:p>
                      <a:pPr marL="525145" marR="62865" algn="just">
                        <a:lnSpc>
                          <a:spcPct val="143600"/>
                        </a:lnSpc>
                        <a:spcBef>
                          <a:spcPts val="5"/>
                        </a:spcBef>
                        <a:tabLst>
                          <a:tab pos="1522730" algn="l"/>
                          <a:tab pos="1657350" algn="l"/>
                        </a:tabLst>
                      </a:pPr>
                      <a:r>
                        <a:rPr sz="1000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10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1000" spc="20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1000" dirty="0">
                          <a:latin typeface="Arial"/>
                          <a:cs typeface="Arial"/>
                        </a:rPr>
                        <a:t>as</a:t>
                      </a:r>
                      <a:r>
                        <a:rPr sz="1000" spc="-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100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1000" spc="-5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1000" dirty="0">
                          <a:latin typeface="Arial"/>
                          <a:cs typeface="Arial"/>
                        </a:rPr>
                        <a:t>o	</a:t>
                      </a:r>
                      <a:r>
                        <a:rPr sz="1000" spc="-5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100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1000" spc="5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1000" dirty="0">
                          <a:latin typeface="Arial"/>
                          <a:cs typeface="Arial"/>
                        </a:rPr>
                        <a:t>to  </a:t>
                      </a:r>
                      <a:r>
                        <a:rPr sz="1000" spc="-5" dirty="0">
                          <a:latin typeface="Arial"/>
                          <a:cs typeface="Arial"/>
                        </a:rPr>
                        <a:t>durante la apertura </a:t>
                      </a:r>
                      <a:r>
                        <a:rPr sz="1000" dirty="0">
                          <a:latin typeface="Arial"/>
                          <a:cs typeface="Arial"/>
                        </a:rPr>
                        <a:t>(el </a:t>
                      </a:r>
                      <a:r>
                        <a:rPr sz="1000" spc="-26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5" dirty="0">
                          <a:latin typeface="Arial"/>
                          <a:cs typeface="Arial"/>
                        </a:rPr>
                        <a:t>tiempo</a:t>
                      </a:r>
                      <a:r>
                        <a:rPr sz="10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5" dirty="0">
                          <a:latin typeface="Arial"/>
                          <a:cs typeface="Arial"/>
                        </a:rPr>
                        <a:t>desde</a:t>
                      </a:r>
                      <a:r>
                        <a:rPr sz="1000" dirty="0">
                          <a:latin typeface="Arial"/>
                          <a:cs typeface="Arial"/>
                        </a:rPr>
                        <a:t> el </a:t>
                      </a:r>
                      <a:r>
                        <a:rPr sz="1000" spc="-26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5" dirty="0">
                          <a:latin typeface="Arial"/>
                          <a:cs typeface="Arial"/>
                        </a:rPr>
                        <a:t>comando</a:t>
                      </a:r>
                      <a:r>
                        <a:rPr sz="10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5" dirty="0">
                          <a:latin typeface="Arial"/>
                          <a:cs typeface="Arial"/>
                        </a:rPr>
                        <a:t>de</a:t>
                      </a:r>
                      <a:r>
                        <a:rPr sz="10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5" dirty="0">
                          <a:latin typeface="Arial"/>
                          <a:cs typeface="Arial"/>
                        </a:rPr>
                        <a:t>disparo </a:t>
                      </a:r>
                      <a:r>
                        <a:rPr sz="10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5" dirty="0">
                          <a:latin typeface="Arial"/>
                          <a:cs typeface="Arial"/>
                        </a:rPr>
                        <a:t>hasta</a:t>
                      </a:r>
                      <a:r>
                        <a:rPr sz="1000" dirty="0">
                          <a:latin typeface="Arial"/>
                          <a:cs typeface="Arial"/>
                        </a:rPr>
                        <a:t> el</a:t>
                      </a:r>
                      <a:r>
                        <a:rPr sz="10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5" dirty="0">
                          <a:latin typeface="Arial"/>
                          <a:cs typeface="Arial"/>
                        </a:rPr>
                        <a:t>instante</a:t>
                      </a:r>
                      <a:r>
                        <a:rPr sz="10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5" dirty="0">
                          <a:latin typeface="Arial"/>
                          <a:cs typeface="Arial"/>
                        </a:rPr>
                        <a:t>de </a:t>
                      </a:r>
                      <a:r>
                        <a:rPr sz="10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100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1000" spc="-5" dirty="0">
                          <a:latin typeface="Arial"/>
                          <a:cs typeface="Arial"/>
                        </a:rPr>
                        <a:t>p</a:t>
                      </a:r>
                      <a:r>
                        <a:rPr sz="1000" dirty="0">
                          <a:latin typeface="Arial"/>
                          <a:cs typeface="Arial"/>
                        </a:rPr>
                        <a:t>ara</a:t>
                      </a:r>
                      <a:r>
                        <a:rPr sz="1000" spc="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1000" spc="-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1000" spc="5" dirty="0">
                          <a:latin typeface="Arial"/>
                          <a:cs typeface="Arial"/>
                        </a:rPr>
                        <a:t>ó</a:t>
                      </a:r>
                      <a:r>
                        <a:rPr sz="1000" dirty="0">
                          <a:latin typeface="Arial"/>
                          <a:cs typeface="Arial"/>
                        </a:rPr>
                        <a:t>n		de</a:t>
                      </a:r>
                      <a:endParaRPr sz="1000">
                        <a:latin typeface="Arial"/>
                        <a:cs typeface="Arial"/>
                      </a:endParaRPr>
                    </a:p>
                    <a:p>
                      <a:pPr marL="525145" algn="just">
                        <a:lnSpc>
                          <a:spcPct val="100000"/>
                        </a:lnSpc>
                        <a:spcBef>
                          <a:spcPts val="530"/>
                        </a:spcBef>
                        <a:tabLst>
                          <a:tab pos="1663064" algn="l"/>
                        </a:tabLst>
                      </a:pPr>
                      <a:r>
                        <a:rPr sz="1000" spc="-5" dirty="0">
                          <a:latin typeface="Arial"/>
                          <a:cs typeface="Arial"/>
                        </a:rPr>
                        <a:t>contacto	es</a:t>
                      </a:r>
                      <a:endParaRPr sz="1000">
                        <a:latin typeface="Arial"/>
                        <a:cs typeface="Arial"/>
                      </a:endParaRPr>
                    </a:p>
                    <a:p>
                      <a:pPr marL="525145" marR="63500" algn="just">
                        <a:lnSpc>
                          <a:spcPct val="144000"/>
                        </a:lnSpc>
                      </a:pPr>
                      <a:r>
                        <a:rPr sz="1000" spc="-5" dirty="0">
                          <a:latin typeface="Arial"/>
                          <a:cs typeface="Arial"/>
                        </a:rPr>
                        <a:t>demasiado grande </a:t>
                      </a:r>
                      <a:r>
                        <a:rPr sz="1000" dirty="0">
                          <a:latin typeface="Arial"/>
                          <a:cs typeface="Arial"/>
                        </a:rPr>
                        <a:t>(60 </a:t>
                      </a:r>
                      <a:r>
                        <a:rPr sz="1000" spc="-27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5" dirty="0">
                          <a:latin typeface="Arial"/>
                          <a:cs typeface="Arial"/>
                        </a:rPr>
                        <a:t>ms</a:t>
                      </a:r>
                      <a:r>
                        <a:rPr sz="10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5" dirty="0">
                          <a:latin typeface="Arial"/>
                          <a:cs typeface="Arial"/>
                        </a:rPr>
                        <a:t>en</a:t>
                      </a:r>
                      <a:r>
                        <a:rPr sz="10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5" dirty="0">
                          <a:latin typeface="Arial"/>
                          <a:cs typeface="Arial"/>
                        </a:rPr>
                        <a:t>lugar</a:t>
                      </a:r>
                      <a:r>
                        <a:rPr sz="10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5" dirty="0">
                          <a:latin typeface="Arial"/>
                          <a:cs typeface="Arial"/>
                        </a:rPr>
                        <a:t>de 40</a:t>
                      </a:r>
                      <a:r>
                        <a:rPr sz="10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5" dirty="0">
                          <a:latin typeface="Arial"/>
                          <a:cs typeface="Arial"/>
                        </a:rPr>
                        <a:t>ms)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BEBEBE"/>
                      </a:solidFill>
                      <a:prstDash val="solid"/>
                    </a:lnL>
                    <a:lnR w="6350">
                      <a:solidFill>
                        <a:srgbClr val="BEBEBE"/>
                      </a:solidFill>
                      <a:prstDash val="solid"/>
                    </a:lnR>
                    <a:lnT w="6350">
                      <a:solidFill>
                        <a:srgbClr val="BEBEBE"/>
                      </a:solidFill>
                      <a:prstDash val="solid"/>
                    </a:lnT>
                    <a:lnB w="6350">
                      <a:solidFill>
                        <a:srgbClr val="BEBEB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25780" marR="130175" indent="-228600">
                        <a:lnSpc>
                          <a:spcPts val="1150"/>
                        </a:lnSpc>
                        <a:spcBef>
                          <a:spcPts val="100"/>
                        </a:spcBef>
                        <a:buFont typeface="Symbol"/>
                        <a:buChar char=""/>
                        <a:tabLst>
                          <a:tab pos="525145" algn="l"/>
                          <a:tab pos="525780" algn="l"/>
                        </a:tabLst>
                      </a:pPr>
                      <a:r>
                        <a:rPr sz="1000" spc="-5" dirty="0">
                          <a:latin typeface="Arial"/>
                          <a:cs typeface="Arial"/>
                        </a:rPr>
                        <a:t>Rozamiento</a:t>
                      </a:r>
                      <a:r>
                        <a:rPr sz="1000" spc="-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5" dirty="0">
                          <a:latin typeface="Arial"/>
                          <a:cs typeface="Arial"/>
                        </a:rPr>
                        <a:t>excesivo </a:t>
                      </a:r>
                      <a:r>
                        <a:rPr sz="1000" spc="-26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5" dirty="0">
                          <a:latin typeface="Arial"/>
                          <a:cs typeface="Arial"/>
                        </a:rPr>
                        <a:t>en</a:t>
                      </a:r>
                      <a:r>
                        <a:rPr sz="10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dirty="0">
                          <a:latin typeface="Arial"/>
                          <a:cs typeface="Arial"/>
                        </a:rPr>
                        <a:t>la</a:t>
                      </a:r>
                      <a:r>
                        <a:rPr sz="10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5" dirty="0">
                          <a:latin typeface="Arial"/>
                          <a:cs typeface="Arial"/>
                        </a:rPr>
                        <a:t>unidad polar.</a:t>
                      </a:r>
                      <a:endParaRPr sz="1000">
                        <a:latin typeface="Arial"/>
                        <a:cs typeface="Arial"/>
                      </a:endParaRPr>
                    </a:p>
                    <a:p>
                      <a:pPr marL="525780" marR="186690" indent="-228600">
                        <a:lnSpc>
                          <a:spcPts val="1150"/>
                        </a:lnSpc>
                        <a:spcBef>
                          <a:spcPts val="65"/>
                        </a:spcBef>
                        <a:buFont typeface="Symbol"/>
                        <a:buChar char=""/>
                        <a:tabLst>
                          <a:tab pos="525145" algn="l"/>
                          <a:tab pos="525780" algn="l"/>
                        </a:tabLst>
                      </a:pPr>
                      <a:r>
                        <a:rPr sz="1000" spc="-5" dirty="0">
                          <a:latin typeface="Arial"/>
                          <a:cs typeface="Arial"/>
                        </a:rPr>
                        <a:t>Contacto</a:t>
                      </a:r>
                      <a:r>
                        <a:rPr sz="1000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5" dirty="0">
                          <a:latin typeface="Arial"/>
                          <a:cs typeface="Arial"/>
                        </a:rPr>
                        <a:t>con</a:t>
                      </a:r>
                      <a:r>
                        <a:rPr sz="10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5" dirty="0">
                          <a:latin typeface="Arial"/>
                          <a:cs typeface="Arial"/>
                        </a:rPr>
                        <a:t>agarre </a:t>
                      </a:r>
                      <a:r>
                        <a:rPr sz="1000" spc="-26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5" dirty="0">
                          <a:latin typeface="Arial"/>
                          <a:cs typeface="Arial"/>
                        </a:rPr>
                        <a:t>alto</a:t>
                      </a:r>
                      <a:endParaRPr sz="1000">
                        <a:latin typeface="Arial"/>
                        <a:cs typeface="Arial"/>
                      </a:endParaRPr>
                    </a:p>
                    <a:p>
                      <a:pPr marL="525780" marR="158115" indent="-228600">
                        <a:lnSpc>
                          <a:spcPct val="95500"/>
                        </a:lnSpc>
                        <a:spcBef>
                          <a:spcPts val="45"/>
                        </a:spcBef>
                        <a:buFont typeface="Symbol"/>
                        <a:buChar char=""/>
                        <a:tabLst>
                          <a:tab pos="525145" algn="l"/>
                          <a:tab pos="525780" algn="l"/>
                        </a:tabLst>
                      </a:pPr>
                      <a:r>
                        <a:rPr sz="1000" spc="-5" dirty="0">
                          <a:latin typeface="Arial"/>
                          <a:cs typeface="Arial"/>
                        </a:rPr>
                        <a:t>La operación </a:t>
                      </a:r>
                      <a:r>
                        <a:rPr sz="1000" dirty="0">
                          <a:latin typeface="Arial"/>
                          <a:cs typeface="Arial"/>
                        </a:rPr>
                        <a:t>de </a:t>
                      </a:r>
                      <a:r>
                        <a:rPr sz="1000" spc="-5" dirty="0">
                          <a:latin typeface="Arial"/>
                          <a:cs typeface="Arial"/>
                        </a:rPr>
                        <a:t>la </a:t>
                      </a:r>
                      <a:r>
                        <a:rPr sz="10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5" dirty="0">
                          <a:latin typeface="Arial"/>
                          <a:cs typeface="Arial"/>
                        </a:rPr>
                        <a:t>bobina</a:t>
                      </a:r>
                      <a:r>
                        <a:rPr sz="10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5" dirty="0">
                          <a:latin typeface="Arial"/>
                          <a:cs typeface="Arial"/>
                        </a:rPr>
                        <a:t>de</a:t>
                      </a:r>
                      <a:r>
                        <a:rPr sz="10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5" dirty="0">
                          <a:latin typeface="Arial"/>
                          <a:cs typeface="Arial"/>
                        </a:rPr>
                        <a:t>disparo</a:t>
                      </a:r>
                      <a:r>
                        <a:rPr sz="10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5" dirty="0">
                          <a:latin typeface="Arial"/>
                          <a:cs typeface="Arial"/>
                        </a:rPr>
                        <a:t>es </a:t>
                      </a:r>
                      <a:r>
                        <a:rPr sz="1000" spc="-26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5" dirty="0">
                          <a:latin typeface="Arial"/>
                          <a:cs typeface="Arial"/>
                        </a:rPr>
                        <a:t>lenta.</a:t>
                      </a:r>
                      <a:endParaRPr sz="1000">
                        <a:latin typeface="Arial"/>
                        <a:cs typeface="Arial"/>
                      </a:endParaRPr>
                    </a:p>
                    <a:p>
                      <a:pPr marL="525780" indent="-228600">
                        <a:lnSpc>
                          <a:spcPct val="100000"/>
                        </a:lnSpc>
                        <a:spcBef>
                          <a:spcPts val="25"/>
                        </a:spcBef>
                        <a:buFont typeface="Symbol"/>
                        <a:buChar char=""/>
                        <a:tabLst>
                          <a:tab pos="525145" algn="l"/>
                          <a:tab pos="525780" algn="l"/>
                          <a:tab pos="916940" algn="l"/>
                          <a:tab pos="1421130" algn="l"/>
                          <a:tab pos="1699895" algn="l"/>
                        </a:tabLst>
                      </a:pPr>
                      <a:r>
                        <a:rPr sz="1000" spc="-5" dirty="0">
                          <a:latin typeface="Arial"/>
                          <a:cs typeface="Arial"/>
                        </a:rPr>
                        <a:t>Bajo	voltaje	de	la</a:t>
                      </a:r>
                      <a:endParaRPr sz="1000">
                        <a:latin typeface="Arial"/>
                        <a:cs typeface="Arial"/>
                      </a:endParaRPr>
                    </a:p>
                    <a:p>
                      <a:pPr marL="525780" marR="60960">
                        <a:lnSpc>
                          <a:spcPts val="1730"/>
                        </a:lnSpc>
                        <a:spcBef>
                          <a:spcPts val="135"/>
                        </a:spcBef>
                        <a:tabLst>
                          <a:tab pos="1076960" algn="l"/>
                          <a:tab pos="1658620" algn="l"/>
                        </a:tabLst>
                      </a:pPr>
                      <a:r>
                        <a:rPr sz="1000" spc="-5" dirty="0">
                          <a:latin typeface="Arial"/>
                          <a:cs typeface="Arial"/>
                        </a:rPr>
                        <a:t>batería,</a:t>
                      </a:r>
                      <a:r>
                        <a:rPr sz="1000" spc="7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5" dirty="0">
                          <a:latin typeface="Arial"/>
                          <a:cs typeface="Arial"/>
                        </a:rPr>
                        <a:t>por</a:t>
                      </a:r>
                      <a:r>
                        <a:rPr sz="1000" spc="7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dirty="0">
                          <a:latin typeface="Arial"/>
                          <a:cs typeface="Arial"/>
                        </a:rPr>
                        <a:t>lo</a:t>
                      </a:r>
                      <a:r>
                        <a:rPr sz="1000" spc="6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5" dirty="0">
                          <a:latin typeface="Arial"/>
                          <a:cs typeface="Arial"/>
                        </a:rPr>
                        <a:t>tanto, </a:t>
                      </a:r>
                      <a:r>
                        <a:rPr sz="1000" spc="-26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20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100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1000" spc="-20" dirty="0">
                          <a:latin typeface="Arial"/>
                          <a:cs typeface="Arial"/>
                        </a:rPr>
                        <a:t>y</a:t>
                      </a:r>
                      <a:r>
                        <a:rPr sz="1000" dirty="0">
                          <a:latin typeface="Arial"/>
                          <a:cs typeface="Arial"/>
                        </a:rPr>
                        <a:t>or	t</a:t>
                      </a:r>
                      <a:r>
                        <a:rPr sz="1000" spc="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100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1000" spc="15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1000" dirty="0">
                          <a:latin typeface="Arial"/>
                          <a:cs typeface="Arial"/>
                        </a:rPr>
                        <a:t>po	de</a:t>
                      </a:r>
                      <a:endParaRPr sz="1000">
                        <a:latin typeface="Arial"/>
                        <a:cs typeface="Arial"/>
                      </a:endParaRPr>
                    </a:p>
                    <a:p>
                      <a:pPr marL="525780" marR="63500">
                        <a:lnSpc>
                          <a:spcPts val="1720"/>
                        </a:lnSpc>
                        <a:spcBef>
                          <a:spcPts val="5"/>
                        </a:spcBef>
                      </a:pPr>
                      <a:r>
                        <a:rPr sz="1000" spc="-5" dirty="0">
                          <a:latin typeface="Arial"/>
                          <a:cs typeface="Arial"/>
                        </a:rPr>
                        <a:t>captación de la bobina </a:t>
                      </a:r>
                      <a:r>
                        <a:rPr sz="1000" spc="-26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5" dirty="0">
                          <a:latin typeface="Arial"/>
                          <a:cs typeface="Arial"/>
                        </a:rPr>
                        <a:t>de</a:t>
                      </a:r>
                      <a:r>
                        <a:rPr sz="10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5" dirty="0">
                          <a:latin typeface="Arial"/>
                          <a:cs typeface="Arial"/>
                        </a:rPr>
                        <a:t>disparo.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12700" marB="0">
                    <a:lnL w="6350">
                      <a:solidFill>
                        <a:srgbClr val="BEBEBE"/>
                      </a:solidFill>
                      <a:prstDash val="solid"/>
                    </a:lnL>
                    <a:lnR w="6350">
                      <a:solidFill>
                        <a:srgbClr val="BEBEBE"/>
                      </a:solidFill>
                      <a:prstDash val="solid"/>
                    </a:lnR>
                    <a:lnT w="6350">
                      <a:solidFill>
                        <a:srgbClr val="BEBEBE"/>
                      </a:solidFill>
                      <a:prstDash val="solid"/>
                    </a:lnT>
                    <a:lnB w="6350">
                      <a:solidFill>
                        <a:srgbClr val="BEBEB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25780" indent="-228600">
                        <a:lnSpc>
                          <a:spcPct val="100000"/>
                        </a:lnSpc>
                        <a:spcBef>
                          <a:spcPts val="20"/>
                        </a:spcBef>
                        <a:buFont typeface="Symbol"/>
                        <a:buChar char=""/>
                        <a:tabLst>
                          <a:tab pos="525145" algn="l"/>
                          <a:tab pos="525780" algn="l"/>
                        </a:tabLst>
                      </a:pPr>
                      <a:r>
                        <a:rPr sz="1000" spc="-5" dirty="0">
                          <a:latin typeface="Arial"/>
                          <a:cs typeface="Arial"/>
                        </a:rPr>
                        <a:t>Identifica</a:t>
                      </a:r>
                      <a:r>
                        <a:rPr sz="10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5" dirty="0">
                          <a:latin typeface="Arial"/>
                          <a:cs typeface="Arial"/>
                        </a:rPr>
                        <a:t>la</a:t>
                      </a:r>
                      <a:r>
                        <a:rPr sz="10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5" dirty="0">
                          <a:latin typeface="Arial"/>
                          <a:cs typeface="Arial"/>
                        </a:rPr>
                        <a:t>causa</a:t>
                      </a:r>
                      <a:endParaRPr sz="1000">
                        <a:latin typeface="Arial"/>
                        <a:cs typeface="Arial"/>
                      </a:endParaRPr>
                    </a:p>
                    <a:p>
                      <a:pPr marL="525780" indent="-228600">
                        <a:lnSpc>
                          <a:spcPct val="100000"/>
                        </a:lnSpc>
                        <a:spcBef>
                          <a:spcPts val="20"/>
                        </a:spcBef>
                        <a:buFont typeface="Symbol"/>
                        <a:buChar char=""/>
                        <a:tabLst>
                          <a:tab pos="525145" algn="l"/>
                          <a:tab pos="525780" algn="l"/>
                          <a:tab pos="1318895" algn="l"/>
                        </a:tabLst>
                      </a:pPr>
                      <a:r>
                        <a:rPr sz="1000" dirty="0">
                          <a:latin typeface="Arial"/>
                          <a:cs typeface="Arial"/>
                        </a:rPr>
                        <a:t>Toma	</a:t>
                      </a:r>
                      <a:r>
                        <a:rPr sz="1000" spc="-5" dirty="0">
                          <a:latin typeface="Arial"/>
                          <a:cs typeface="Arial"/>
                        </a:rPr>
                        <a:t>medidas</a:t>
                      </a:r>
                      <a:endParaRPr sz="1000">
                        <a:latin typeface="Arial"/>
                        <a:cs typeface="Arial"/>
                      </a:endParaRPr>
                    </a:p>
                    <a:p>
                      <a:pPr marL="525780">
                        <a:lnSpc>
                          <a:spcPct val="100000"/>
                        </a:lnSpc>
                        <a:spcBef>
                          <a:spcPts val="520"/>
                        </a:spcBef>
                      </a:pPr>
                      <a:r>
                        <a:rPr sz="1000" spc="-5" dirty="0">
                          <a:latin typeface="Arial"/>
                          <a:cs typeface="Arial"/>
                        </a:rPr>
                        <a:t>correctivas.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2540" marB="0">
                    <a:lnL w="6350">
                      <a:solidFill>
                        <a:srgbClr val="BEBEBE"/>
                      </a:solidFill>
                      <a:prstDash val="solid"/>
                    </a:lnL>
                    <a:lnR w="6350">
                      <a:solidFill>
                        <a:srgbClr val="BEBEBE"/>
                      </a:solidFill>
                      <a:prstDash val="solid"/>
                    </a:lnR>
                    <a:lnT w="6350">
                      <a:solidFill>
                        <a:srgbClr val="BEBEBE"/>
                      </a:solidFill>
                      <a:prstDash val="solid"/>
                    </a:lnT>
                    <a:lnB w="6350">
                      <a:solidFill>
                        <a:srgbClr val="BEBEBE"/>
                      </a:solidFill>
                      <a:prstDash val="solid"/>
                    </a:lnB>
                  </a:tcPr>
                </a:tc>
              </a:tr>
              <a:tr h="2336165">
                <a:tc>
                  <a:txBody>
                    <a:bodyPr/>
                    <a:lstStyle/>
                    <a:p>
                      <a:pPr marL="296545">
                        <a:lnSpc>
                          <a:spcPts val="1150"/>
                        </a:lnSpc>
                      </a:pPr>
                      <a:r>
                        <a:rPr sz="1000" spc="-5" dirty="0">
                          <a:latin typeface="Arial"/>
                          <a:cs typeface="Arial"/>
                        </a:rPr>
                        <a:t>6.</a:t>
                      </a:r>
                      <a:r>
                        <a:rPr sz="1000" spc="67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5" dirty="0">
                          <a:latin typeface="Arial"/>
                          <a:cs typeface="Arial"/>
                        </a:rPr>
                        <a:t>Breaker</a:t>
                      </a:r>
                      <a:r>
                        <a:rPr sz="1000" spc="5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5" dirty="0">
                          <a:latin typeface="Arial"/>
                          <a:cs typeface="Arial"/>
                        </a:rPr>
                        <a:t>no</a:t>
                      </a:r>
                      <a:r>
                        <a:rPr sz="1000" spc="5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5" dirty="0">
                          <a:latin typeface="Arial"/>
                          <a:cs typeface="Arial"/>
                        </a:rPr>
                        <a:t>funciona</a:t>
                      </a:r>
                      <a:endParaRPr sz="1000">
                        <a:latin typeface="Arial"/>
                        <a:cs typeface="Arial"/>
                      </a:endParaRPr>
                    </a:p>
                    <a:p>
                      <a:pPr marL="525145" marR="62865">
                        <a:lnSpc>
                          <a:spcPct val="144000"/>
                        </a:lnSpc>
                        <a:tabLst>
                          <a:tab pos="953135" algn="l"/>
                          <a:tab pos="1274445" algn="l"/>
                        </a:tabLst>
                      </a:pPr>
                      <a:r>
                        <a:rPr sz="1000" spc="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1000" dirty="0">
                          <a:latin typeface="Arial"/>
                          <a:cs typeface="Arial"/>
                        </a:rPr>
                        <a:t>on	el	</a:t>
                      </a:r>
                      <a:r>
                        <a:rPr sz="1000" spc="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100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1000" spc="15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100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1000" spc="-5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1000" dirty="0">
                          <a:latin typeface="Arial"/>
                          <a:cs typeface="Arial"/>
                        </a:rPr>
                        <a:t>do  </a:t>
                      </a:r>
                      <a:r>
                        <a:rPr sz="1000" spc="-5" dirty="0">
                          <a:latin typeface="Arial"/>
                          <a:cs typeface="Arial"/>
                        </a:rPr>
                        <a:t>eléctrico.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BEBEBE"/>
                      </a:solidFill>
                      <a:prstDash val="solid"/>
                    </a:lnL>
                    <a:lnR w="6350">
                      <a:solidFill>
                        <a:srgbClr val="BEBEBE"/>
                      </a:solidFill>
                      <a:prstDash val="solid"/>
                    </a:lnR>
                    <a:lnT w="6350">
                      <a:solidFill>
                        <a:srgbClr val="BEBEBE"/>
                      </a:solidFill>
                      <a:prstDash val="solid"/>
                    </a:lnT>
                    <a:lnB w="6350">
                      <a:solidFill>
                        <a:srgbClr val="BEBEB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25780" marR="313055" indent="-228600">
                        <a:lnSpc>
                          <a:spcPts val="1150"/>
                        </a:lnSpc>
                        <a:spcBef>
                          <a:spcPts val="100"/>
                        </a:spcBef>
                        <a:buFont typeface="Symbol"/>
                        <a:buChar char=""/>
                        <a:tabLst>
                          <a:tab pos="525145" algn="l"/>
                          <a:tab pos="525780" algn="l"/>
                        </a:tabLst>
                      </a:pPr>
                      <a:r>
                        <a:rPr sz="1000" spc="-5" dirty="0">
                          <a:latin typeface="Arial"/>
                          <a:cs typeface="Arial"/>
                        </a:rPr>
                        <a:t>Circuito</a:t>
                      </a:r>
                      <a:r>
                        <a:rPr sz="10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5" dirty="0">
                          <a:latin typeface="Arial"/>
                          <a:cs typeface="Arial"/>
                        </a:rPr>
                        <a:t>de</a:t>
                      </a:r>
                      <a:r>
                        <a:rPr sz="10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5" dirty="0">
                          <a:latin typeface="Arial"/>
                          <a:cs typeface="Arial"/>
                        </a:rPr>
                        <a:t>control </a:t>
                      </a:r>
                      <a:r>
                        <a:rPr sz="1000" spc="-26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5" dirty="0">
                          <a:latin typeface="Arial"/>
                          <a:cs typeface="Arial"/>
                        </a:rPr>
                        <a:t>abierto</a:t>
                      </a:r>
                      <a:endParaRPr sz="1000">
                        <a:latin typeface="Arial"/>
                        <a:cs typeface="Arial"/>
                      </a:endParaRPr>
                    </a:p>
                    <a:p>
                      <a:pPr marL="525780" marR="312420" indent="-228600">
                        <a:lnSpc>
                          <a:spcPts val="1140"/>
                        </a:lnSpc>
                        <a:spcBef>
                          <a:spcPts val="80"/>
                        </a:spcBef>
                        <a:buFont typeface="Symbol"/>
                        <a:buChar char=""/>
                        <a:tabLst>
                          <a:tab pos="525145" algn="l"/>
                          <a:tab pos="525780" algn="l"/>
                        </a:tabLst>
                      </a:pPr>
                      <a:r>
                        <a:rPr sz="1000" spc="-5" dirty="0">
                          <a:latin typeface="Arial"/>
                          <a:cs typeface="Arial"/>
                        </a:rPr>
                        <a:t>Circuito</a:t>
                      </a:r>
                      <a:r>
                        <a:rPr sz="10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5" dirty="0">
                          <a:latin typeface="Arial"/>
                          <a:cs typeface="Arial"/>
                        </a:rPr>
                        <a:t>de</a:t>
                      </a:r>
                      <a:r>
                        <a:rPr sz="10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5" dirty="0">
                          <a:latin typeface="Arial"/>
                          <a:cs typeface="Arial"/>
                        </a:rPr>
                        <a:t>control </a:t>
                      </a:r>
                      <a:r>
                        <a:rPr sz="1000" spc="-26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5" dirty="0">
                          <a:latin typeface="Arial"/>
                          <a:cs typeface="Arial"/>
                        </a:rPr>
                        <a:t>abierto</a:t>
                      </a:r>
                      <a:endParaRPr sz="1000">
                        <a:latin typeface="Arial"/>
                        <a:cs typeface="Arial"/>
                      </a:endParaRPr>
                    </a:p>
                    <a:p>
                      <a:pPr marL="525780" marR="510540" indent="-228600">
                        <a:lnSpc>
                          <a:spcPts val="1140"/>
                        </a:lnSpc>
                        <a:spcBef>
                          <a:spcPts val="85"/>
                        </a:spcBef>
                        <a:buFont typeface="Symbol"/>
                        <a:buChar char=""/>
                        <a:tabLst>
                          <a:tab pos="525145" algn="l"/>
                          <a:tab pos="525780" algn="l"/>
                        </a:tabLst>
                      </a:pPr>
                      <a:r>
                        <a:rPr sz="1000" spc="-5" dirty="0">
                          <a:latin typeface="Arial"/>
                          <a:cs typeface="Arial"/>
                        </a:rPr>
                        <a:t>Trip</a:t>
                      </a:r>
                      <a:r>
                        <a:rPr sz="10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5" dirty="0">
                          <a:latin typeface="Arial"/>
                          <a:cs typeface="Arial"/>
                        </a:rPr>
                        <a:t>latch</a:t>
                      </a:r>
                      <a:r>
                        <a:rPr sz="10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5" dirty="0">
                          <a:latin typeface="Arial"/>
                          <a:cs typeface="Arial"/>
                        </a:rPr>
                        <a:t>/</a:t>
                      </a:r>
                      <a:r>
                        <a:rPr sz="10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5" dirty="0">
                          <a:latin typeface="Arial"/>
                          <a:cs typeface="Arial"/>
                        </a:rPr>
                        <a:t>boil </a:t>
                      </a:r>
                      <a:r>
                        <a:rPr sz="1000" spc="-26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5" dirty="0">
                          <a:latin typeface="Arial"/>
                          <a:cs typeface="Arial"/>
                        </a:rPr>
                        <a:t>defectuoso</a:t>
                      </a:r>
                      <a:endParaRPr sz="1000">
                        <a:latin typeface="Arial"/>
                        <a:cs typeface="Arial"/>
                      </a:endParaRPr>
                    </a:p>
                    <a:p>
                      <a:pPr marL="525780" indent="-228600">
                        <a:lnSpc>
                          <a:spcPts val="1195"/>
                        </a:lnSpc>
                        <a:buFont typeface="Symbol"/>
                        <a:buChar char=""/>
                        <a:tabLst>
                          <a:tab pos="525145" algn="l"/>
                          <a:tab pos="525780" algn="l"/>
                          <a:tab pos="878840" algn="l"/>
                          <a:tab pos="1219835" algn="l"/>
                        </a:tabLst>
                      </a:pPr>
                      <a:r>
                        <a:rPr sz="1000" spc="-5" dirty="0">
                          <a:latin typeface="Arial"/>
                          <a:cs typeface="Arial"/>
                        </a:rPr>
                        <a:t>Si	</a:t>
                      </a:r>
                      <a:r>
                        <a:rPr sz="1000" dirty="0">
                          <a:latin typeface="Arial"/>
                          <a:cs typeface="Arial"/>
                        </a:rPr>
                        <a:t>el	</a:t>
                      </a:r>
                      <a:r>
                        <a:rPr sz="1000" spc="-5" dirty="0">
                          <a:latin typeface="Arial"/>
                          <a:cs typeface="Arial"/>
                        </a:rPr>
                        <a:t>interruptor</a:t>
                      </a:r>
                      <a:endParaRPr sz="1000">
                        <a:latin typeface="Arial"/>
                        <a:cs typeface="Arial"/>
                      </a:endParaRPr>
                    </a:p>
                    <a:p>
                      <a:pPr marL="525780" marR="60325" algn="just">
                        <a:lnSpc>
                          <a:spcPct val="143800"/>
                        </a:lnSpc>
                        <a:spcBef>
                          <a:spcPts val="5"/>
                        </a:spcBef>
                      </a:pPr>
                      <a:r>
                        <a:rPr sz="1000" spc="-5" dirty="0">
                          <a:latin typeface="Arial"/>
                          <a:cs typeface="Arial"/>
                        </a:rPr>
                        <a:t>funciona</a:t>
                      </a:r>
                      <a:r>
                        <a:rPr sz="10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5" dirty="0">
                          <a:latin typeface="Arial"/>
                          <a:cs typeface="Arial"/>
                        </a:rPr>
                        <a:t>con</a:t>
                      </a:r>
                      <a:r>
                        <a:rPr sz="10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5" dirty="0">
                          <a:latin typeface="Arial"/>
                          <a:cs typeface="Arial"/>
                        </a:rPr>
                        <a:t>la </a:t>
                      </a:r>
                      <a:r>
                        <a:rPr sz="1000" spc="-26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5" dirty="0">
                          <a:latin typeface="Arial"/>
                          <a:cs typeface="Arial"/>
                        </a:rPr>
                        <a:t>operación</a:t>
                      </a:r>
                      <a:r>
                        <a:rPr sz="10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5" dirty="0">
                          <a:latin typeface="Arial"/>
                          <a:cs typeface="Arial"/>
                        </a:rPr>
                        <a:t>manual</a:t>
                      </a:r>
                      <a:r>
                        <a:rPr sz="10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5" dirty="0">
                          <a:latin typeface="Arial"/>
                          <a:cs typeface="Arial"/>
                        </a:rPr>
                        <a:t>de </a:t>
                      </a:r>
                      <a:r>
                        <a:rPr sz="1000" spc="-26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5" dirty="0">
                          <a:latin typeface="Arial"/>
                          <a:cs typeface="Arial"/>
                        </a:rPr>
                        <a:t>liberación </a:t>
                      </a:r>
                      <a:r>
                        <a:rPr sz="1000" dirty="0">
                          <a:latin typeface="Arial"/>
                          <a:cs typeface="Arial"/>
                        </a:rPr>
                        <a:t>de </a:t>
                      </a:r>
                      <a:r>
                        <a:rPr sz="1000" spc="-5" dirty="0">
                          <a:latin typeface="Arial"/>
                          <a:cs typeface="Arial"/>
                        </a:rPr>
                        <a:t>disparo, </a:t>
                      </a:r>
                      <a:r>
                        <a:rPr sz="10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5" dirty="0">
                          <a:latin typeface="Arial"/>
                          <a:cs typeface="Arial"/>
                        </a:rPr>
                        <a:t>el</a:t>
                      </a:r>
                      <a:r>
                        <a:rPr sz="1000" dirty="0">
                          <a:latin typeface="Arial"/>
                          <a:cs typeface="Arial"/>
                        </a:rPr>
                        <a:t> mecanismo</a:t>
                      </a:r>
                      <a:r>
                        <a:rPr sz="10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5" dirty="0">
                          <a:latin typeface="Arial"/>
                          <a:cs typeface="Arial"/>
                        </a:rPr>
                        <a:t>está </a:t>
                      </a:r>
                      <a:r>
                        <a:rPr sz="10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5" dirty="0">
                          <a:latin typeface="Arial"/>
                          <a:cs typeface="Arial"/>
                        </a:rPr>
                        <a:t>bien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12700" marB="0">
                    <a:lnL w="6350">
                      <a:solidFill>
                        <a:srgbClr val="BEBEBE"/>
                      </a:solidFill>
                      <a:prstDash val="solid"/>
                    </a:lnL>
                    <a:lnR w="6350">
                      <a:solidFill>
                        <a:srgbClr val="BEBEBE"/>
                      </a:solidFill>
                      <a:prstDash val="solid"/>
                    </a:lnR>
                    <a:lnT w="6350">
                      <a:solidFill>
                        <a:srgbClr val="BEBEBE"/>
                      </a:solidFill>
                      <a:prstDash val="solid"/>
                    </a:lnT>
                    <a:lnB w="6350">
                      <a:solidFill>
                        <a:srgbClr val="BEBEB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25780" marR="200660" indent="-228600">
                        <a:lnSpc>
                          <a:spcPts val="1150"/>
                        </a:lnSpc>
                        <a:spcBef>
                          <a:spcPts val="100"/>
                        </a:spcBef>
                        <a:buFont typeface="Symbol"/>
                        <a:buChar char=""/>
                        <a:tabLst>
                          <a:tab pos="525145" algn="l"/>
                          <a:tab pos="525780" algn="l"/>
                        </a:tabLst>
                      </a:pPr>
                      <a:r>
                        <a:rPr sz="1000" spc="-5" dirty="0">
                          <a:latin typeface="Arial"/>
                          <a:cs typeface="Arial"/>
                        </a:rPr>
                        <a:t>Revise</a:t>
                      </a:r>
                      <a:r>
                        <a:rPr sz="10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dirty="0">
                          <a:latin typeface="Arial"/>
                          <a:cs typeface="Arial"/>
                        </a:rPr>
                        <a:t>el</a:t>
                      </a:r>
                      <a:r>
                        <a:rPr sz="10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5" dirty="0">
                          <a:latin typeface="Arial"/>
                          <a:cs typeface="Arial"/>
                        </a:rPr>
                        <a:t>circuito</a:t>
                      </a:r>
                      <a:r>
                        <a:rPr sz="10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dirty="0">
                          <a:latin typeface="Arial"/>
                          <a:cs typeface="Arial"/>
                        </a:rPr>
                        <a:t>de </a:t>
                      </a:r>
                      <a:r>
                        <a:rPr sz="1000" spc="-26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5" dirty="0">
                          <a:latin typeface="Arial"/>
                          <a:cs typeface="Arial"/>
                        </a:rPr>
                        <a:t>control</a:t>
                      </a:r>
                      <a:endParaRPr sz="1000">
                        <a:latin typeface="Arial"/>
                        <a:cs typeface="Arial"/>
                      </a:endParaRPr>
                    </a:p>
                    <a:p>
                      <a:pPr marL="525780" marR="94615" indent="-228600">
                        <a:lnSpc>
                          <a:spcPts val="1140"/>
                        </a:lnSpc>
                        <a:spcBef>
                          <a:spcPts val="80"/>
                        </a:spcBef>
                        <a:buFont typeface="Symbol"/>
                        <a:buChar char=""/>
                        <a:tabLst>
                          <a:tab pos="525145" algn="l"/>
                          <a:tab pos="525780" algn="l"/>
                        </a:tabLst>
                      </a:pPr>
                      <a:r>
                        <a:rPr sz="1000" spc="-5" dirty="0">
                          <a:latin typeface="Arial"/>
                          <a:cs typeface="Arial"/>
                        </a:rPr>
                        <a:t>Verifique</a:t>
                      </a:r>
                      <a:r>
                        <a:rPr sz="10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dirty="0">
                          <a:latin typeface="Arial"/>
                          <a:cs typeface="Arial"/>
                        </a:rPr>
                        <a:t>el</a:t>
                      </a:r>
                      <a:r>
                        <a:rPr sz="10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5" dirty="0">
                          <a:latin typeface="Arial"/>
                          <a:cs typeface="Arial"/>
                        </a:rPr>
                        <a:t>resorte de </a:t>
                      </a:r>
                      <a:r>
                        <a:rPr sz="1000" spc="-26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5" dirty="0">
                          <a:latin typeface="Arial"/>
                          <a:cs typeface="Arial"/>
                        </a:rPr>
                        <a:t>cierre</a:t>
                      </a:r>
                      <a:r>
                        <a:rPr sz="10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5" dirty="0">
                          <a:latin typeface="Arial"/>
                          <a:cs typeface="Arial"/>
                        </a:rPr>
                        <a:t>visualmente</a:t>
                      </a:r>
                      <a:endParaRPr sz="1000">
                        <a:latin typeface="Arial"/>
                        <a:cs typeface="Arial"/>
                      </a:endParaRPr>
                    </a:p>
                    <a:p>
                      <a:pPr marL="525780" marR="177165" indent="-228600">
                        <a:lnSpc>
                          <a:spcPct val="95500"/>
                        </a:lnSpc>
                        <a:spcBef>
                          <a:spcPts val="50"/>
                        </a:spcBef>
                        <a:buFont typeface="Symbol"/>
                        <a:buChar char=""/>
                        <a:tabLst>
                          <a:tab pos="525145" algn="l"/>
                          <a:tab pos="525780" algn="l"/>
                        </a:tabLst>
                      </a:pPr>
                      <a:r>
                        <a:rPr sz="1000" spc="-5" dirty="0">
                          <a:latin typeface="Arial"/>
                          <a:cs typeface="Arial"/>
                        </a:rPr>
                        <a:t>Identificar la causa y </a:t>
                      </a:r>
                      <a:r>
                        <a:rPr sz="1000" spc="-26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dirty="0">
                          <a:latin typeface="Arial"/>
                          <a:cs typeface="Arial"/>
                        </a:rPr>
                        <a:t>tomar </a:t>
                      </a:r>
                      <a:r>
                        <a:rPr sz="1000" spc="-5" dirty="0">
                          <a:latin typeface="Arial"/>
                          <a:cs typeface="Arial"/>
                        </a:rPr>
                        <a:t>medidas </a:t>
                      </a:r>
                      <a:r>
                        <a:rPr sz="10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5" dirty="0">
                          <a:latin typeface="Arial"/>
                          <a:cs typeface="Arial"/>
                        </a:rPr>
                        <a:t>correctivas</a:t>
                      </a:r>
                      <a:endParaRPr sz="1000">
                        <a:latin typeface="Arial"/>
                        <a:cs typeface="Arial"/>
                      </a:endParaRPr>
                    </a:p>
                    <a:p>
                      <a:pPr marL="525780" marR="79375" indent="-228600">
                        <a:lnSpc>
                          <a:spcPct val="95900"/>
                        </a:lnSpc>
                        <a:spcBef>
                          <a:spcPts val="75"/>
                        </a:spcBef>
                        <a:buFont typeface="Symbol"/>
                        <a:buChar char=""/>
                        <a:tabLst>
                          <a:tab pos="525145" algn="l"/>
                          <a:tab pos="525780" algn="l"/>
                        </a:tabLst>
                      </a:pPr>
                      <a:r>
                        <a:rPr sz="1000" spc="-5" dirty="0">
                          <a:latin typeface="Arial"/>
                          <a:cs typeface="Arial"/>
                        </a:rPr>
                        <a:t>Verifique </a:t>
                      </a:r>
                      <a:r>
                        <a:rPr sz="1000" dirty="0">
                          <a:latin typeface="Arial"/>
                          <a:cs typeface="Arial"/>
                        </a:rPr>
                        <a:t>el </a:t>
                      </a:r>
                      <a:r>
                        <a:rPr sz="1000" spc="-5" dirty="0">
                          <a:latin typeface="Arial"/>
                          <a:cs typeface="Arial"/>
                        </a:rPr>
                        <a:t>suministro </a:t>
                      </a:r>
                      <a:r>
                        <a:rPr sz="1000" spc="-26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5" dirty="0">
                          <a:latin typeface="Arial"/>
                          <a:cs typeface="Arial"/>
                        </a:rPr>
                        <a:t>al</a:t>
                      </a:r>
                      <a:r>
                        <a:rPr sz="10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dirty="0">
                          <a:latin typeface="Arial"/>
                          <a:cs typeface="Arial"/>
                        </a:rPr>
                        <a:t>motor</a:t>
                      </a:r>
                      <a:r>
                        <a:rPr sz="10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5" dirty="0">
                          <a:latin typeface="Arial"/>
                          <a:cs typeface="Arial"/>
                        </a:rPr>
                        <a:t>de</a:t>
                      </a:r>
                      <a:r>
                        <a:rPr sz="10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5" dirty="0">
                          <a:latin typeface="Arial"/>
                          <a:cs typeface="Arial"/>
                        </a:rPr>
                        <a:t>cambio</a:t>
                      </a:r>
                      <a:r>
                        <a:rPr sz="10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dirty="0">
                          <a:latin typeface="Arial"/>
                          <a:cs typeface="Arial"/>
                        </a:rPr>
                        <a:t>de </a:t>
                      </a:r>
                      <a:r>
                        <a:rPr sz="1000" spc="-26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5" dirty="0">
                          <a:latin typeface="Arial"/>
                          <a:cs typeface="Arial"/>
                        </a:rPr>
                        <a:t>resorte. Controle los </a:t>
                      </a:r>
                      <a:r>
                        <a:rPr sz="10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5" dirty="0">
                          <a:latin typeface="Arial"/>
                          <a:cs typeface="Arial"/>
                        </a:rPr>
                        <a:t>interruptores </a:t>
                      </a:r>
                      <a:r>
                        <a:rPr sz="1000" dirty="0">
                          <a:latin typeface="Arial"/>
                          <a:cs typeface="Arial"/>
                        </a:rPr>
                        <a:t>de </a:t>
                      </a:r>
                      <a:r>
                        <a:rPr sz="10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5" dirty="0">
                          <a:latin typeface="Arial"/>
                          <a:cs typeface="Arial"/>
                        </a:rPr>
                        <a:t>presión, los relés y </a:t>
                      </a:r>
                      <a:r>
                        <a:rPr sz="1000" dirty="0">
                          <a:latin typeface="Arial"/>
                          <a:cs typeface="Arial"/>
                        </a:rPr>
                        <a:t>el </a:t>
                      </a:r>
                      <a:r>
                        <a:rPr sz="10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5" dirty="0">
                          <a:latin typeface="Arial"/>
                          <a:cs typeface="Arial"/>
                        </a:rPr>
                        <a:t>cableado de</a:t>
                      </a:r>
                      <a:r>
                        <a:rPr sz="10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5" dirty="0">
                          <a:latin typeface="Arial"/>
                          <a:cs typeface="Arial"/>
                        </a:rPr>
                        <a:t>control.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12700" marB="0">
                    <a:lnL w="6350">
                      <a:solidFill>
                        <a:srgbClr val="BEBEBE"/>
                      </a:solidFill>
                      <a:prstDash val="solid"/>
                    </a:lnL>
                    <a:lnR w="6350">
                      <a:solidFill>
                        <a:srgbClr val="BEBEBE"/>
                      </a:solidFill>
                      <a:prstDash val="solid"/>
                    </a:lnR>
                    <a:lnT w="6350">
                      <a:solidFill>
                        <a:srgbClr val="BEBEBE"/>
                      </a:solidFill>
                      <a:prstDash val="solid"/>
                    </a:lnT>
                    <a:lnB w="6350">
                      <a:solidFill>
                        <a:srgbClr val="BEBEBE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7" name="object 7"/>
          <p:cNvSpPr txBox="1"/>
          <p:nvPr/>
        </p:nvSpPr>
        <p:spPr>
          <a:xfrm>
            <a:off x="8346567" y="9623552"/>
            <a:ext cx="1189355" cy="153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150"/>
              </a:lnSpc>
            </a:pPr>
            <a:r>
              <a:rPr sz="1100" u="sng" spc="-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3"/>
              </a:rPr>
              <a:t>www.kaizengrp.com</a:t>
            </a:r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986068" y="9359202"/>
            <a:ext cx="5910580" cy="0"/>
          </a:xfrm>
          <a:custGeom>
            <a:avLst/>
            <a:gdLst/>
            <a:ahLst/>
            <a:cxnLst/>
            <a:rect l="l" t="t" r="r" b="b"/>
            <a:pathLst>
              <a:path w="5910580">
                <a:moveTo>
                  <a:pt x="0" y="0"/>
                </a:moveTo>
                <a:lnTo>
                  <a:pt x="1598938" y="0"/>
                </a:lnTo>
              </a:path>
              <a:path w="5910580">
                <a:moveTo>
                  <a:pt x="1600530" y="0"/>
                </a:moveTo>
                <a:lnTo>
                  <a:pt x="5910390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979736" y="355137"/>
            <a:ext cx="999649" cy="431186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5944413" y="782827"/>
            <a:ext cx="5997575" cy="76949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715" algn="r">
              <a:spcBef>
                <a:spcPts val="100"/>
              </a:spcBef>
            </a:pPr>
            <a:r>
              <a:rPr sz="1100" spc="-5" dirty="0">
                <a:latin typeface="Calibri"/>
                <a:cs typeface="Calibri"/>
              </a:rPr>
              <a:t>Ficha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Técnica: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K-001</a:t>
            </a:r>
            <a:endParaRPr sz="1100">
              <a:latin typeface="Calibri"/>
              <a:cs typeface="Calibri"/>
            </a:endParaRPr>
          </a:p>
          <a:p>
            <a:pPr marL="5507355" marR="5080" indent="118745" algn="r">
              <a:lnSpc>
                <a:spcPct val="101800"/>
              </a:lnSpc>
              <a:spcBef>
                <a:spcPts val="5"/>
              </a:spcBef>
            </a:pPr>
            <a:r>
              <a:rPr sz="1100" dirty="0">
                <a:latin typeface="Calibri"/>
                <a:cs typeface="Calibri"/>
              </a:rPr>
              <a:t>Re</a:t>
            </a:r>
            <a:r>
              <a:rPr sz="1100" spc="5" dirty="0">
                <a:latin typeface="Calibri"/>
                <a:cs typeface="Calibri"/>
              </a:rPr>
              <a:t>v</a:t>
            </a:r>
            <a:r>
              <a:rPr sz="1100" dirty="0">
                <a:latin typeface="Calibri"/>
                <a:cs typeface="Calibri"/>
              </a:rPr>
              <a:t>.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  </a:t>
            </a:r>
            <a:r>
              <a:rPr sz="1100" spc="-5" dirty="0">
                <a:latin typeface="Calibri"/>
                <a:cs typeface="Calibri"/>
              </a:rPr>
              <a:t>Jul-</a:t>
            </a:r>
            <a:r>
              <a:rPr sz="1100" dirty="0">
                <a:latin typeface="Calibri"/>
                <a:cs typeface="Calibri"/>
              </a:rPr>
              <a:t>20</a:t>
            </a:r>
            <a:r>
              <a:rPr sz="1100" spc="-10" dirty="0">
                <a:latin typeface="Calibri"/>
                <a:cs typeface="Calibri"/>
              </a:rPr>
              <a:t>1</a:t>
            </a:r>
            <a:r>
              <a:rPr sz="1100" dirty="0">
                <a:latin typeface="Calibri"/>
                <a:cs typeface="Calibri"/>
              </a:rPr>
              <a:t>8</a:t>
            </a:r>
            <a:endParaRPr sz="11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100">
              <a:latin typeface="Calibri"/>
              <a:cs typeface="Calibri"/>
            </a:endParaRPr>
          </a:p>
          <a:p>
            <a:pPr>
              <a:spcBef>
                <a:spcPts val="15"/>
              </a:spcBef>
            </a:pPr>
            <a:endParaRPr sz="1500">
              <a:latin typeface="Calibri"/>
              <a:cs typeface="Calibri"/>
            </a:endParaRPr>
          </a:p>
          <a:p>
            <a:pPr marL="12700" indent="228600" algn="just">
              <a:spcBef>
                <a:spcPts val="5"/>
              </a:spcBef>
              <a:buAutoNum type="arabicPeriod" startAt="5"/>
              <a:tabLst>
                <a:tab pos="469900" algn="l"/>
              </a:tabLst>
            </a:pPr>
            <a:r>
              <a:rPr sz="1400" b="1" spc="-5" dirty="0">
                <a:latin typeface="Arial"/>
                <a:cs typeface="Arial"/>
              </a:rPr>
              <a:t>Desarrollo</a:t>
            </a:r>
            <a:r>
              <a:rPr sz="1400" b="1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de</a:t>
            </a:r>
            <a:r>
              <a:rPr sz="1400" b="1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conceptos</a:t>
            </a:r>
            <a:r>
              <a:rPr sz="1400" b="1" spc="1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de</a:t>
            </a:r>
            <a:r>
              <a:rPr sz="1400" b="1" spc="1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equipos</a:t>
            </a:r>
            <a:r>
              <a:rPr sz="1400" b="1" spc="1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de</a:t>
            </a:r>
            <a:r>
              <a:rPr sz="1400" b="1" spc="1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subestaciones</a:t>
            </a:r>
            <a:r>
              <a:rPr sz="1400" b="1" spc="1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eléctricas</a:t>
            </a:r>
            <a:endParaRPr sz="1400">
              <a:latin typeface="Arial"/>
              <a:cs typeface="Arial"/>
            </a:endParaRPr>
          </a:p>
          <a:p>
            <a:pPr marL="12700" marR="6350" algn="just">
              <a:lnSpc>
                <a:spcPct val="143600"/>
              </a:lnSpc>
              <a:spcBef>
                <a:spcPts val="815"/>
              </a:spcBef>
            </a:pPr>
            <a:r>
              <a:rPr sz="1400" dirty="0">
                <a:latin typeface="Arial"/>
                <a:cs typeface="Arial"/>
              </a:rPr>
              <a:t>Las</a:t>
            </a:r>
            <a:r>
              <a:rPr sz="1400" spc="-5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subestaciones</a:t>
            </a:r>
            <a:r>
              <a:rPr sz="1400" spc="-5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eléctricas</a:t>
            </a:r>
            <a:r>
              <a:rPr sz="1400" spc="-5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son</a:t>
            </a:r>
            <a:r>
              <a:rPr sz="1400" spc="-5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un</a:t>
            </a:r>
            <a:r>
              <a:rPr sz="1400" spc="-6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conjunto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de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equipos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destinados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dirigir </a:t>
            </a:r>
            <a:r>
              <a:rPr sz="1400" spc="-38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el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flujo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energía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eléctrica,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en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un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punto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la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red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en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el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que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confluyen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líneas </a:t>
            </a:r>
            <a:r>
              <a:rPr sz="1400" spc="-37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(conectan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nudos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lejanos</a:t>
            </a:r>
            <a:r>
              <a:rPr sz="1400" dirty="0">
                <a:latin typeface="Arial"/>
                <a:cs typeface="Arial"/>
              </a:rPr>
              <a:t> de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igual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tensión)</a:t>
            </a:r>
            <a:r>
              <a:rPr sz="1400" dirty="0">
                <a:latin typeface="Arial"/>
                <a:cs typeface="Arial"/>
              </a:rPr>
              <a:t> y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transformadores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(conectan </a:t>
            </a:r>
            <a:r>
              <a:rPr sz="1400" spc="-37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nudos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cercanos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distinta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tensión).</a:t>
            </a:r>
            <a:endParaRPr sz="1400">
              <a:latin typeface="Arial"/>
              <a:cs typeface="Arial"/>
            </a:endParaRPr>
          </a:p>
          <a:p>
            <a:pPr marL="12700" marR="5715" algn="just">
              <a:lnSpc>
                <a:spcPct val="143700"/>
              </a:lnSpc>
              <a:spcBef>
                <a:spcPts val="800"/>
              </a:spcBef>
            </a:pPr>
            <a:r>
              <a:rPr sz="1400" dirty="0">
                <a:latin typeface="Arial"/>
                <a:cs typeface="Arial"/>
              </a:rPr>
              <a:t>El </a:t>
            </a:r>
            <a:r>
              <a:rPr sz="1400" spc="-5" dirty="0">
                <a:latin typeface="Arial"/>
                <a:cs typeface="Arial"/>
              </a:rPr>
              <a:t>conjunto </a:t>
            </a:r>
            <a:r>
              <a:rPr sz="1400" dirty="0">
                <a:latin typeface="Arial"/>
                <a:cs typeface="Arial"/>
              </a:rPr>
              <a:t>de la instalación </a:t>
            </a:r>
            <a:r>
              <a:rPr sz="1400" spc="-5" dirty="0">
                <a:latin typeface="Arial"/>
                <a:cs typeface="Arial"/>
              </a:rPr>
              <a:t>está formada </a:t>
            </a:r>
            <a:r>
              <a:rPr sz="1400" dirty="0">
                <a:latin typeface="Arial"/>
                <a:cs typeface="Arial"/>
              </a:rPr>
              <a:t>por </a:t>
            </a:r>
            <a:r>
              <a:rPr sz="1400" spc="-5" dirty="0">
                <a:latin typeface="Arial"/>
                <a:cs typeface="Arial"/>
              </a:rPr>
              <a:t>equipos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eléctricos</a:t>
            </a:r>
            <a:r>
              <a:rPr sz="1400" dirty="0">
                <a:latin typeface="Arial"/>
                <a:cs typeface="Arial"/>
              </a:rPr>
              <a:t> y </a:t>
            </a:r>
            <a:r>
              <a:rPr sz="1400" spc="-5" dirty="0">
                <a:latin typeface="Arial"/>
                <a:cs typeface="Arial"/>
              </a:rPr>
              <a:t>los 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edificios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necesarios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para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realizar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alguna</a:t>
            </a:r>
            <a:r>
              <a:rPr sz="1400" dirty="0">
                <a:latin typeface="Arial"/>
                <a:cs typeface="Arial"/>
              </a:rPr>
              <a:t> de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las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funciones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siguientes: 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transformación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-10" dirty="0">
                <a:latin typeface="Arial"/>
                <a:cs typeface="Arial"/>
              </a:rPr>
              <a:t>la </a:t>
            </a:r>
            <a:r>
              <a:rPr sz="1400" spc="-5" dirty="0">
                <a:latin typeface="Arial"/>
                <a:cs typeface="Arial"/>
              </a:rPr>
              <a:t>tensión, </a:t>
            </a:r>
            <a:r>
              <a:rPr sz="1400" dirty="0">
                <a:latin typeface="Arial"/>
                <a:cs typeface="Arial"/>
              </a:rPr>
              <a:t>de la </a:t>
            </a:r>
            <a:r>
              <a:rPr sz="1400" spc="-5" dirty="0">
                <a:latin typeface="Arial"/>
                <a:cs typeface="Arial"/>
              </a:rPr>
              <a:t>frecuencia, </a:t>
            </a:r>
            <a:r>
              <a:rPr sz="1400" dirty="0">
                <a:latin typeface="Arial"/>
                <a:cs typeface="Arial"/>
              </a:rPr>
              <a:t>del </a:t>
            </a:r>
            <a:r>
              <a:rPr sz="1400" spc="-10" dirty="0">
                <a:latin typeface="Arial"/>
                <a:cs typeface="Arial"/>
              </a:rPr>
              <a:t>nº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fases, rectificación, 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compensación </a:t>
            </a:r>
            <a:r>
              <a:rPr sz="1400" dirty="0">
                <a:latin typeface="Arial"/>
                <a:cs typeface="Arial"/>
              </a:rPr>
              <a:t>del factor de </a:t>
            </a:r>
            <a:r>
              <a:rPr sz="1400" spc="-5" dirty="0">
                <a:latin typeface="Arial"/>
                <a:cs typeface="Arial"/>
              </a:rPr>
              <a:t>potencia </a:t>
            </a:r>
            <a:r>
              <a:rPr sz="1400" dirty="0">
                <a:latin typeface="Arial"/>
                <a:cs typeface="Arial"/>
              </a:rPr>
              <a:t>y </a:t>
            </a:r>
            <a:r>
              <a:rPr sz="1400" spc="-5" dirty="0">
                <a:latin typeface="Arial"/>
                <a:cs typeface="Arial"/>
              </a:rPr>
              <a:t>conexión </a:t>
            </a:r>
            <a:r>
              <a:rPr sz="1400" dirty="0">
                <a:latin typeface="Arial"/>
                <a:cs typeface="Arial"/>
              </a:rPr>
              <a:t>de dos o </a:t>
            </a:r>
            <a:r>
              <a:rPr sz="1400" spc="-5" dirty="0">
                <a:latin typeface="Arial"/>
                <a:cs typeface="Arial"/>
              </a:rPr>
              <a:t>más </a:t>
            </a:r>
            <a:r>
              <a:rPr sz="1400" dirty="0">
                <a:latin typeface="Arial"/>
                <a:cs typeface="Arial"/>
              </a:rPr>
              <a:t>circuitos. 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Incluye</a:t>
            </a:r>
            <a:r>
              <a:rPr sz="1400" spc="1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servicios</a:t>
            </a:r>
            <a:r>
              <a:rPr sz="1400" spc="10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auxiliares</a:t>
            </a:r>
            <a:r>
              <a:rPr sz="1400" spc="114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9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corriente</a:t>
            </a:r>
            <a:r>
              <a:rPr sz="1400" spc="1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alterna</a:t>
            </a:r>
            <a:r>
              <a:rPr sz="1400" spc="1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y</a:t>
            </a:r>
            <a:r>
              <a:rPr sz="1400" spc="9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continua</a:t>
            </a:r>
            <a:r>
              <a:rPr sz="1400" spc="1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necesarios</a:t>
            </a:r>
            <a:r>
              <a:rPr sz="1400" spc="12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para </a:t>
            </a:r>
            <a:r>
              <a:rPr sz="1400" spc="-38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el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funcionamiento</a:t>
            </a:r>
            <a:r>
              <a:rPr sz="1400" spc="-10" dirty="0">
                <a:latin typeface="Arial"/>
                <a:cs typeface="Arial"/>
              </a:rPr>
              <a:t> de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los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diferentes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equipos.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40"/>
              </a:spcBef>
            </a:pPr>
            <a:endParaRPr sz="1300">
              <a:latin typeface="Arial"/>
              <a:cs typeface="Arial"/>
            </a:endParaRPr>
          </a:p>
          <a:p>
            <a:pPr marL="697865" lvl="1" indent="-457200" algn="just">
              <a:spcBef>
                <a:spcPts val="5"/>
              </a:spcBef>
              <a:buAutoNum type="arabicPeriod"/>
              <a:tabLst>
                <a:tab pos="698500" algn="l"/>
              </a:tabLst>
            </a:pPr>
            <a:r>
              <a:rPr sz="1400" b="1" spc="-5" dirty="0">
                <a:latin typeface="Arial"/>
                <a:cs typeface="Arial"/>
              </a:rPr>
              <a:t>Transformadores</a:t>
            </a:r>
            <a:r>
              <a:rPr sz="1400" b="1" spc="-2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y</a:t>
            </a:r>
            <a:r>
              <a:rPr sz="1400" b="1" spc="1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Auto-transformadores</a:t>
            </a:r>
            <a:endParaRPr sz="1400">
              <a:latin typeface="Arial"/>
              <a:cs typeface="Arial"/>
            </a:endParaRPr>
          </a:p>
          <a:p>
            <a:pPr marL="12700" marR="5080" algn="just">
              <a:lnSpc>
                <a:spcPct val="143700"/>
              </a:lnSpc>
              <a:spcBef>
                <a:spcPts val="800"/>
              </a:spcBef>
            </a:pPr>
            <a:r>
              <a:rPr sz="1400" spc="-5" dirty="0">
                <a:latin typeface="Arial"/>
                <a:cs typeface="Arial"/>
              </a:rPr>
              <a:t>El transformador suele </a:t>
            </a:r>
            <a:r>
              <a:rPr sz="1400" spc="-10" dirty="0">
                <a:latin typeface="Arial"/>
                <a:cs typeface="Arial"/>
              </a:rPr>
              <a:t>es </a:t>
            </a:r>
            <a:r>
              <a:rPr sz="1400" dirty="0">
                <a:latin typeface="Arial"/>
                <a:cs typeface="Arial"/>
              </a:rPr>
              <a:t>un </a:t>
            </a:r>
            <a:r>
              <a:rPr sz="1400" spc="-5" dirty="0">
                <a:latin typeface="Arial"/>
                <a:cs typeface="Arial"/>
              </a:rPr>
              <a:t>elemento básico </a:t>
            </a:r>
            <a:r>
              <a:rPr sz="1400" dirty="0">
                <a:latin typeface="Arial"/>
                <a:cs typeface="Arial"/>
              </a:rPr>
              <a:t>en la </a:t>
            </a:r>
            <a:r>
              <a:rPr sz="1400" spc="-5" dirty="0">
                <a:latin typeface="Arial"/>
                <a:cs typeface="Arial"/>
              </a:rPr>
              <a:t>industria eléctrica, </a:t>
            </a:r>
            <a:r>
              <a:rPr sz="1400" dirty="0">
                <a:latin typeface="Arial"/>
                <a:cs typeface="Arial"/>
              </a:rPr>
              <a:t>se 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usan en </a:t>
            </a:r>
            <a:r>
              <a:rPr sz="1400" spc="-5" dirty="0">
                <a:latin typeface="Arial"/>
                <a:cs typeface="Arial"/>
              </a:rPr>
              <a:t>baja,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media</a:t>
            </a:r>
            <a:r>
              <a:rPr sz="1400" dirty="0">
                <a:latin typeface="Arial"/>
                <a:cs typeface="Arial"/>
              </a:rPr>
              <a:t> y </a:t>
            </a:r>
            <a:r>
              <a:rPr sz="1400" spc="-5" dirty="0">
                <a:latin typeface="Arial"/>
                <a:cs typeface="Arial"/>
              </a:rPr>
              <a:t>alta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tensión.</a:t>
            </a:r>
            <a:r>
              <a:rPr sz="1400" dirty="0">
                <a:latin typeface="Arial"/>
                <a:cs typeface="Arial"/>
              </a:rPr>
              <a:t> La </a:t>
            </a:r>
            <a:r>
              <a:rPr sz="1400" spc="-5" dirty="0">
                <a:latin typeface="Arial"/>
                <a:cs typeface="Arial"/>
              </a:rPr>
              <a:t>base</a:t>
            </a:r>
            <a:r>
              <a:rPr sz="1400" dirty="0">
                <a:latin typeface="Arial"/>
                <a:cs typeface="Arial"/>
              </a:rPr>
              <a:t> de </a:t>
            </a:r>
            <a:r>
              <a:rPr sz="1400" spc="-5" dirty="0">
                <a:latin typeface="Arial"/>
                <a:cs typeface="Arial"/>
              </a:rPr>
              <a:t>funcionamiento</a:t>
            </a:r>
            <a:r>
              <a:rPr sz="1400" dirty="0">
                <a:latin typeface="Arial"/>
                <a:cs typeface="Arial"/>
              </a:rPr>
              <a:t> de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un 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transformador</a:t>
            </a:r>
            <a:r>
              <a:rPr sz="1400" spc="-1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consiste</a:t>
            </a:r>
            <a:r>
              <a:rPr sz="1400" spc="-9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en</a:t>
            </a:r>
            <a:r>
              <a:rPr sz="1400" spc="-10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un</a:t>
            </a:r>
            <a:r>
              <a:rPr sz="1400" spc="-7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devanado</a:t>
            </a:r>
            <a:r>
              <a:rPr sz="1400" spc="-9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primario</a:t>
            </a:r>
            <a:r>
              <a:rPr sz="1400" spc="-9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que</a:t>
            </a:r>
            <a:r>
              <a:rPr sz="1400" spc="-9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se</a:t>
            </a:r>
            <a:r>
              <a:rPr sz="1400" spc="-8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alimenta</a:t>
            </a:r>
            <a:r>
              <a:rPr sz="1400" spc="-9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con</a:t>
            </a:r>
            <a:r>
              <a:rPr sz="1400" spc="-1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tensión </a:t>
            </a:r>
            <a:r>
              <a:rPr sz="1400" spc="-37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alterna y un </a:t>
            </a:r>
            <a:r>
              <a:rPr sz="1400" spc="-5" dirty="0">
                <a:latin typeface="Arial"/>
                <a:cs typeface="Arial"/>
              </a:rPr>
              <a:t>devanado </a:t>
            </a:r>
            <a:r>
              <a:rPr sz="1400" dirty="0">
                <a:latin typeface="Arial"/>
                <a:cs typeface="Arial"/>
              </a:rPr>
              <a:t>secundario </a:t>
            </a:r>
            <a:r>
              <a:rPr sz="1400" spc="-5" dirty="0">
                <a:latin typeface="Arial"/>
                <a:cs typeface="Arial"/>
              </a:rPr>
              <a:t>que </a:t>
            </a:r>
            <a:r>
              <a:rPr sz="1400" dirty="0">
                <a:latin typeface="Arial"/>
                <a:cs typeface="Arial"/>
              </a:rPr>
              <a:t>dependiendo </a:t>
            </a:r>
            <a:r>
              <a:rPr sz="1400" spc="-10" dirty="0">
                <a:latin typeface="Arial"/>
                <a:cs typeface="Arial"/>
              </a:rPr>
              <a:t>de </a:t>
            </a:r>
            <a:r>
              <a:rPr sz="1400" dirty="0">
                <a:latin typeface="Arial"/>
                <a:cs typeface="Arial"/>
              </a:rPr>
              <a:t>la </a:t>
            </a:r>
            <a:r>
              <a:rPr sz="1400" spc="-5" dirty="0">
                <a:latin typeface="Arial"/>
                <a:cs typeface="Arial"/>
              </a:rPr>
              <a:t>relación con </a:t>
            </a:r>
            <a:r>
              <a:rPr sz="1400" dirty="0">
                <a:latin typeface="Arial"/>
                <a:cs typeface="Arial"/>
              </a:rPr>
              <a:t>el 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número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espiras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respecto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del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devanado</a:t>
            </a:r>
            <a:r>
              <a:rPr sz="1400" dirty="0">
                <a:latin typeface="Arial"/>
                <a:cs typeface="Arial"/>
              </a:rPr>
              <a:t> primario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se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obtendrá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un 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transformador</a:t>
            </a:r>
            <a:r>
              <a:rPr sz="1400" spc="-5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reductor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o</a:t>
            </a:r>
            <a:r>
              <a:rPr sz="1400" spc="-7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un</a:t>
            </a:r>
            <a:r>
              <a:rPr sz="1400" spc="-6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transformador</a:t>
            </a:r>
            <a:r>
              <a:rPr sz="1400" spc="-6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elevador</a:t>
            </a:r>
            <a:r>
              <a:rPr sz="1400" spc="-5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7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tensión.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El</a:t>
            </a:r>
            <a:r>
              <a:rPr sz="1400" spc="-7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devanado </a:t>
            </a:r>
            <a:r>
              <a:rPr sz="1400" spc="-37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se </a:t>
            </a:r>
            <a:r>
              <a:rPr sz="1400" spc="-5" dirty="0">
                <a:latin typeface="Arial"/>
                <a:cs typeface="Arial"/>
              </a:rPr>
              <a:t>realiza con </a:t>
            </a:r>
            <a:r>
              <a:rPr sz="1400" dirty="0">
                <a:latin typeface="Arial"/>
                <a:cs typeface="Arial"/>
              </a:rPr>
              <a:t>hilo de </a:t>
            </a:r>
            <a:r>
              <a:rPr sz="1400" spc="-5" dirty="0">
                <a:latin typeface="Arial"/>
                <a:cs typeface="Arial"/>
              </a:rPr>
              <a:t>cobre cuya </a:t>
            </a:r>
            <a:r>
              <a:rPr sz="1400" dirty="0">
                <a:latin typeface="Arial"/>
                <a:cs typeface="Arial"/>
              </a:rPr>
              <a:t>sección dependerá de la </a:t>
            </a:r>
            <a:r>
              <a:rPr sz="1400" spc="-5" dirty="0">
                <a:latin typeface="Arial"/>
                <a:cs typeface="Arial"/>
              </a:rPr>
              <a:t>intensidad </a:t>
            </a:r>
            <a:r>
              <a:rPr sz="1400" dirty="0">
                <a:latin typeface="Arial"/>
                <a:cs typeface="Arial"/>
              </a:rPr>
              <a:t>que 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circulará </a:t>
            </a:r>
            <a:r>
              <a:rPr sz="1400" dirty="0">
                <a:latin typeface="Arial"/>
                <a:cs typeface="Arial"/>
              </a:rPr>
              <a:t>por cada </a:t>
            </a:r>
            <a:r>
              <a:rPr sz="1400" spc="-5" dirty="0">
                <a:latin typeface="Arial"/>
                <a:cs typeface="Arial"/>
              </a:rPr>
              <a:t>devanado, </a:t>
            </a:r>
            <a:r>
              <a:rPr sz="1400" dirty="0">
                <a:latin typeface="Arial"/>
                <a:cs typeface="Arial"/>
              </a:rPr>
              <a:t>para </a:t>
            </a:r>
            <a:r>
              <a:rPr sz="1400" spc="-5" dirty="0">
                <a:latin typeface="Arial"/>
                <a:cs typeface="Arial"/>
              </a:rPr>
              <a:t>evitar cortocircuitos los hilos </a:t>
            </a:r>
            <a:r>
              <a:rPr sz="1400" spc="-10" dirty="0">
                <a:latin typeface="Arial"/>
                <a:cs typeface="Arial"/>
              </a:rPr>
              <a:t>de </a:t>
            </a:r>
            <a:r>
              <a:rPr sz="1400" dirty="0">
                <a:latin typeface="Arial"/>
                <a:cs typeface="Arial"/>
              </a:rPr>
              <a:t>cobre 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suelen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estar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esmaltados.</a:t>
            </a:r>
            <a:endParaRPr sz="14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102908" y="9390381"/>
            <a:ext cx="5678170" cy="5073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1150"/>
              </a:lnSpc>
            </a:pPr>
            <a:r>
              <a:rPr sz="1100" dirty="0">
                <a:latin typeface="Calibri"/>
                <a:cs typeface="Calibri"/>
              </a:rPr>
              <a:t>PH </a:t>
            </a:r>
            <a:r>
              <a:rPr sz="1100" spc="-5" dirty="0">
                <a:latin typeface="Calibri"/>
                <a:cs typeface="Calibri"/>
              </a:rPr>
              <a:t>Financial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Park Tower,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Piso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35,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Boulevard </a:t>
            </a:r>
            <a:r>
              <a:rPr sz="1100" spc="-5" dirty="0">
                <a:latin typeface="Calibri"/>
                <a:cs typeface="Calibri"/>
              </a:rPr>
              <a:t>Costa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Este.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Corregimiento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Juan Díaz,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Costa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del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Este.</a:t>
            </a:r>
            <a:endParaRPr sz="1100">
              <a:latin typeface="Calibri"/>
              <a:cs typeface="Calibri"/>
            </a:endParaRPr>
          </a:p>
          <a:p>
            <a:pPr marL="2030730" marR="2022475" algn="ctr">
              <a:lnSpc>
                <a:spcPct val="101800"/>
              </a:lnSpc>
            </a:pPr>
            <a:r>
              <a:rPr sz="1100" spc="-5" dirty="0">
                <a:latin typeface="Calibri"/>
                <a:cs typeface="Calibri"/>
              </a:rPr>
              <a:t>Ciudad de Panamá. Panamá. </a:t>
            </a:r>
            <a:r>
              <a:rPr sz="1100" spc="-235" dirty="0">
                <a:latin typeface="Calibri"/>
                <a:cs typeface="Calibri"/>
              </a:rPr>
              <a:t> </a:t>
            </a:r>
            <a:r>
              <a:rPr sz="1100" u="sng" spc="-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3"/>
              </a:rPr>
              <a:t>www.kaizengrp.com</a:t>
            </a:r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986068" y="9359202"/>
            <a:ext cx="5910580" cy="0"/>
          </a:xfrm>
          <a:custGeom>
            <a:avLst/>
            <a:gdLst/>
            <a:ahLst/>
            <a:cxnLst/>
            <a:rect l="l" t="t" r="r" b="b"/>
            <a:pathLst>
              <a:path w="5910580">
                <a:moveTo>
                  <a:pt x="0" y="0"/>
                </a:moveTo>
                <a:lnTo>
                  <a:pt x="1598938" y="0"/>
                </a:lnTo>
              </a:path>
              <a:path w="5910580">
                <a:moveTo>
                  <a:pt x="1600530" y="0"/>
                </a:moveTo>
                <a:lnTo>
                  <a:pt x="5910390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979736" y="355137"/>
            <a:ext cx="999649" cy="431186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5944413" y="782828"/>
            <a:ext cx="5997575" cy="46297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715" algn="r">
              <a:spcBef>
                <a:spcPts val="100"/>
              </a:spcBef>
            </a:pPr>
            <a:r>
              <a:rPr sz="1100" spc="-5" dirty="0">
                <a:latin typeface="Calibri"/>
                <a:cs typeface="Calibri"/>
              </a:rPr>
              <a:t>Ficha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Técnica: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K-001</a:t>
            </a:r>
            <a:endParaRPr sz="1100">
              <a:latin typeface="Calibri"/>
              <a:cs typeface="Calibri"/>
            </a:endParaRPr>
          </a:p>
          <a:p>
            <a:pPr marL="5507355" marR="5080" indent="118745" algn="r">
              <a:lnSpc>
                <a:spcPct val="101800"/>
              </a:lnSpc>
              <a:spcBef>
                <a:spcPts val="5"/>
              </a:spcBef>
            </a:pPr>
            <a:r>
              <a:rPr sz="1100" dirty="0">
                <a:latin typeface="Calibri"/>
                <a:cs typeface="Calibri"/>
              </a:rPr>
              <a:t>Re</a:t>
            </a:r>
            <a:r>
              <a:rPr sz="1100" spc="5" dirty="0">
                <a:latin typeface="Calibri"/>
                <a:cs typeface="Calibri"/>
              </a:rPr>
              <a:t>v</a:t>
            </a:r>
            <a:r>
              <a:rPr sz="1100" dirty="0">
                <a:latin typeface="Calibri"/>
                <a:cs typeface="Calibri"/>
              </a:rPr>
              <a:t>.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  </a:t>
            </a:r>
            <a:r>
              <a:rPr sz="1100" spc="-5" dirty="0">
                <a:latin typeface="Calibri"/>
                <a:cs typeface="Calibri"/>
              </a:rPr>
              <a:t>Jul-</a:t>
            </a:r>
            <a:r>
              <a:rPr sz="1100" dirty="0">
                <a:latin typeface="Calibri"/>
                <a:cs typeface="Calibri"/>
              </a:rPr>
              <a:t>20</a:t>
            </a:r>
            <a:r>
              <a:rPr sz="1100" spc="-10" dirty="0">
                <a:latin typeface="Calibri"/>
                <a:cs typeface="Calibri"/>
              </a:rPr>
              <a:t>1</a:t>
            </a:r>
            <a:r>
              <a:rPr sz="1100" dirty="0">
                <a:latin typeface="Calibri"/>
                <a:cs typeface="Calibri"/>
              </a:rPr>
              <a:t>8</a:t>
            </a:r>
            <a:endParaRPr sz="11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100">
              <a:latin typeface="Calibri"/>
              <a:cs typeface="Calibri"/>
            </a:endParaRPr>
          </a:p>
          <a:p>
            <a:pPr>
              <a:spcBef>
                <a:spcPts val="30"/>
              </a:spcBef>
            </a:pPr>
            <a:endParaRPr sz="900">
              <a:latin typeface="Calibri"/>
              <a:cs typeface="Calibri"/>
            </a:endParaRPr>
          </a:p>
          <a:p>
            <a:pPr marL="12700" marR="5715" algn="just">
              <a:lnSpc>
                <a:spcPct val="143600"/>
              </a:lnSpc>
            </a:pPr>
            <a:r>
              <a:rPr sz="1400" spc="-5" dirty="0">
                <a:latin typeface="Arial"/>
                <a:cs typeface="Arial"/>
              </a:rPr>
              <a:t>El autotransformador </a:t>
            </a:r>
            <a:r>
              <a:rPr sz="1400" dirty="0">
                <a:latin typeface="Arial"/>
                <a:cs typeface="Arial"/>
              </a:rPr>
              <a:t>es un tipo de </a:t>
            </a:r>
            <a:r>
              <a:rPr sz="1400" spc="-5" dirty="0">
                <a:latin typeface="Arial"/>
                <a:cs typeface="Arial"/>
              </a:rPr>
              <a:t>transformador cuya </a:t>
            </a:r>
            <a:r>
              <a:rPr sz="1400" dirty="0">
                <a:latin typeface="Arial"/>
                <a:cs typeface="Arial"/>
              </a:rPr>
              <a:t>diferencia </a:t>
            </a:r>
            <a:r>
              <a:rPr sz="1400" spc="-5" dirty="0">
                <a:latin typeface="Arial"/>
                <a:cs typeface="Arial"/>
              </a:rPr>
              <a:t>principal </a:t>
            </a:r>
            <a:r>
              <a:rPr sz="1400" dirty="0">
                <a:latin typeface="Arial"/>
                <a:cs typeface="Arial"/>
              </a:rPr>
              <a:t> es que el </a:t>
            </a:r>
            <a:r>
              <a:rPr sz="1400" spc="-5" dirty="0">
                <a:latin typeface="Arial"/>
                <a:cs typeface="Arial"/>
              </a:rPr>
              <a:t>transformador como hemos indicado anteriormente está aislado 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eléctricamente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los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devanados</a:t>
            </a:r>
            <a:r>
              <a:rPr sz="1400" dirty="0">
                <a:latin typeface="Arial"/>
                <a:cs typeface="Arial"/>
              </a:rPr>
              <a:t> del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primario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respecto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los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devanados</a:t>
            </a:r>
            <a:r>
              <a:rPr sz="1400" dirty="0">
                <a:latin typeface="Arial"/>
                <a:cs typeface="Arial"/>
              </a:rPr>
              <a:t> del 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secundario.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En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el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caso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los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autotransformadores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solo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tienen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un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devanado </a:t>
            </a:r>
            <a:r>
              <a:rPr sz="1400" spc="-37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donde</a:t>
            </a:r>
            <a:r>
              <a:rPr sz="1400" dirty="0">
                <a:latin typeface="Arial"/>
                <a:cs typeface="Arial"/>
              </a:rPr>
              <a:t> salen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las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conexiones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del</a:t>
            </a:r>
            <a:r>
              <a:rPr sz="1400" dirty="0">
                <a:latin typeface="Arial"/>
                <a:cs typeface="Arial"/>
              </a:rPr>
              <a:t> primario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y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del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secundario.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Los 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autotransformadores</a:t>
            </a:r>
            <a:r>
              <a:rPr sz="1400" dirty="0">
                <a:latin typeface="Arial"/>
                <a:cs typeface="Arial"/>
              </a:rPr>
              <a:t> son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utilizados</a:t>
            </a:r>
            <a:r>
              <a:rPr sz="1400" dirty="0">
                <a:latin typeface="Arial"/>
                <a:cs typeface="Arial"/>
              </a:rPr>
              <a:t> para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potencias</a:t>
            </a:r>
            <a:r>
              <a:rPr sz="1400" dirty="0">
                <a:latin typeface="Arial"/>
                <a:cs typeface="Arial"/>
              </a:rPr>
              <a:t> pequeñas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ya</a:t>
            </a:r>
            <a:r>
              <a:rPr sz="1400" spc="-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que 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tensiones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elevadas podrían provocar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cortocircuitos.</a:t>
            </a:r>
            <a:endParaRPr sz="1400">
              <a:latin typeface="Arial"/>
              <a:cs typeface="Arial"/>
            </a:endParaRPr>
          </a:p>
          <a:p>
            <a:pPr marL="12700" marR="5715" algn="just">
              <a:lnSpc>
                <a:spcPct val="143600"/>
              </a:lnSpc>
              <a:spcBef>
                <a:spcPts val="815"/>
              </a:spcBef>
            </a:pPr>
            <a:r>
              <a:rPr sz="1400" spc="-5" dirty="0">
                <a:latin typeface="Arial"/>
                <a:cs typeface="Arial"/>
              </a:rPr>
              <a:t>El autotransformador </a:t>
            </a:r>
            <a:r>
              <a:rPr sz="1400" dirty="0">
                <a:latin typeface="Arial"/>
                <a:cs typeface="Arial"/>
              </a:rPr>
              <a:t>puede ser </a:t>
            </a:r>
            <a:r>
              <a:rPr sz="1400" spc="-5" dirty="0">
                <a:latin typeface="Arial"/>
                <a:cs typeface="Arial"/>
              </a:rPr>
              <a:t>elevador </a:t>
            </a:r>
            <a:r>
              <a:rPr sz="1400" dirty="0">
                <a:latin typeface="Arial"/>
                <a:cs typeface="Arial"/>
              </a:rPr>
              <a:t>o </a:t>
            </a:r>
            <a:r>
              <a:rPr sz="1400" spc="-5" dirty="0">
                <a:latin typeface="Arial"/>
                <a:cs typeface="Arial"/>
              </a:rPr>
              <a:t>reductor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tensión. Tiene tres </a:t>
            </a:r>
            <a:r>
              <a:rPr sz="1400" dirty="0">
                <a:latin typeface="Arial"/>
                <a:cs typeface="Arial"/>
              </a:rPr>
              <a:t> conexiones, una </a:t>
            </a:r>
            <a:r>
              <a:rPr sz="1400" spc="-1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las cuales </a:t>
            </a:r>
            <a:r>
              <a:rPr sz="1400" spc="-10" dirty="0">
                <a:latin typeface="Arial"/>
                <a:cs typeface="Arial"/>
              </a:rPr>
              <a:t>es </a:t>
            </a:r>
            <a:r>
              <a:rPr sz="1400" spc="-5" dirty="0">
                <a:latin typeface="Arial"/>
                <a:cs typeface="Arial"/>
              </a:rPr>
              <a:t>común </a:t>
            </a:r>
            <a:r>
              <a:rPr sz="1400" dirty="0">
                <a:latin typeface="Arial"/>
                <a:cs typeface="Arial"/>
              </a:rPr>
              <a:t>para el </a:t>
            </a:r>
            <a:r>
              <a:rPr sz="1400" spc="-5" dirty="0">
                <a:latin typeface="Arial"/>
                <a:cs typeface="Arial"/>
              </a:rPr>
              <a:t>devanado primario </a:t>
            </a:r>
            <a:r>
              <a:rPr sz="1400" dirty="0">
                <a:latin typeface="Arial"/>
                <a:cs typeface="Arial"/>
              </a:rPr>
              <a:t>y </a:t>
            </a:r>
            <a:r>
              <a:rPr sz="1400" spc="-10" dirty="0">
                <a:latin typeface="Arial"/>
                <a:cs typeface="Arial"/>
              </a:rPr>
              <a:t>el </a:t>
            </a:r>
            <a:r>
              <a:rPr sz="1400" spc="-5" dirty="0">
                <a:latin typeface="Arial"/>
                <a:cs typeface="Arial"/>
              </a:rPr>
              <a:t> devanado secundario. </a:t>
            </a:r>
            <a:r>
              <a:rPr sz="1400" dirty="0">
                <a:latin typeface="Arial"/>
                <a:cs typeface="Arial"/>
              </a:rPr>
              <a:t>La corriente </a:t>
            </a:r>
            <a:r>
              <a:rPr sz="1400" spc="-5" dirty="0">
                <a:latin typeface="Arial"/>
                <a:cs typeface="Arial"/>
              </a:rPr>
              <a:t>del primario </a:t>
            </a:r>
            <a:r>
              <a:rPr sz="1400" dirty="0">
                <a:latin typeface="Arial"/>
                <a:cs typeface="Arial"/>
              </a:rPr>
              <a:t>y del secundario </a:t>
            </a:r>
            <a:r>
              <a:rPr sz="1400" spc="-5" dirty="0">
                <a:latin typeface="Arial"/>
                <a:cs typeface="Arial"/>
              </a:rPr>
              <a:t>circulará </a:t>
            </a:r>
            <a:r>
              <a:rPr sz="1400" dirty="0">
                <a:latin typeface="Arial"/>
                <a:cs typeface="Arial"/>
              </a:rPr>
              <a:t> por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el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tramo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devanado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primario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si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el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autotransformador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es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elevador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y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por </a:t>
            </a:r>
            <a:r>
              <a:rPr sz="1400" spc="-37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el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secundario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si</a:t>
            </a:r>
            <a:r>
              <a:rPr sz="1400" spc="-10" dirty="0">
                <a:latin typeface="Arial"/>
                <a:cs typeface="Arial"/>
              </a:rPr>
              <a:t> es</a:t>
            </a:r>
            <a:r>
              <a:rPr sz="1400" spc="-5" dirty="0">
                <a:latin typeface="Arial"/>
                <a:cs typeface="Arial"/>
              </a:rPr>
              <a:t> reductor.</a:t>
            </a:r>
            <a:endParaRPr sz="1400">
              <a:latin typeface="Arial"/>
              <a:cs typeface="Arial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511545" y="5608321"/>
            <a:ext cx="4858511" cy="2104643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6102908" y="9390381"/>
            <a:ext cx="5678170" cy="5073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1150"/>
              </a:lnSpc>
            </a:pPr>
            <a:r>
              <a:rPr sz="1100" dirty="0">
                <a:latin typeface="Calibri"/>
                <a:cs typeface="Calibri"/>
              </a:rPr>
              <a:t>PH </a:t>
            </a:r>
            <a:r>
              <a:rPr sz="1100" spc="-5" dirty="0">
                <a:latin typeface="Calibri"/>
                <a:cs typeface="Calibri"/>
              </a:rPr>
              <a:t>Financial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Park Tower,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Piso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35,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Boulevard </a:t>
            </a:r>
            <a:r>
              <a:rPr sz="1100" spc="-5" dirty="0">
                <a:latin typeface="Calibri"/>
                <a:cs typeface="Calibri"/>
              </a:rPr>
              <a:t>Costa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Este.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Corregimiento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Juan Díaz,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Costa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del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Este.</a:t>
            </a:r>
            <a:endParaRPr sz="1100">
              <a:latin typeface="Calibri"/>
              <a:cs typeface="Calibri"/>
            </a:endParaRPr>
          </a:p>
          <a:p>
            <a:pPr marL="2030730" marR="2022475" algn="ctr">
              <a:lnSpc>
                <a:spcPct val="101800"/>
              </a:lnSpc>
            </a:pPr>
            <a:r>
              <a:rPr sz="1100" spc="-5" dirty="0">
                <a:latin typeface="Calibri"/>
                <a:cs typeface="Calibri"/>
              </a:rPr>
              <a:t>Ciudad de Panamá. Panamá. </a:t>
            </a:r>
            <a:r>
              <a:rPr sz="1100" spc="-235" dirty="0">
                <a:latin typeface="Calibri"/>
                <a:cs typeface="Calibri"/>
              </a:rPr>
              <a:t> </a:t>
            </a:r>
            <a:r>
              <a:rPr sz="1100" u="sng" spc="-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4"/>
              </a:rPr>
              <a:t>www.kaizengrp.com</a:t>
            </a:r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762742" y="782828"/>
            <a:ext cx="1179195" cy="5353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00" spc="-5" dirty="0">
                <a:latin typeface="Calibri"/>
                <a:cs typeface="Calibri"/>
              </a:rPr>
              <a:t>Ficha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Técnica: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K-001</a:t>
            </a:r>
            <a:endParaRPr sz="1100">
              <a:latin typeface="Calibri"/>
              <a:cs typeface="Calibri"/>
            </a:endParaRPr>
          </a:p>
          <a:p>
            <a:pPr marL="688975" marR="5080" indent="118745">
              <a:lnSpc>
                <a:spcPct val="101800"/>
              </a:lnSpc>
              <a:spcBef>
                <a:spcPts val="5"/>
              </a:spcBef>
            </a:pPr>
            <a:r>
              <a:rPr sz="1100" dirty="0">
                <a:latin typeface="Calibri"/>
                <a:cs typeface="Calibri"/>
              </a:rPr>
              <a:t>Re</a:t>
            </a:r>
            <a:r>
              <a:rPr sz="1100" spc="5" dirty="0">
                <a:latin typeface="Calibri"/>
                <a:cs typeface="Calibri"/>
              </a:rPr>
              <a:t>v</a:t>
            </a:r>
            <a:r>
              <a:rPr sz="1100" dirty="0">
                <a:latin typeface="Calibri"/>
                <a:cs typeface="Calibri"/>
              </a:rPr>
              <a:t>.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  </a:t>
            </a:r>
            <a:r>
              <a:rPr sz="1100" spc="-5" dirty="0">
                <a:latin typeface="Calibri"/>
                <a:cs typeface="Calibri"/>
              </a:rPr>
              <a:t>Jul-</a:t>
            </a:r>
            <a:r>
              <a:rPr sz="1100" dirty="0">
                <a:latin typeface="Calibri"/>
                <a:cs typeface="Calibri"/>
              </a:rPr>
              <a:t>20</a:t>
            </a:r>
            <a:r>
              <a:rPr sz="1100" spc="-10" dirty="0">
                <a:latin typeface="Calibri"/>
                <a:cs typeface="Calibri"/>
              </a:rPr>
              <a:t>1</a:t>
            </a:r>
            <a:r>
              <a:rPr sz="1100" dirty="0">
                <a:latin typeface="Calibri"/>
                <a:cs typeface="Calibri"/>
              </a:rPr>
              <a:t>8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5986068" y="9359202"/>
            <a:ext cx="5910580" cy="0"/>
          </a:xfrm>
          <a:custGeom>
            <a:avLst/>
            <a:gdLst/>
            <a:ahLst/>
            <a:cxnLst/>
            <a:rect l="l" t="t" r="r" b="b"/>
            <a:pathLst>
              <a:path w="5910580">
                <a:moveTo>
                  <a:pt x="0" y="0"/>
                </a:moveTo>
                <a:lnTo>
                  <a:pt x="1598938" y="0"/>
                </a:lnTo>
              </a:path>
              <a:path w="5910580">
                <a:moveTo>
                  <a:pt x="1600530" y="0"/>
                </a:moveTo>
                <a:lnTo>
                  <a:pt x="5910390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979736" y="355137"/>
            <a:ext cx="999649" cy="431186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5944412" y="1697483"/>
            <a:ext cx="5996940" cy="73945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07365" lvl="2" indent="-495300" algn="just">
              <a:spcBef>
                <a:spcPts val="100"/>
              </a:spcBef>
              <a:buAutoNum type="arabicPeriod" startAt="2"/>
              <a:tabLst>
                <a:tab pos="508000" algn="l"/>
              </a:tabLst>
            </a:pPr>
            <a:r>
              <a:rPr sz="1400" b="1" spc="-5" dirty="0">
                <a:latin typeface="Arial"/>
                <a:cs typeface="Arial"/>
              </a:rPr>
              <a:t>Potencia</a:t>
            </a:r>
            <a:r>
              <a:rPr sz="1400" b="1" spc="-3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nominal:</a:t>
            </a:r>
            <a:endParaRPr sz="1400">
              <a:latin typeface="Arial"/>
              <a:cs typeface="Arial"/>
            </a:endParaRPr>
          </a:p>
          <a:p>
            <a:pPr marL="12700" marR="5080" algn="just">
              <a:lnSpc>
                <a:spcPct val="143600"/>
              </a:lnSpc>
              <a:spcBef>
                <a:spcPts val="820"/>
              </a:spcBef>
            </a:pPr>
            <a:r>
              <a:rPr sz="1400" dirty="0">
                <a:latin typeface="Arial"/>
                <a:cs typeface="Arial"/>
              </a:rPr>
              <a:t>La </a:t>
            </a:r>
            <a:r>
              <a:rPr sz="1400" spc="-5" dirty="0">
                <a:latin typeface="Arial"/>
                <a:cs typeface="Arial"/>
              </a:rPr>
              <a:t>potencia </a:t>
            </a:r>
            <a:r>
              <a:rPr sz="1400" dirty="0">
                <a:latin typeface="Arial"/>
                <a:cs typeface="Arial"/>
              </a:rPr>
              <a:t>que se obtiene en el </a:t>
            </a:r>
            <a:r>
              <a:rPr sz="1400" spc="-5" dirty="0">
                <a:latin typeface="Arial"/>
                <a:cs typeface="Arial"/>
              </a:rPr>
              <a:t>secundario </a:t>
            </a:r>
            <a:r>
              <a:rPr sz="1400" dirty="0">
                <a:latin typeface="Arial"/>
                <a:cs typeface="Arial"/>
              </a:rPr>
              <a:t>de forma </a:t>
            </a:r>
            <a:r>
              <a:rPr sz="1400" spc="-5" dirty="0">
                <a:latin typeface="Arial"/>
                <a:cs typeface="Arial"/>
              </a:rPr>
              <a:t>continúa </a:t>
            </a:r>
            <a:r>
              <a:rPr sz="1400" dirty="0">
                <a:latin typeface="Arial"/>
                <a:cs typeface="Arial"/>
              </a:rPr>
              <a:t>sin </a:t>
            </a:r>
            <a:r>
              <a:rPr sz="1400" spc="-5" dirty="0">
                <a:latin typeface="Arial"/>
                <a:cs typeface="Arial"/>
              </a:rPr>
              <a:t>que se 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provoquen sobrecalentamientos </a:t>
            </a:r>
            <a:r>
              <a:rPr sz="1400" dirty="0">
                <a:latin typeface="Arial"/>
                <a:cs typeface="Arial"/>
              </a:rPr>
              <a:t>Perdidas de </a:t>
            </a:r>
            <a:r>
              <a:rPr sz="1400" spc="-5" dirty="0">
                <a:latin typeface="Arial"/>
                <a:cs typeface="Arial"/>
              </a:rPr>
              <a:t>potencia: </a:t>
            </a:r>
            <a:r>
              <a:rPr sz="1400" dirty="0">
                <a:latin typeface="Arial"/>
                <a:cs typeface="Arial"/>
              </a:rPr>
              <a:t>Son </a:t>
            </a:r>
            <a:r>
              <a:rPr sz="1400" spc="-5" dirty="0">
                <a:latin typeface="Arial"/>
                <a:cs typeface="Arial"/>
              </a:rPr>
              <a:t>las pérdidas 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creadas </a:t>
            </a:r>
            <a:r>
              <a:rPr sz="1400" dirty="0">
                <a:latin typeface="Arial"/>
                <a:cs typeface="Arial"/>
              </a:rPr>
              <a:t>por el </a:t>
            </a:r>
            <a:r>
              <a:rPr sz="1400" spc="-5" dirty="0">
                <a:latin typeface="Arial"/>
                <a:cs typeface="Arial"/>
              </a:rPr>
              <a:t>efecto </a:t>
            </a:r>
            <a:r>
              <a:rPr sz="1400" dirty="0">
                <a:latin typeface="Arial"/>
                <a:cs typeface="Arial"/>
              </a:rPr>
              <a:t>Joule </a:t>
            </a:r>
            <a:r>
              <a:rPr sz="1400" spc="-5" dirty="0">
                <a:latin typeface="Arial"/>
                <a:cs typeface="Arial"/>
              </a:rPr>
              <a:t>tanto </a:t>
            </a:r>
            <a:r>
              <a:rPr sz="1400" dirty="0">
                <a:latin typeface="Arial"/>
                <a:cs typeface="Arial"/>
              </a:rPr>
              <a:t>en el primario </a:t>
            </a:r>
            <a:r>
              <a:rPr sz="1400" spc="-5" dirty="0">
                <a:latin typeface="Arial"/>
                <a:cs typeface="Arial"/>
              </a:rPr>
              <a:t>como </a:t>
            </a:r>
            <a:r>
              <a:rPr sz="1400" spc="10" dirty="0">
                <a:latin typeface="Arial"/>
                <a:cs typeface="Arial"/>
              </a:rPr>
              <a:t>en </a:t>
            </a:r>
            <a:r>
              <a:rPr sz="1400" dirty="0">
                <a:latin typeface="Arial"/>
                <a:cs typeface="Arial"/>
              </a:rPr>
              <a:t>el </a:t>
            </a:r>
            <a:r>
              <a:rPr sz="1400" spc="-5" dirty="0">
                <a:latin typeface="Arial"/>
                <a:cs typeface="Arial"/>
              </a:rPr>
              <a:t>secundario </a:t>
            </a:r>
            <a:r>
              <a:rPr sz="1400" dirty="0">
                <a:latin typeface="Arial"/>
                <a:cs typeface="Arial"/>
              </a:rPr>
              <a:t>por 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los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arrollamientos.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25"/>
              </a:spcBef>
            </a:pPr>
            <a:endParaRPr sz="1300">
              <a:latin typeface="Arial"/>
              <a:cs typeface="Arial"/>
            </a:endParaRPr>
          </a:p>
          <a:p>
            <a:pPr marL="507365" lvl="2" indent="-495300" algn="just">
              <a:buAutoNum type="arabicPeriod" startAt="3"/>
              <a:tabLst>
                <a:tab pos="508000" algn="l"/>
              </a:tabLst>
            </a:pPr>
            <a:r>
              <a:rPr sz="1400" b="1" spc="-5" dirty="0">
                <a:latin typeface="Arial"/>
                <a:cs typeface="Arial"/>
              </a:rPr>
              <a:t>Rendimiento:</a:t>
            </a:r>
            <a:endParaRPr sz="1400">
              <a:latin typeface="Arial"/>
              <a:cs typeface="Arial"/>
            </a:endParaRPr>
          </a:p>
          <a:p>
            <a:pPr marL="12700" marR="8255" algn="just">
              <a:lnSpc>
                <a:spcPct val="143600"/>
              </a:lnSpc>
              <a:spcBef>
                <a:spcPts val="820"/>
              </a:spcBef>
            </a:pPr>
            <a:r>
              <a:rPr sz="1400" dirty="0">
                <a:latin typeface="Arial"/>
                <a:cs typeface="Arial"/>
              </a:rPr>
              <a:t>Es la </a:t>
            </a:r>
            <a:r>
              <a:rPr sz="1400" spc="-5" dirty="0">
                <a:latin typeface="Arial"/>
                <a:cs typeface="Arial"/>
              </a:rPr>
              <a:t>relación entre </a:t>
            </a:r>
            <a:r>
              <a:rPr sz="1400" dirty="0">
                <a:latin typeface="Arial"/>
                <a:cs typeface="Arial"/>
              </a:rPr>
              <a:t>la </a:t>
            </a:r>
            <a:r>
              <a:rPr sz="1400" spc="-5" dirty="0">
                <a:latin typeface="Arial"/>
                <a:cs typeface="Arial"/>
              </a:rPr>
              <a:t>potencia </a:t>
            </a:r>
            <a:r>
              <a:rPr sz="1400" dirty="0">
                <a:latin typeface="Arial"/>
                <a:cs typeface="Arial"/>
              </a:rPr>
              <a:t>que </a:t>
            </a:r>
            <a:r>
              <a:rPr sz="1400" spc="-5" dirty="0">
                <a:latin typeface="Arial"/>
                <a:cs typeface="Arial"/>
              </a:rPr>
              <a:t>cede </a:t>
            </a:r>
            <a:r>
              <a:rPr sz="1400" dirty="0">
                <a:latin typeface="Arial"/>
                <a:cs typeface="Arial"/>
              </a:rPr>
              <a:t>el </a:t>
            </a:r>
            <a:r>
              <a:rPr sz="1400" spc="-5" dirty="0">
                <a:latin typeface="Arial"/>
                <a:cs typeface="Arial"/>
              </a:rPr>
              <a:t>transformador </a:t>
            </a:r>
            <a:r>
              <a:rPr sz="1400" dirty="0">
                <a:latin typeface="Arial"/>
                <a:cs typeface="Arial"/>
              </a:rPr>
              <a:t>y la </a:t>
            </a:r>
            <a:r>
              <a:rPr sz="1400" spc="-5" dirty="0">
                <a:latin typeface="Arial"/>
                <a:cs typeface="Arial"/>
              </a:rPr>
              <a:t>potencia que </a:t>
            </a:r>
            <a:r>
              <a:rPr sz="1400" spc="-37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absorbe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alimentación.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40"/>
              </a:spcBef>
            </a:pPr>
            <a:endParaRPr sz="1300">
              <a:latin typeface="Arial"/>
              <a:cs typeface="Arial"/>
            </a:endParaRPr>
          </a:p>
          <a:p>
            <a:pPr marL="507365" lvl="2" indent="-495300">
              <a:buAutoNum type="arabicPeriod" startAt="4"/>
              <a:tabLst>
                <a:tab pos="508000" algn="l"/>
              </a:tabLst>
            </a:pPr>
            <a:r>
              <a:rPr sz="1400" b="1" spc="-5" dirty="0">
                <a:latin typeface="Arial"/>
                <a:cs typeface="Arial"/>
              </a:rPr>
              <a:t>Tensión</a:t>
            </a:r>
            <a:r>
              <a:rPr sz="1400" b="1" spc="-1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primaria</a:t>
            </a:r>
            <a:r>
              <a:rPr sz="1400" b="1" spc="1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y</a:t>
            </a:r>
            <a:r>
              <a:rPr sz="1400" b="1" spc="-5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secundaria:</a:t>
            </a:r>
            <a:endParaRPr sz="1400">
              <a:latin typeface="Arial"/>
              <a:cs typeface="Arial"/>
            </a:endParaRPr>
          </a:p>
          <a:p>
            <a:pPr marL="12700" marR="6985">
              <a:lnSpc>
                <a:spcPct val="143700"/>
              </a:lnSpc>
              <a:spcBef>
                <a:spcPts val="800"/>
              </a:spcBef>
            </a:pPr>
            <a:r>
              <a:rPr sz="1400" dirty="0">
                <a:latin typeface="Arial"/>
                <a:cs typeface="Arial"/>
              </a:rPr>
              <a:t>Deben</a:t>
            </a:r>
            <a:r>
              <a:rPr sz="1400" spc="5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coincidir</a:t>
            </a:r>
            <a:r>
              <a:rPr sz="1400" spc="4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con</a:t>
            </a:r>
            <a:r>
              <a:rPr sz="1400" spc="5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la</a:t>
            </a:r>
            <a:r>
              <a:rPr sz="1400" spc="7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tensión</a:t>
            </a:r>
            <a:r>
              <a:rPr sz="1400" spc="4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que</a:t>
            </a:r>
            <a:r>
              <a:rPr sz="1400" spc="5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tenemos</a:t>
            </a:r>
            <a:r>
              <a:rPr sz="1400" spc="6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para</a:t>
            </a:r>
            <a:r>
              <a:rPr sz="1400" spc="4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aplicar</a:t>
            </a:r>
            <a:r>
              <a:rPr sz="1400" spc="5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en</a:t>
            </a:r>
            <a:r>
              <a:rPr sz="1400" spc="5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el</a:t>
            </a:r>
            <a:r>
              <a:rPr sz="1400" spc="5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primario</a:t>
            </a:r>
            <a:r>
              <a:rPr sz="1400" spc="5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y</a:t>
            </a:r>
            <a:r>
              <a:rPr sz="1400" spc="4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la </a:t>
            </a:r>
            <a:r>
              <a:rPr sz="1400" spc="-37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que </a:t>
            </a:r>
            <a:r>
              <a:rPr sz="1400" spc="-5" dirty="0">
                <a:latin typeface="Arial"/>
                <a:cs typeface="Arial"/>
              </a:rPr>
              <a:t>deseamos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obtener</a:t>
            </a:r>
            <a:r>
              <a:rPr sz="1400" dirty="0">
                <a:latin typeface="Arial"/>
                <a:cs typeface="Arial"/>
              </a:rPr>
              <a:t> en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el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secundario.</a:t>
            </a:r>
            <a:endParaRPr sz="1400">
              <a:latin typeface="Arial"/>
              <a:cs typeface="Arial"/>
            </a:endParaRPr>
          </a:p>
          <a:p>
            <a:pPr marL="12700" marR="8890" lvl="2">
              <a:lnSpc>
                <a:spcPct val="142900"/>
              </a:lnSpc>
              <a:spcBef>
                <a:spcPts val="830"/>
              </a:spcBef>
              <a:buAutoNum type="arabicPeriod" startAt="5"/>
              <a:tabLst>
                <a:tab pos="511175" algn="l"/>
              </a:tabLst>
            </a:pPr>
            <a:r>
              <a:rPr sz="1400" b="1" spc="-5" dirty="0">
                <a:latin typeface="Arial"/>
                <a:cs typeface="Arial"/>
              </a:rPr>
              <a:t>Los</a:t>
            </a:r>
            <a:r>
              <a:rPr sz="1400" b="1" spc="2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elementos</a:t>
            </a:r>
            <a:r>
              <a:rPr sz="1400" b="1" spc="2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básicos</a:t>
            </a:r>
            <a:r>
              <a:rPr sz="1400" b="1" spc="2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de</a:t>
            </a:r>
            <a:r>
              <a:rPr sz="1400" b="1" spc="2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un</a:t>
            </a:r>
            <a:r>
              <a:rPr sz="1400" b="1" spc="1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transformador</a:t>
            </a:r>
            <a:r>
              <a:rPr sz="1400" b="1" spc="1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de</a:t>
            </a:r>
            <a:r>
              <a:rPr sz="1400" b="1" spc="1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potencia</a:t>
            </a:r>
            <a:r>
              <a:rPr sz="1400" b="1" spc="2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son</a:t>
            </a:r>
            <a:r>
              <a:rPr sz="1400" b="1" spc="1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los </a:t>
            </a:r>
            <a:r>
              <a:rPr sz="1400" b="1" spc="-37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siguientes:</a:t>
            </a:r>
            <a:endParaRPr sz="1400">
              <a:latin typeface="Arial"/>
              <a:cs typeface="Arial"/>
            </a:endParaRPr>
          </a:p>
          <a:p>
            <a:pPr lvl="2">
              <a:spcBef>
                <a:spcPts val="50"/>
              </a:spcBef>
              <a:buFont typeface="Arial"/>
              <a:buAutoNum type="arabicPeriod" startAt="5"/>
            </a:pPr>
            <a:endParaRPr sz="1300">
              <a:latin typeface="Arial"/>
              <a:cs typeface="Arial"/>
            </a:endParaRPr>
          </a:p>
          <a:p>
            <a:pPr marL="697865" lvl="3" indent="-457200">
              <a:buChar char="-"/>
              <a:tabLst>
                <a:tab pos="697865" algn="l"/>
                <a:tab pos="698500" algn="l"/>
              </a:tabLst>
            </a:pPr>
            <a:r>
              <a:rPr sz="1400" dirty="0">
                <a:latin typeface="Arial"/>
                <a:cs typeface="Arial"/>
              </a:rPr>
              <a:t>Núcleo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circuito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magnético.</a:t>
            </a:r>
            <a:endParaRPr sz="1400">
              <a:latin typeface="Arial"/>
              <a:cs typeface="Arial"/>
            </a:endParaRPr>
          </a:p>
          <a:p>
            <a:pPr marL="697865" lvl="3" indent="-457200">
              <a:spcBef>
                <a:spcPts val="735"/>
              </a:spcBef>
              <a:buChar char="-"/>
              <a:tabLst>
                <a:tab pos="697865" algn="l"/>
                <a:tab pos="698500" algn="l"/>
              </a:tabLst>
            </a:pPr>
            <a:r>
              <a:rPr sz="1400" spc="-5" dirty="0">
                <a:latin typeface="Arial"/>
                <a:cs typeface="Arial"/>
              </a:rPr>
              <a:t>Devanados.</a:t>
            </a:r>
            <a:endParaRPr sz="1400">
              <a:latin typeface="Arial"/>
              <a:cs typeface="Arial"/>
            </a:endParaRPr>
          </a:p>
          <a:p>
            <a:pPr marL="697865" lvl="3" indent="-457200">
              <a:spcBef>
                <a:spcPts val="730"/>
              </a:spcBef>
              <a:buChar char="-"/>
              <a:tabLst>
                <a:tab pos="697865" algn="l"/>
                <a:tab pos="698500" algn="l"/>
              </a:tabLst>
            </a:pPr>
            <a:r>
              <a:rPr sz="1400" spc="-5" dirty="0">
                <a:latin typeface="Arial"/>
                <a:cs typeface="Arial"/>
              </a:rPr>
              <a:t>Aislamiento.</a:t>
            </a:r>
            <a:endParaRPr sz="1400">
              <a:latin typeface="Arial"/>
              <a:cs typeface="Arial"/>
            </a:endParaRPr>
          </a:p>
          <a:p>
            <a:pPr marL="697865" lvl="3" indent="-457200">
              <a:spcBef>
                <a:spcPts val="735"/>
              </a:spcBef>
              <a:buChar char="-"/>
              <a:tabLst>
                <a:tab pos="697865" algn="l"/>
                <a:tab pos="698500" algn="l"/>
              </a:tabLst>
            </a:pPr>
            <a:r>
              <a:rPr sz="1400" spc="-5" dirty="0">
                <a:latin typeface="Arial"/>
                <a:cs typeface="Arial"/>
              </a:rPr>
              <a:t>Aislantes.</a:t>
            </a:r>
            <a:endParaRPr sz="1400">
              <a:latin typeface="Arial"/>
              <a:cs typeface="Arial"/>
            </a:endParaRPr>
          </a:p>
          <a:p>
            <a:pPr marL="697865" lvl="3" indent="-457200">
              <a:spcBef>
                <a:spcPts val="745"/>
              </a:spcBef>
              <a:buChar char="-"/>
              <a:tabLst>
                <a:tab pos="697865" algn="l"/>
                <a:tab pos="698500" algn="l"/>
              </a:tabLst>
            </a:pPr>
            <a:r>
              <a:rPr sz="1400" dirty="0">
                <a:latin typeface="Arial"/>
                <a:cs typeface="Arial"/>
              </a:rPr>
              <a:t>Tanque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o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recipiente.</a:t>
            </a:r>
            <a:endParaRPr sz="1400">
              <a:latin typeface="Arial"/>
              <a:cs typeface="Arial"/>
            </a:endParaRPr>
          </a:p>
          <a:p>
            <a:pPr marL="697865" lvl="3" indent="-457200">
              <a:spcBef>
                <a:spcPts val="730"/>
              </a:spcBef>
              <a:buChar char="-"/>
              <a:tabLst>
                <a:tab pos="697865" algn="l"/>
                <a:tab pos="698500" algn="l"/>
              </a:tabLst>
            </a:pPr>
            <a:r>
              <a:rPr sz="1400" spc="-5" dirty="0">
                <a:latin typeface="Arial"/>
                <a:cs typeface="Arial"/>
              </a:rPr>
              <a:t>Boquillas.</a:t>
            </a:r>
            <a:endParaRPr sz="1400">
              <a:latin typeface="Arial"/>
              <a:cs typeface="Arial"/>
            </a:endParaRPr>
          </a:p>
          <a:p>
            <a:pPr marL="697865" lvl="3" indent="-457200">
              <a:spcBef>
                <a:spcPts val="735"/>
              </a:spcBef>
              <a:buChar char="-"/>
              <a:tabLst>
                <a:tab pos="697865" algn="l"/>
                <a:tab pos="698500" algn="l"/>
              </a:tabLst>
            </a:pPr>
            <a:r>
              <a:rPr sz="1400" dirty="0">
                <a:latin typeface="Arial"/>
                <a:cs typeface="Arial"/>
              </a:rPr>
              <a:t>Ganchos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sujeción.</a:t>
            </a:r>
            <a:endParaRPr sz="1400">
              <a:latin typeface="Arial"/>
              <a:cs typeface="Arial"/>
            </a:endParaRPr>
          </a:p>
          <a:p>
            <a:pPr marL="697865" lvl="3" indent="-457200">
              <a:spcBef>
                <a:spcPts val="730"/>
              </a:spcBef>
              <a:buChar char="-"/>
              <a:tabLst>
                <a:tab pos="697865" algn="l"/>
                <a:tab pos="698500" algn="l"/>
              </a:tabLst>
            </a:pPr>
            <a:r>
              <a:rPr sz="1400" spc="-5" dirty="0">
                <a:latin typeface="Arial"/>
                <a:cs typeface="Arial"/>
              </a:rPr>
              <a:t>Válvula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5" dirty="0">
                <a:latin typeface="Arial"/>
                <a:cs typeface="Arial"/>
              </a:rPr>
              <a:t> carga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de</a:t>
            </a:r>
            <a:r>
              <a:rPr sz="1400" spc="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aceite.</a:t>
            </a:r>
            <a:endParaRPr sz="1400">
              <a:latin typeface="Arial"/>
              <a:cs typeface="Arial"/>
            </a:endParaRPr>
          </a:p>
          <a:p>
            <a:pPr marL="697865" lvl="3" indent="-457200">
              <a:spcBef>
                <a:spcPts val="745"/>
              </a:spcBef>
              <a:buChar char="-"/>
              <a:tabLst>
                <a:tab pos="697865" algn="l"/>
                <a:tab pos="698500" algn="l"/>
              </a:tabLst>
            </a:pPr>
            <a:r>
              <a:rPr sz="1400" spc="-5" dirty="0">
                <a:latin typeface="Arial"/>
                <a:cs typeface="Arial"/>
              </a:rPr>
              <a:t>Válvula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drenaje.</a:t>
            </a:r>
            <a:endParaRPr sz="14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102908" y="9390381"/>
            <a:ext cx="5678170" cy="5073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1150"/>
              </a:lnSpc>
            </a:pPr>
            <a:r>
              <a:rPr sz="1100" dirty="0">
                <a:latin typeface="Calibri"/>
                <a:cs typeface="Calibri"/>
              </a:rPr>
              <a:t>PH </a:t>
            </a:r>
            <a:r>
              <a:rPr sz="1100" spc="-5" dirty="0">
                <a:latin typeface="Calibri"/>
                <a:cs typeface="Calibri"/>
              </a:rPr>
              <a:t>Financial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Park Tower,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Piso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35,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Boulevard </a:t>
            </a:r>
            <a:r>
              <a:rPr sz="1100" spc="-5" dirty="0">
                <a:latin typeface="Calibri"/>
                <a:cs typeface="Calibri"/>
              </a:rPr>
              <a:t>Costa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Este.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Corregimiento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Juan Díaz,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Costa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del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Este.</a:t>
            </a:r>
            <a:endParaRPr sz="1100">
              <a:latin typeface="Calibri"/>
              <a:cs typeface="Calibri"/>
            </a:endParaRPr>
          </a:p>
          <a:p>
            <a:pPr marL="2030730" marR="2022475" algn="ctr">
              <a:lnSpc>
                <a:spcPct val="101800"/>
              </a:lnSpc>
            </a:pPr>
            <a:r>
              <a:rPr sz="1100" spc="-5" dirty="0">
                <a:latin typeface="Calibri"/>
                <a:cs typeface="Calibri"/>
              </a:rPr>
              <a:t>Ciudad de Panamá. Panamá. </a:t>
            </a:r>
            <a:r>
              <a:rPr sz="1100" spc="-235" dirty="0">
                <a:latin typeface="Calibri"/>
                <a:cs typeface="Calibri"/>
              </a:rPr>
              <a:t> </a:t>
            </a:r>
            <a:r>
              <a:rPr sz="1100" u="sng" spc="-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3"/>
              </a:rPr>
              <a:t>www.kaizengrp.com</a:t>
            </a:r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762742" y="782828"/>
            <a:ext cx="1179195" cy="5353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00" spc="-5" dirty="0">
                <a:latin typeface="Calibri"/>
                <a:cs typeface="Calibri"/>
              </a:rPr>
              <a:t>Ficha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Técnica: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K-001</a:t>
            </a:r>
            <a:endParaRPr sz="1100">
              <a:latin typeface="Calibri"/>
              <a:cs typeface="Calibri"/>
            </a:endParaRPr>
          </a:p>
          <a:p>
            <a:pPr marL="688975" marR="5080" indent="118745">
              <a:lnSpc>
                <a:spcPct val="101800"/>
              </a:lnSpc>
              <a:spcBef>
                <a:spcPts val="5"/>
              </a:spcBef>
            </a:pPr>
            <a:r>
              <a:rPr sz="1100" dirty="0">
                <a:latin typeface="Calibri"/>
                <a:cs typeface="Calibri"/>
              </a:rPr>
              <a:t>Re</a:t>
            </a:r>
            <a:r>
              <a:rPr sz="1100" spc="5" dirty="0">
                <a:latin typeface="Calibri"/>
                <a:cs typeface="Calibri"/>
              </a:rPr>
              <a:t>v</a:t>
            </a:r>
            <a:r>
              <a:rPr sz="1100" dirty="0">
                <a:latin typeface="Calibri"/>
                <a:cs typeface="Calibri"/>
              </a:rPr>
              <a:t>.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  </a:t>
            </a:r>
            <a:r>
              <a:rPr sz="1100" spc="-5" dirty="0">
                <a:latin typeface="Calibri"/>
                <a:cs typeface="Calibri"/>
              </a:rPr>
              <a:t>Jul-</a:t>
            </a:r>
            <a:r>
              <a:rPr sz="1100" dirty="0">
                <a:latin typeface="Calibri"/>
                <a:cs typeface="Calibri"/>
              </a:rPr>
              <a:t>20</a:t>
            </a:r>
            <a:r>
              <a:rPr sz="1100" spc="-10" dirty="0">
                <a:latin typeface="Calibri"/>
                <a:cs typeface="Calibri"/>
              </a:rPr>
              <a:t>1</a:t>
            </a:r>
            <a:r>
              <a:rPr sz="1100" dirty="0">
                <a:latin typeface="Calibri"/>
                <a:cs typeface="Calibri"/>
              </a:rPr>
              <a:t>8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5986068" y="9359202"/>
            <a:ext cx="5910580" cy="0"/>
          </a:xfrm>
          <a:custGeom>
            <a:avLst/>
            <a:gdLst/>
            <a:ahLst/>
            <a:cxnLst/>
            <a:rect l="l" t="t" r="r" b="b"/>
            <a:pathLst>
              <a:path w="5910580">
                <a:moveTo>
                  <a:pt x="0" y="0"/>
                </a:moveTo>
                <a:lnTo>
                  <a:pt x="1598938" y="0"/>
                </a:lnTo>
              </a:path>
              <a:path w="5910580">
                <a:moveTo>
                  <a:pt x="1600530" y="0"/>
                </a:moveTo>
                <a:lnTo>
                  <a:pt x="5910390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979736" y="355137"/>
            <a:ext cx="999649" cy="431186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6173012" y="1198219"/>
            <a:ext cx="3230880" cy="2478405"/>
          </a:xfrm>
          <a:prstGeom prst="rect">
            <a:avLst/>
          </a:prstGeom>
        </p:spPr>
        <p:txBody>
          <a:bodyPr vert="horz" wrap="square" lIns="0" tIns="105410" rIns="0" bIns="0" rtlCol="0">
            <a:spAutoFit/>
          </a:bodyPr>
          <a:lstStyle/>
          <a:p>
            <a:pPr marL="469265" indent="-457200">
              <a:spcBef>
                <a:spcPts val="830"/>
              </a:spcBef>
              <a:buChar char="-"/>
              <a:tabLst>
                <a:tab pos="469265" algn="l"/>
                <a:tab pos="469900" algn="l"/>
              </a:tabLst>
            </a:pPr>
            <a:r>
              <a:rPr sz="1400" dirty="0">
                <a:latin typeface="Arial"/>
                <a:cs typeface="Arial"/>
              </a:rPr>
              <a:t>Tanque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conservador.</a:t>
            </a:r>
            <a:endParaRPr sz="1400">
              <a:latin typeface="Arial"/>
              <a:cs typeface="Arial"/>
            </a:endParaRPr>
          </a:p>
          <a:p>
            <a:pPr marL="469265" indent="-457200">
              <a:spcBef>
                <a:spcPts val="730"/>
              </a:spcBef>
              <a:buChar char="-"/>
              <a:tabLst>
                <a:tab pos="469265" algn="l"/>
                <a:tab pos="469900" algn="l"/>
              </a:tabLst>
            </a:pPr>
            <a:r>
              <a:rPr sz="1400" dirty="0">
                <a:latin typeface="Arial"/>
                <a:cs typeface="Arial"/>
              </a:rPr>
              <a:t>Tubos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radiadores.</a:t>
            </a:r>
            <a:endParaRPr sz="1400">
              <a:latin typeface="Arial"/>
              <a:cs typeface="Arial"/>
            </a:endParaRPr>
          </a:p>
          <a:p>
            <a:pPr marL="469265" indent="-457200">
              <a:spcBef>
                <a:spcPts val="745"/>
              </a:spcBef>
              <a:buChar char="-"/>
              <a:tabLst>
                <a:tab pos="469265" algn="l"/>
                <a:tab pos="469900" algn="l"/>
              </a:tabLst>
            </a:pPr>
            <a:r>
              <a:rPr sz="1400" dirty="0">
                <a:latin typeface="Arial"/>
                <a:cs typeface="Arial"/>
              </a:rPr>
              <a:t>Base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para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rolar.</a:t>
            </a:r>
            <a:endParaRPr sz="1400">
              <a:latin typeface="Arial"/>
              <a:cs typeface="Arial"/>
            </a:endParaRPr>
          </a:p>
          <a:p>
            <a:pPr marL="469265" indent="-457200">
              <a:spcBef>
                <a:spcPts val="735"/>
              </a:spcBef>
              <a:buChar char="-"/>
              <a:tabLst>
                <a:tab pos="469265" algn="l"/>
                <a:tab pos="469900" algn="l"/>
              </a:tabLst>
            </a:pPr>
            <a:r>
              <a:rPr sz="1400" dirty="0">
                <a:latin typeface="Arial"/>
                <a:cs typeface="Arial"/>
              </a:rPr>
              <a:t>Placa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tierra.</a:t>
            </a:r>
            <a:endParaRPr sz="1400">
              <a:latin typeface="Arial"/>
              <a:cs typeface="Arial"/>
            </a:endParaRPr>
          </a:p>
          <a:p>
            <a:pPr marL="469265" indent="-457200">
              <a:spcBef>
                <a:spcPts val="730"/>
              </a:spcBef>
              <a:buChar char="-"/>
              <a:tabLst>
                <a:tab pos="469265" algn="l"/>
                <a:tab pos="469900" algn="l"/>
              </a:tabLst>
            </a:pPr>
            <a:r>
              <a:rPr sz="1400" dirty="0">
                <a:latin typeface="Arial"/>
                <a:cs typeface="Arial"/>
              </a:rPr>
              <a:t>Placa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características.</a:t>
            </a:r>
            <a:endParaRPr sz="1400">
              <a:latin typeface="Arial"/>
              <a:cs typeface="Arial"/>
            </a:endParaRPr>
          </a:p>
          <a:p>
            <a:pPr marL="469265" indent="-457200">
              <a:spcBef>
                <a:spcPts val="730"/>
              </a:spcBef>
              <a:buChar char="-"/>
              <a:tabLst>
                <a:tab pos="469265" algn="l"/>
                <a:tab pos="469900" algn="l"/>
              </a:tabLst>
            </a:pPr>
            <a:r>
              <a:rPr sz="1400" spc="-5" dirty="0">
                <a:latin typeface="Arial"/>
                <a:cs typeface="Arial"/>
              </a:rPr>
              <a:t>Termómetro.</a:t>
            </a:r>
            <a:endParaRPr sz="1400">
              <a:latin typeface="Arial"/>
              <a:cs typeface="Arial"/>
            </a:endParaRPr>
          </a:p>
          <a:p>
            <a:pPr marL="469265" indent="-457200">
              <a:spcBef>
                <a:spcPts val="735"/>
              </a:spcBef>
              <a:buChar char="-"/>
              <a:tabLst>
                <a:tab pos="469265" algn="l"/>
                <a:tab pos="469900" algn="l"/>
              </a:tabLst>
            </a:pPr>
            <a:r>
              <a:rPr sz="1400" dirty="0">
                <a:latin typeface="Arial"/>
                <a:cs typeface="Arial"/>
              </a:rPr>
              <a:t>Manómetro.</a:t>
            </a:r>
            <a:endParaRPr sz="1400">
              <a:latin typeface="Arial"/>
              <a:cs typeface="Arial"/>
            </a:endParaRPr>
          </a:p>
          <a:p>
            <a:pPr marL="469265" indent="-457200">
              <a:spcBef>
                <a:spcPts val="735"/>
              </a:spcBef>
              <a:buChar char="-"/>
              <a:tabLst>
                <a:tab pos="469265" algn="l"/>
                <a:tab pos="469900" algn="l"/>
              </a:tabLst>
            </a:pPr>
            <a:r>
              <a:rPr sz="1400" spc="-5" dirty="0">
                <a:latin typeface="Arial"/>
                <a:cs typeface="Arial"/>
              </a:rPr>
              <a:t>Cambiador</a:t>
            </a:r>
            <a:r>
              <a:rPr sz="1400" dirty="0">
                <a:latin typeface="Arial"/>
                <a:cs typeface="Arial"/>
              </a:rPr>
              <a:t> de </a:t>
            </a:r>
            <a:r>
              <a:rPr sz="1400" spc="-5" dirty="0">
                <a:latin typeface="Arial"/>
                <a:cs typeface="Arial"/>
              </a:rPr>
              <a:t>derivaciones </a:t>
            </a:r>
            <a:r>
              <a:rPr sz="1400" dirty="0">
                <a:latin typeface="Arial"/>
                <a:cs typeface="Arial"/>
              </a:rPr>
              <a:t>o</a:t>
            </a:r>
            <a:r>
              <a:rPr sz="1400" spc="-5" dirty="0">
                <a:latin typeface="Arial"/>
                <a:cs typeface="Arial"/>
              </a:rPr>
              <a:t> taps.</a:t>
            </a:r>
            <a:endParaRPr sz="14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102908" y="9390381"/>
            <a:ext cx="5678170" cy="5073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1150"/>
              </a:lnSpc>
            </a:pPr>
            <a:r>
              <a:rPr sz="1100" dirty="0">
                <a:latin typeface="Calibri"/>
                <a:cs typeface="Calibri"/>
              </a:rPr>
              <a:t>PH </a:t>
            </a:r>
            <a:r>
              <a:rPr sz="1100" spc="-5" dirty="0">
                <a:latin typeface="Calibri"/>
                <a:cs typeface="Calibri"/>
              </a:rPr>
              <a:t>Financial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Park Tower,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Piso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35,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Boulevard </a:t>
            </a:r>
            <a:r>
              <a:rPr sz="1100" spc="-5" dirty="0">
                <a:latin typeface="Calibri"/>
                <a:cs typeface="Calibri"/>
              </a:rPr>
              <a:t>Costa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Este.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Corregimiento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Juan Díaz,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Costa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del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Este.</a:t>
            </a:r>
            <a:endParaRPr sz="1100">
              <a:latin typeface="Calibri"/>
              <a:cs typeface="Calibri"/>
            </a:endParaRPr>
          </a:p>
          <a:p>
            <a:pPr marL="2030730" marR="2022475" algn="ctr">
              <a:lnSpc>
                <a:spcPct val="101800"/>
              </a:lnSpc>
            </a:pPr>
            <a:r>
              <a:rPr sz="1100" spc="-5" dirty="0">
                <a:latin typeface="Calibri"/>
                <a:cs typeface="Calibri"/>
              </a:rPr>
              <a:t>Ciudad de Panamá. Panamá. </a:t>
            </a:r>
            <a:r>
              <a:rPr sz="1100" spc="-235" dirty="0">
                <a:latin typeface="Calibri"/>
                <a:cs typeface="Calibri"/>
              </a:rPr>
              <a:t> </a:t>
            </a:r>
            <a:r>
              <a:rPr sz="1100" u="sng" spc="-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3"/>
              </a:rPr>
              <a:t>www.kaizengrp.com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944413" y="3845179"/>
            <a:ext cx="3632835" cy="26142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507365" lvl="2" indent="-495300">
              <a:spcBef>
                <a:spcPts val="105"/>
              </a:spcBef>
              <a:buAutoNum type="arabicPeriod" startAt="6"/>
              <a:tabLst>
                <a:tab pos="508000" algn="l"/>
              </a:tabLst>
            </a:pPr>
            <a:r>
              <a:rPr sz="1400" b="1" spc="-5" dirty="0">
                <a:latin typeface="Arial"/>
                <a:cs typeface="Arial"/>
              </a:rPr>
              <a:t>Clasificación de</a:t>
            </a:r>
            <a:r>
              <a:rPr sz="1400" b="1" spc="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transformadores</a:t>
            </a:r>
            <a:r>
              <a:rPr sz="1400" spc="-5" dirty="0">
                <a:latin typeface="Arial"/>
                <a:cs typeface="Arial"/>
              </a:rPr>
              <a:t>.</a:t>
            </a:r>
            <a:endParaRPr sz="1400">
              <a:latin typeface="Arial"/>
              <a:cs typeface="Arial"/>
            </a:endParaRPr>
          </a:p>
          <a:p>
            <a:pPr lvl="2">
              <a:spcBef>
                <a:spcPts val="40"/>
              </a:spcBef>
              <a:buFont typeface="Arial"/>
              <a:buAutoNum type="arabicPeriod" startAt="6"/>
            </a:pPr>
            <a:endParaRPr sz="1300">
              <a:latin typeface="Arial"/>
              <a:cs typeface="Arial"/>
            </a:endParaRPr>
          </a:p>
          <a:p>
            <a:pPr marL="12700"/>
            <a:r>
              <a:rPr sz="1400" dirty="0">
                <a:latin typeface="Arial"/>
                <a:cs typeface="Arial"/>
              </a:rPr>
              <a:t>Los</a:t>
            </a:r>
            <a:r>
              <a:rPr sz="1400" spc="-5" dirty="0">
                <a:latin typeface="Arial"/>
                <a:cs typeface="Arial"/>
              </a:rPr>
              <a:t> transformadores</a:t>
            </a:r>
            <a:r>
              <a:rPr sz="1400" dirty="0">
                <a:latin typeface="Arial"/>
                <a:cs typeface="Arial"/>
              </a:rPr>
              <a:t> se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pueden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clasificar</a:t>
            </a:r>
            <a:r>
              <a:rPr sz="1400" spc="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por: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20"/>
              </a:spcBef>
            </a:pPr>
            <a:endParaRPr sz="1400">
              <a:latin typeface="Arial"/>
              <a:cs typeface="Arial"/>
            </a:endParaRPr>
          </a:p>
          <a:p>
            <a:pPr marL="520065" lvl="3" indent="-229235">
              <a:buFont typeface="Symbol"/>
              <a:buChar char=""/>
              <a:tabLst>
                <a:tab pos="520065" algn="l"/>
                <a:tab pos="520700" algn="l"/>
              </a:tabLst>
            </a:pPr>
            <a:r>
              <a:rPr sz="1400" b="1" spc="-5" dirty="0">
                <a:latin typeface="Arial"/>
                <a:cs typeface="Arial"/>
              </a:rPr>
              <a:t>La</a:t>
            </a:r>
            <a:r>
              <a:rPr sz="1400" b="1" spc="-1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forma</a:t>
            </a:r>
            <a:r>
              <a:rPr sz="1400" b="1" spc="-2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de </a:t>
            </a:r>
            <a:r>
              <a:rPr sz="1400" b="1" dirty="0">
                <a:latin typeface="Arial"/>
                <a:cs typeface="Arial"/>
              </a:rPr>
              <a:t>su</a:t>
            </a:r>
            <a:r>
              <a:rPr sz="1400" b="1" spc="-3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núcleo:</a:t>
            </a:r>
            <a:endParaRPr sz="1400">
              <a:latin typeface="Arial"/>
              <a:cs typeface="Arial"/>
            </a:endParaRPr>
          </a:p>
          <a:p>
            <a:pPr marL="926465" lvl="4" indent="-457834">
              <a:spcBef>
                <a:spcPts val="735"/>
              </a:spcBef>
              <a:buChar char="-"/>
              <a:tabLst>
                <a:tab pos="926465" algn="l"/>
                <a:tab pos="927100" algn="l"/>
              </a:tabLst>
            </a:pPr>
            <a:r>
              <a:rPr sz="1400" spc="-5" dirty="0">
                <a:latin typeface="Arial"/>
                <a:cs typeface="Arial"/>
              </a:rPr>
              <a:t>Tipo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columnas.</a:t>
            </a:r>
            <a:endParaRPr sz="1400">
              <a:latin typeface="Arial"/>
              <a:cs typeface="Arial"/>
            </a:endParaRPr>
          </a:p>
          <a:p>
            <a:pPr marL="926465" lvl="4" indent="-457834">
              <a:spcBef>
                <a:spcPts val="745"/>
              </a:spcBef>
              <a:buChar char="-"/>
              <a:tabLst>
                <a:tab pos="926465" algn="l"/>
                <a:tab pos="927100" algn="l"/>
              </a:tabLst>
            </a:pPr>
            <a:r>
              <a:rPr sz="1400" spc="-5" dirty="0">
                <a:latin typeface="Arial"/>
                <a:cs typeface="Arial"/>
              </a:rPr>
              <a:t>Tipo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acorazado.</a:t>
            </a:r>
            <a:endParaRPr sz="1400">
              <a:latin typeface="Arial"/>
              <a:cs typeface="Arial"/>
            </a:endParaRPr>
          </a:p>
          <a:p>
            <a:pPr marL="926465" lvl="4" indent="-457834">
              <a:spcBef>
                <a:spcPts val="730"/>
              </a:spcBef>
              <a:buChar char="-"/>
              <a:tabLst>
                <a:tab pos="926465" algn="l"/>
                <a:tab pos="927100" algn="l"/>
              </a:tabLst>
            </a:pPr>
            <a:r>
              <a:rPr sz="1400" spc="-5" dirty="0">
                <a:latin typeface="Arial"/>
                <a:cs typeface="Arial"/>
              </a:rPr>
              <a:t>Tipo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envolvente.</a:t>
            </a:r>
            <a:endParaRPr sz="1400">
              <a:latin typeface="Arial"/>
              <a:cs typeface="Arial"/>
            </a:endParaRPr>
          </a:p>
          <a:p>
            <a:pPr marL="926465" lvl="4" indent="-457834">
              <a:spcBef>
                <a:spcPts val="735"/>
              </a:spcBef>
              <a:buChar char="-"/>
              <a:tabLst>
                <a:tab pos="926465" algn="l"/>
                <a:tab pos="927100" algn="l"/>
              </a:tabLst>
            </a:pPr>
            <a:r>
              <a:rPr sz="1400" spc="-5" dirty="0">
                <a:latin typeface="Arial"/>
                <a:cs typeface="Arial"/>
              </a:rPr>
              <a:t>Tipo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radial.</a:t>
            </a:r>
            <a:endParaRPr sz="1400">
              <a:latin typeface="Arial"/>
              <a:cs typeface="Arial"/>
            </a:endParaRPr>
          </a:p>
          <a:p>
            <a:pPr marL="520065" lvl="3" indent="-229235">
              <a:spcBef>
                <a:spcPts val="825"/>
              </a:spcBef>
              <a:buFont typeface="Symbol"/>
              <a:buChar char=""/>
              <a:tabLst>
                <a:tab pos="520065" algn="l"/>
                <a:tab pos="520700" algn="l"/>
              </a:tabLst>
            </a:pPr>
            <a:r>
              <a:rPr sz="1400" b="1" spc="-5" dirty="0">
                <a:latin typeface="Arial"/>
                <a:cs typeface="Arial"/>
              </a:rPr>
              <a:t>Por</a:t>
            </a:r>
            <a:r>
              <a:rPr sz="1400" b="1" spc="-10" dirty="0">
                <a:latin typeface="Arial"/>
                <a:cs typeface="Arial"/>
              </a:rPr>
              <a:t> el</a:t>
            </a:r>
            <a:r>
              <a:rPr sz="1400" b="1" spc="-5" dirty="0">
                <a:latin typeface="Arial"/>
                <a:cs typeface="Arial"/>
              </a:rPr>
              <a:t> número</a:t>
            </a:r>
            <a:r>
              <a:rPr sz="1400" b="1" spc="-1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de</a:t>
            </a:r>
            <a:r>
              <a:rPr sz="1400" b="1" spc="-3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fases:</a:t>
            </a:r>
            <a:endParaRPr sz="14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401561" y="7366864"/>
            <a:ext cx="85090" cy="638175"/>
          </a:xfrm>
          <a:prstGeom prst="rect">
            <a:avLst/>
          </a:prstGeom>
        </p:spPr>
        <p:txBody>
          <a:bodyPr vert="horz" wrap="square" lIns="0" tIns="105410" rIns="0" bIns="0" rtlCol="0">
            <a:spAutoFit/>
          </a:bodyPr>
          <a:lstStyle/>
          <a:p>
            <a:pPr marL="12700">
              <a:spcBef>
                <a:spcPts val="830"/>
              </a:spcBef>
            </a:pPr>
            <a:r>
              <a:rPr sz="1400" dirty="0">
                <a:latin typeface="Arial"/>
                <a:cs typeface="Arial"/>
              </a:rPr>
              <a:t>-</a:t>
            </a:r>
            <a:endParaRPr sz="1400">
              <a:latin typeface="Arial"/>
              <a:cs typeface="Arial"/>
            </a:endParaRPr>
          </a:p>
          <a:p>
            <a:pPr marL="12700">
              <a:spcBef>
                <a:spcPts val="730"/>
              </a:spcBef>
            </a:pPr>
            <a:r>
              <a:rPr sz="1400" dirty="0">
                <a:latin typeface="Arial"/>
                <a:cs typeface="Arial"/>
              </a:rPr>
              <a:t>-</a:t>
            </a:r>
            <a:endParaRPr sz="14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173012" y="6435318"/>
            <a:ext cx="2970530" cy="1569720"/>
          </a:xfrm>
          <a:prstGeom prst="rect">
            <a:avLst/>
          </a:prstGeom>
        </p:spPr>
        <p:txBody>
          <a:bodyPr vert="horz" wrap="square" lIns="0" tIns="105410" rIns="0" bIns="0" rtlCol="0">
            <a:spAutoFit/>
          </a:bodyPr>
          <a:lstStyle/>
          <a:p>
            <a:pPr marL="697865" indent="-457834">
              <a:spcBef>
                <a:spcPts val="830"/>
              </a:spcBef>
              <a:buChar char="-"/>
              <a:tabLst>
                <a:tab pos="697865" algn="l"/>
                <a:tab pos="698500" algn="l"/>
              </a:tabLst>
            </a:pPr>
            <a:r>
              <a:rPr sz="1400" dirty="0">
                <a:latin typeface="Arial"/>
                <a:cs typeface="Arial"/>
              </a:rPr>
              <a:t>Monofásico.</a:t>
            </a:r>
            <a:endParaRPr sz="1400">
              <a:latin typeface="Arial"/>
              <a:cs typeface="Arial"/>
            </a:endParaRPr>
          </a:p>
          <a:p>
            <a:pPr marL="697865" indent="-457834">
              <a:spcBef>
                <a:spcPts val="730"/>
              </a:spcBef>
              <a:buChar char="-"/>
              <a:tabLst>
                <a:tab pos="697865" algn="l"/>
                <a:tab pos="698500" algn="l"/>
              </a:tabLst>
            </a:pPr>
            <a:r>
              <a:rPr sz="1400" spc="-5" dirty="0">
                <a:latin typeface="Arial"/>
                <a:cs typeface="Arial"/>
              </a:rPr>
              <a:t>Trifásico.</a:t>
            </a:r>
            <a:endParaRPr sz="1400">
              <a:latin typeface="Arial"/>
              <a:cs typeface="Arial"/>
            </a:endParaRPr>
          </a:p>
          <a:p>
            <a:pPr marL="469265" indent="-457200">
              <a:spcBef>
                <a:spcPts val="830"/>
              </a:spcBef>
              <a:buFont typeface="Symbol"/>
              <a:buChar char=""/>
              <a:tabLst>
                <a:tab pos="469265" algn="l"/>
                <a:tab pos="469900" algn="l"/>
              </a:tabLst>
            </a:pPr>
            <a:r>
              <a:rPr sz="1400" b="1" spc="-5" dirty="0">
                <a:latin typeface="Arial"/>
                <a:cs typeface="Arial"/>
              </a:rPr>
              <a:t>Por </a:t>
            </a:r>
            <a:r>
              <a:rPr sz="1400" b="1" spc="-10" dirty="0">
                <a:latin typeface="Arial"/>
                <a:cs typeface="Arial"/>
              </a:rPr>
              <a:t>el</a:t>
            </a:r>
            <a:r>
              <a:rPr sz="1400" b="1" spc="-5" dirty="0">
                <a:latin typeface="Arial"/>
                <a:cs typeface="Arial"/>
              </a:rPr>
              <a:t> número</a:t>
            </a:r>
            <a:r>
              <a:rPr sz="1400" b="1" spc="-1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de</a:t>
            </a:r>
            <a:r>
              <a:rPr sz="1400" b="1" spc="-2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devanados:</a:t>
            </a:r>
            <a:endParaRPr sz="1400">
              <a:latin typeface="Arial"/>
              <a:cs typeface="Arial"/>
            </a:endParaRPr>
          </a:p>
          <a:p>
            <a:pPr marL="697865" marR="939165">
              <a:lnSpc>
                <a:spcPct val="143600"/>
              </a:lnSpc>
            </a:pPr>
            <a:r>
              <a:rPr sz="1400" spc="-5" dirty="0">
                <a:latin typeface="Arial"/>
                <a:cs typeface="Arial"/>
              </a:rPr>
              <a:t>Dos devanados. </a:t>
            </a:r>
            <a:r>
              <a:rPr sz="1400" spc="-37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Tres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devanados.</a:t>
            </a:r>
            <a:endParaRPr sz="14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223305" y="7993227"/>
            <a:ext cx="2418715" cy="944880"/>
          </a:xfrm>
          <a:prstGeom prst="rect">
            <a:avLst/>
          </a:prstGeom>
        </p:spPr>
        <p:txBody>
          <a:bodyPr vert="horz" wrap="square" lIns="0" tIns="105410" rIns="0" bIns="0" rtlCol="0">
            <a:spAutoFit/>
          </a:bodyPr>
          <a:lstStyle/>
          <a:p>
            <a:pPr marL="240665" indent="-228600">
              <a:spcBef>
                <a:spcPts val="830"/>
              </a:spcBef>
              <a:buFont typeface="Symbol"/>
              <a:buChar char=""/>
              <a:tabLst>
                <a:tab pos="240665" algn="l"/>
                <a:tab pos="241300" algn="l"/>
              </a:tabLst>
            </a:pPr>
            <a:r>
              <a:rPr sz="1400" b="1" spc="-5" dirty="0">
                <a:latin typeface="Arial"/>
                <a:cs typeface="Arial"/>
              </a:rPr>
              <a:t>Por</a:t>
            </a:r>
            <a:r>
              <a:rPr sz="1400" b="1" spc="-10" dirty="0">
                <a:latin typeface="Arial"/>
                <a:cs typeface="Arial"/>
              </a:rPr>
              <a:t> el</a:t>
            </a:r>
            <a:r>
              <a:rPr sz="1400" b="1" spc="-1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medio</a:t>
            </a:r>
            <a:r>
              <a:rPr sz="1400" b="1" spc="-2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refrigerante:</a:t>
            </a:r>
            <a:endParaRPr sz="1400">
              <a:latin typeface="Arial"/>
              <a:cs typeface="Arial"/>
            </a:endParaRPr>
          </a:p>
          <a:p>
            <a:pPr marL="647700" lvl="1" indent="-457834">
              <a:spcBef>
                <a:spcPts val="730"/>
              </a:spcBef>
              <a:buChar char="-"/>
              <a:tabLst>
                <a:tab pos="647700" algn="l"/>
                <a:tab pos="648335" algn="l"/>
              </a:tabLst>
            </a:pPr>
            <a:r>
              <a:rPr sz="1400" dirty="0">
                <a:latin typeface="Arial"/>
                <a:cs typeface="Arial"/>
              </a:rPr>
              <a:t>Aire.</a:t>
            </a:r>
            <a:endParaRPr sz="1400">
              <a:latin typeface="Arial"/>
              <a:cs typeface="Arial"/>
            </a:endParaRPr>
          </a:p>
          <a:p>
            <a:pPr marL="647700" lvl="1" indent="-457834">
              <a:spcBef>
                <a:spcPts val="735"/>
              </a:spcBef>
              <a:buChar char="-"/>
              <a:tabLst>
                <a:tab pos="647700" algn="l"/>
                <a:tab pos="648335" algn="l"/>
              </a:tabLst>
            </a:pPr>
            <a:r>
              <a:rPr sz="1400" spc="-5" dirty="0">
                <a:latin typeface="Arial"/>
                <a:cs typeface="Arial"/>
              </a:rPr>
              <a:t>Aceite.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762742" y="782828"/>
            <a:ext cx="1179195" cy="5353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00" spc="-5" dirty="0">
                <a:latin typeface="Calibri"/>
                <a:cs typeface="Calibri"/>
              </a:rPr>
              <a:t>Ficha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Técnica: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K-001</a:t>
            </a:r>
            <a:endParaRPr sz="1100">
              <a:latin typeface="Calibri"/>
              <a:cs typeface="Calibri"/>
            </a:endParaRPr>
          </a:p>
          <a:p>
            <a:pPr marL="688975" marR="5080" indent="118745">
              <a:lnSpc>
                <a:spcPct val="101800"/>
              </a:lnSpc>
              <a:spcBef>
                <a:spcPts val="5"/>
              </a:spcBef>
            </a:pPr>
            <a:r>
              <a:rPr sz="1100" dirty="0">
                <a:latin typeface="Calibri"/>
                <a:cs typeface="Calibri"/>
              </a:rPr>
              <a:t>Re</a:t>
            </a:r>
            <a:r>
              <a:rPr sz="1100" spc="5" dirty="0">
                <a:latin typeface="Calibri"/>
                <a:cs typeface="Calibri"/>
              </a:rPr>
              <a:t>v</a:t>
            </a:r>
            <a:r>
              <a:rPr sz="1100" dirty="0">
                <a:latin typeface="Calibri"/>
                <a:cs typeface="Calibri"/>
              </a:rPr>
              <a:t>.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  </a:t>
            </a:r>
            <a:r>
              <a:rPr sz="1100" spc="-5" dirty="0">
                <a:latin typeface="Calibri"/>
                <a:cs typeface="Calibri"/>
              </a:rPr>
              <a:t>Jul-</a:t>
            </a:r>
            <a:r>
              <a:rPr sz="1100" dirty="0">
                <a:latin typeface="Calibri"/>
                <a:cs typeface="Calibri"/>
              </a:rPr>
              <a:t>20</a:t>
            </a:r>
            <a:r>
              <a:rPr sz="1100" spc="-10" dirty="0">
                <a:latin typeface="Calibri"/>
                <a:cs typeface="Calibri"/>
              </a:rPr>
              <a:t>1</a:t>
            </a:r>
            <a:r>
              <a:rPr sz="1100" dirty="0">
                <a:latin typeface="Calibri"/>
                <a:cs typeface="Calibri"/>
              </a:rPr>
              <a:t>8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5986068" y="9359202"/>
            <a:ext cx="5910580" cy="0"/>
          </a:xfrm>
          <a:custGeom>
            <a:avLst/>
            <a:gdLst/>
            <a:ahLst/>
            <a:cxnLst/>
            <a:rect l="l" t="t" r="r" b="b"/>
            <a:pathLst>
              <a:path w="5910580">
                <a:moveTo>
                  <a:pt x="0" y="0"/>
                </a:moveTo>
                <a:lnTo>
                  <a:pt x="1598938" y="0"/>
                </a:lnTo>
              </a:path>
              <a:path w="5910580">
                <a:moveTo>
                  <a:pt x="1600530" y="0"/>
                </a:moveTo>
                <a:lnTo>
                  <a:pt x="5910390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979736" y="355137"/>
            <a:ext cx="999649" cy="431186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6401561" y="1821535"/>
            <a:ext cx="85090" cy="3093720"/>
          </a:xfrm>
          <a:prstGeom prst="rect">
            <a:avLst/>
          </a:prstGeom>
        </p:spPr>
        <p:txBody>
          <a:bodyPr vert="horz" wrap="square" lIns="0" tIns="106680" rIns="0" bIns="0" rtlCol="0">
            <a:spAutoFit/>
          </a:bodyPr>
          <a:lstStyle/>
          <a:p>
            <a:pPr marL="12700">
              <a:spcBef>
                <a:spcPts val="840"/>
              </a:spcBef>
            </a:pPr>
            <a:r>
              <a:rPr sz="1400" dirty="0">
                <a:latin typeface="Arial"/>
                <a:cs typeface="Arial"/>
              </a:rPr>
              <a:t>-</a:t>
            </a:r>
            <a:endParaRPr sz="1400">
              <a:latin typeface="Arial"/>
              <a:cs typeface="Arial"/>
            </a:endParaRPr>
          </a:p>
          <a:p>
            <a:pPr marL="12700">
              <a:spcBef>
                <a:spcPts val="745"/>
              </a:spcBef>
            </a:pPr>
            <a:r>
              <a:rPr sz="1400" dirty="0">
                <a:latin typeface="Arial"/>
                <a:cs typeface="Arial"/>
              </a:rPr>
              <a:t>-</a:t>
            </a:r>
            <a:endParaRPr sz="1400">
              <a:latin typeface="Arial"/>
              <a:cs typeface="Arial"/>
            </a:endParaRPr>
          </a:p>
          <a:p>
            <a:pPr marL="12700">
              <a:spcBef>
                <a:spcPts val="735"/>
              </a:spcBef>
            </a:pPr>
            <a:r>
              <a:rPr sz="1400" dirty="0">
                <a:latin typeface="Arial"/>
                <a:cs typeface="Arial"/>
              </a:rPr>
              <a:t>-</a:t>
            </a:r>
            <a:endParaRPr sz="1400">
              <a:latin typeface="Arial"/>
              <a:cs typeface="Arial"/>
            </a:endParaRPr>
          </a:p>
          <a:p>
            <a:pPr marL="12700">
              <a:spcBef>
                <a:spcPts val="730"/>
              </a:spcBef>
            </a:pPr>
            <a:r>
              <a:rPr sz="1400" dirty="0">
                <a:latin typeface="Arial"/>
                <a:cs typeface="Arial"/>
              </a:rPr>
              <a:t>-</a:t>
            </a:r>
            <a:endParaRPr sz="1400">
              <a:latin typeface="Arial"/>
              <a:cs typeface="Arial"/>
            </a:endParaRPr>
          </a:p>
          <a:p>
            <a:pPr marL="12700">
              <a:spcBef>
                <a:spcPts val="735"/>
              </a:spcBef>
            </a:pPr>
            <a:r>
              <a:rPr sz="1400" dirty="0">
                <a:latin typeface="Arial"/>
                <a:cs typeface="Arial"/>
              </a:rPr>
              <a:t>-</a:t>
            </a:r>
            <a:endParaRPr sz="1400">
              <a:latin typeface="Arial"/>
              <a:cs typeface="Arial"/>
            </a:endParaRPr>
          </a:p>
          <a:p>
            <a:pPr marL="12700">
              <a:spcBef>
                <a:spcPts val="745"/>
              </a:spcBef>
            </a:pPr>
            <a:r>
              <a:rPr sz="1400" dirty="0">
                <a:latin typeface="Arial"/>
                <a:cs typeface="Arial"/>
              </a:rPr>
              <a:t>-</a:t>
            </a:r>
            <a:endParaRPr sz="1400">
              <a:latin typeface="Arial"/>
              <a:cs typeface="Arial"/>
            </a:endParaRPr>
          </a:p>
          <a:p>
            <a:pPr marL="12700">
              <a:spcBef>
                <a:spcPts val="730"/>
              </a:spcBef>
            </a:pPr>
            <a:r>
              <a:rPr sz="1400" dirty="0">
                <a:latin typeface="Arial"/>
                <a:cs typeface="Arial"/>
              </a:rPr>
              <a:t>-</a:t>
            </a:r>
            <a:endParaRPr sz="1400">
              <a:latin typeface="Arial"/>
              <a:cs typeface="Arial"/>
            </a:endParaRPr>
          </a:p>
          <a:p>
            <a:pPr marL="12700">
              <a:spcBef>
                <a:spcPts val="735"/>
              </a:spcBef>
            </a:pPr>
            <a:r>
              <a:rPr sz="1400" dirty="0">
                <a:latin typeface="Arial"/>
                <a:cs typeface="Arial"/>
              </a:rPr>
              <a:t>-</a:t>
            </a:r>
            <a:endParaRPr sz="1400">
              <a:latin typeface="Arial"/>
              <a:cs typeface="Arial"/>
            </a:endParaRPr>
          </a:p>
          <a:p>
            <a:pPr marL="12700">
              <a:spcBef>
                <a:spcPts val="730"/>
              </a:spcBef>
            </a:pPr>
            <a:r>
              <a:rPr sz="1400" dirty="0">
                <a:latin typeface="Arial"/>
                <a:cs typeface="Arial"/>
              </a:rPr>
              <a:t>-</a:t>
            </a:r>
            <a:endParaRPr sz="1400">
              <a:latin typeface="Arial"/>
              <a:cs typeface="Arial"/>
            </a:endParaRPr>
          </a:p>
          <a:p>
            <a:pPr marL="12700">
              <a:spcBef>
                <a:spcPts val="730"/>
              </a:spcBef>
            </a:pPr>
            <a:r>
              <a:rPr sz="1400" dirty="0">
                <a:latin typeface="Arial"/>
                <a:cs typeface="Arial"/>
              </a:rPr>
              <a:t>-</a:t>
            </a:r>
            <a:endParaRPr sz="14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102908" y="9390381"/>
            <a:ext cx="5678170" cy="5073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1150"/>
              </a:lnSpc>
            </a:pPr>
            <a:r>
              <a:rPr sz="1100" dirty="0">
                <a:latin typeface="Calibri"/>
                <a:cs typeface="Calibri"/>
              </a:rPr>
              <a:t>PH </a:t>
            </a:r>
            <a:r>
              <a:rPr sz="1100" spc="-5" dirty="0">
                <a:latin typeface="Calibri"/>
                <a:cs typeface="Calibri"/>
              </a:rPr>
              <a:t>Financial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Park Tower,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Piso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35,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Boulevard </a:t>
            </a:r>
            <a:r>
              <a:rPr sz="1100" spc="-5" dirty="0">
                <a:latin typeface="Calibri"/>
                <a:cs typeface="Calibri"/>
              </a:rPr>
              <a:t>Costa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Este.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Corregimiento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Juan Díaz,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Costa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del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Este.</a:t>
            </a:r>
            <a:endParaRPr sz="1100">
              <a:latin typeface="Calibri"/>
              <a:cs typeface="Calibri"/>
            </a:endParaRPr>
          </a:p>
          <a:p>
            <a:pPr marL="2030730" marR="2022475" algn="ctr">
              <a:lnSpc>
                <a:spcPct val="101800"/>
              </a:lnSpc>
            </a:pPr>
            <a:r>
              <a:rPr sz="1100" spc="-5" dirty="0">
                <a:latin typeface="Calibri"/>
                <a:cs typeface="Calibri"/>
              </a:rPr>
              <a:t>Ciudad de Panamá. Panamá. </a:t>
            </a:r>
            <a:r>
              <a:rPr sz="1100" spc="-235" dirty="0">
                <a:latin typeface="Calibri"/>
                <a:cs typeface="Calibri"/>
              </a:rPr>
              <a:t> </a:t>
            </a:r>
            <a:r>
              <a:rPr sz="1100" u="sng" spc="-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3"/>
              </a:rPr>
              <a:t>www.kaizengrp.com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401561" y="5210022"/>
            <a:ext cx="85090" cy="944880"/>
          </a:xfrm>
          <a:prstGeom prst="rect">
            <a:avLst/>
          </a:prstGeom>
        </p:spPr>
        <p:txBody>
          <a:bodyPr vert="horz" wrap="square" lIns="0" tIns="105410" rIns="0" bIns="0" rtlCol="0">
            <a:spAutoFit/>
          </a:bodyPr>
          <a:lstStyle/>
          <a:p>
            <a:pPr marL="12700">
              <a:spcBef>
                <a:spcPts val="830"/>
              </a:spcBef>
            </a:pPr>
            <a:r>
              <a:rPr sz="1400" dirty="0">
                <a:latin typeface="Arial"/>
                <a:cs typeface="Arial"/>
              </a:rPr>
              <a:t>-</a:t>
            </a:r>
            <a:endParaRPr sz="1400">
              <a:latin typeface="Arial"/>
              <a:cs typeface="Arial"/>
            </a:endParaRPr>
          </a:p>
          <a:p>
            <a:pPr marL="12700">
              <a:spcBef>
                <a:spcPts val="730"/>
              </a:spcBef>
            </a:pPr>
            <a:r>
              <a:rPr sz="1400" dirty="0">
                <a:latin typeface="Arial"/>
                <a:cs typeface="Arial"/>
              </a:rPr>
              <a:t>-</a:t>
            </a:r>
            <a:endParaRPr sz="1400">
              <a:latin typeface="Arial"/>
              <a:cs typeface="Arial"/>
            </a:endParaRPr>
          </a:p>
          <a:p>
            <a:pPr marL="12700">
              <a:spcBef>
                <a:spcPts val="735"/>
              </a:spcBef>
            </a:pPr>
            <a:r>
              <a:rPr sz="1400" dirty="0">
                <a:latin typeface="Arial"/>
                <a:cs typeface="Arial"/>
              </a:rPr>
              <a:t>-</a:t>
            </a:r>
            <a:endParaRPr sz="14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401561" y="6449035"/>
            <a:ext cx="85090" cy="1557655"/>
          </a:xfrm>
          <a:prstGeom prst="rect">
            <a:avLst/>
          </a:prstGeom>
        </p:spPr>
        <p:txBody>
          <a:bodyPr vert="horz" wrap="square" lIns="0" tIns="105410" rIns="0" bIns="0" rtlCol="0">
            <a:spAutoFit/>
          </a:bodyPr>
          <a:lstStyle/>
          <a:p>
            <a:pPr marL="12700">
              <a:spcBef>
                <a:spcPts val="830"/>
              </a:spcBef>
            </a:pPr>
            <a:r>
              <a:rPr sz="1400" dirty="0">
                <a:latin typeface="Arial"/>
                <a:cs typeface="Arial"/>
              </a:rPr>
              <a:t>-</a:t>
            </a:r>
            <a:endParaRPr sz="1400">
              <a:latin typeface="Arial"/>
              <a:cs typeface="Arial"/>
            </a:endParaRPr>
          </a:p>
          <a:p>
            <a:pPr marL="12700">
              <a:spcBef>
                <a:spcPts val="730"/>
              </a:spcBef>
            </a:pPr>
            <a:r>
              <a:rPr sz="1400" dirty="0">
                <a:latin typeface="Arial"/>
                <a:cs typeface="Arial"/>
              </a:rPr>
              <a:t>-</a:t>
            </a:r>
            <a:endParaRPr sz="1400">
              <a:latin typeface="Arial"/>
              <a:cs typeface="Arial"/>
            </a:endParaRPr>
          </a:p>
          <a:p>
            <a:pPr marL="12700">
              <a:spcBef>
                <a:spcPts val="735"/>
              </a:spcBef>
            </a:pPr>
            <a:r>
              <a:rPr sz="1400" dirty="0">
                <a:latin typeface="Arial"/>
                <a:cs typeface="Arial"/>
              </a:rPr>
              <a:t>-</a:t>
            </a:r>
            <a:endParaRPr sz="1400">
              <a:latin typeface="Arial"/>
              <a:cs typeface="Arial"/>
            </a:endParaRPr>
          </a:p>
          <a:p>
            <a:pPr marL="12700">
              <a:spcBef>
                <a:spcPts val="735"/>
              </a:spcBef>
            </a:pPr>
            <a:r>
              <a:rPr sz="1400" dirty="0">
                <a:latin typeface="Arial"/>
                <a:cs typeface="Arial"/>
              </a:rPr>
              <a:t>-</a:t>
            </a:r>
            <a:endParaRPr sz="1400">
              <a:latin typeface="Arial"/>
              <a:cs typeface="Arial"/>
            </a:endParaRPr>
          </a:p>
          <a:p>
            <a:pPr marL="12700">
              <a:spcBef>
                <a:spcPts val="730"/>
              </a:spcBef>
            </a:pPr>
            <a:r>
              <a:rPr sz="1400" dirty="0">
                <a:latin typeface="Arial"/>
                <a:cs typeface="Arial"/>
              </a:rPr>
              <a:t>-</a:t>
            </a:r>
            <a:endParaRPr sz="14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173013" y="1186027"/>
            <a:ext cx="3152775" cy="6820534"/>
          </a:xfrm>
          <a:prstGeom prst="rect">
            <a:avLst/>
          </a:prstGeom>
        </p:spPr>
        <p:txBody>
          <a:bodyPr vert="horz" wrap="square" lIns="0" tIns="117475" rIns="0" bIns="0" rtlCol="0">
            <a:spAutoFit/>
          </a:bodyPr>
          <a:lstStyle/>
          <a:p>
            <a:pPr marL="240665">
              <a:spcBef>
                <a:spcPts val="925"/>
              </a:spcBef>
              <a:tabLst>
                <a:tab pos="697865" algn="l"/>
              </a:tabLst>
            </a:pPr>
            <a:r>
              <a:rPr sz="1400" dirty="0">
                <a:latin typeface="Arial"/>
                <a:cs typeface="Arial"/>
              </a:rPr>
              <a:t>-	Líquido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inerte.</a:t>
            </a:r>
            <a:endParaRPr sz="1400">
              <a:latin typeface="Arial"/>
              <a:cs typeface="Arial"/>
            </a:endParaRPr>
          </a:p>
          <a:p>
            <a:pPr marL="520065" marR="154305" indent="-520065">
              <a:lnSpc>
                <a:spcPct val="143700"/>
              </a:lnSpc>
              <a:spcBef>
                <a:spcPts val="95"/>
              </a:spcBef>
              <a:buFont typeface="Symbol"/>
              <a:buChar char=""/>
              <a:tabLst>
                <a:tab pos="520065" algn="l"/>
                <a:tab pos="520700" algn="l"/>
              </a:tabLst>
            </a:pPr>
            <a:r>
              <a:rPr sz="1400" b="1" spc="-5" dirty="0">
                <a:latin typeface="Arial"/>
                <a:cs typeface="Arial"/>
              </a:rPr>
              <a:t>Por </a:t>
            </a:r>
            <a:r>
              <a:rPr sz="1400" b="1" dirty="0">
                <a:latin typeface="Arial"/>
                <a:cs typeface="Arial"/>
              </a:rPr>
              <a:t>el </a:t>
            </a:r>
            <a:r>
              <a:rPr sz="1400" b="1" spc="-5" dirty="0">
                <a:latin typeface="Arial"/>
                <a:cs typeface="Arial"/>
              </a:rPr>
              <a:t>tipo de enfriamiento: </a:t>
            </a:r>
            <a:r>
              <a:rPr sz="1400" b="1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Enfriamiento </a:t>
            </a:r>
            <a:r>
              <a:rPr sz="1400" dirty="0">
                <a:latin typeface="Arial"/>
                <a:cs typeface="Arial"/>
              </a:rPr>
              <a:t>O A. 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Enfriamiento </a:t>
            </a:r>
            <a:r>
              <a:rPr sz="1400" dirty="0">
                <a:latin typeface="Arial"/>
                <a:cs typeface="Arial"/>
              </a:rPr>
              <a:t>O </a:t>
            </a:r>
            <a:r>
              <a:rPr sz="1400" spc="5" dirty="0">
                <a:latin typeface="Arial"/>
                <a:cs typeface="Arial"/>
              </a:rPr>
              <a:t>W. </a:t>
            </a:r>
            <a:r>
              <a:rPr sz="1400" spc="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Enfriamiento </a:t>
            </a:r>
            <a:r>
              <a:rPr sz="1400" dirty="0">
                <a:latin typeface="Arial"/>
                <a:cs typeface="Arial"/>
              </a:rPr>
              <a:t>O W </a:t>
            </a:r>
            <a:r>
              <a:rPr sz="1400" spc="-5" dirty="0">
                <a:latin typeface="Arial"/>
                <a:cs typeface="Arial"/>
              </a:rPr>
              <a:t>/A. 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Enfriamiento </a:t>
            </a:r>
            <a:r>
              <a:rPr sz="1400" dirty="0">
                <a:latin typeface="Arial"/>
                <a:cs typeface="Arial"/>
              </a:rPr>
              <a:t>O A </a:t>
            </a:r>
            <a:r>
              <a:rPr sz="1400" spc="-5" dirty="0">
                <a:latin typeface="Arial"/>
                <a:cs typeface="Arial"/>
              </a:rPr>
              <a:t>/A F. 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Enfriamiento </a:t>
            </a:r>
            <a:r>
              <a:rPr sz="1400" dirty="0">
                <a:latin typeface="Arial"/>
                <a:cs typeface="Arial"/>
              </a:rPr>
              <a:t>O A </a:t>
            </a:r>
            <a:r>
              <a:rPr sz="1400" spc="-5" dirty="0">
                <a:latin typeface="Arial"/>
                <a:cs typeface="Arial"/>
              </a:rPr>
              <a:t>/F </a:t>
            </a:r>
            <a:r>
              <a:rPr sz="1400" dirty="0">
                <a:latin typeface="Arial"/>
                <a:cs typeface="Arial"/>
              </a:rPr>
              <a:t>A/F A. 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Enfriamiento </a:t>
            </a:r>
            <a:r>
              <a:rPr sz="1400" dirty="0">
                <a:latin typeface="Arial"/>
                <a:cs typeface="Arial"/>
              </a:rPr>
              <a:t>F O </a:t>
            </a:r>
            <a:r>
              <a:rPr sz="1400" spc="-10" dirty="0">
                <a:latin typeface="Arial"/>
                <a:cs typeface="Arial"/>
              </a:rPr>
              <a:t>A. </a:t>
            </a:r>
            <a:r>
              <a:rPr sz="1400" spc="-5" dirty="0">
                <a:latin typeface="Arial"/>
                <a:cs typeface="Arial"/>
              </a:rPr>
              <a:t> Enfriamiento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O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A/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F</a:t>
            </a:r>
            <a:r>
              <a:rPr sz="1400" spc="-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A/F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O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A. </a:t>
            </a:r>
            <a:r>
              <a:rPr sz="1400" spc="-37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Enfriamiento </a:t>
            </a:r>
            <a:r>
              <a:rPr sz="1400" dirty="0">
                <a:latin typeface="Arial"/>
                <a:cs typeface="Arial"/>
              </a:rPr>
              <a:t>F O </a:t>
            </a:r>
            <a:r>
              <a:rPr sz="1400" spc="5" dirty="0">
                <a:latin typeface="Arial"/>
                <a:cs typeface="Arial"/>
              </a:rPr>
              <a:t>W. </a:t>
            </a:r>
            <a:r>
              <a:rPr sz="1400" spc="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Enfriamiento A/A. 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Enfriamiento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AA/FA.</a:t>
            </a:r>
            <a:endParaRPr sz="1400">
              <a:latin typeface="Arial"/>
              <a:cs typeface="Arial"/>
            </a:endParaRPr>
          </a:p>
          <a:p>
            <a:pPr marL="469265" indent="-457200">
              <a:spcBef>
                <a:spcPts val="840"/>
              </a:spcBef>
              <a:buFont typeface="Symbol"/>
              <a:buChar char=""/>
              <a:tabLst>
                <a:tab pos="469265" algn="l"/>
                <a:tab pos="469900" algn="l"/>
              </a:tabLst>
            </a:pPr>
            <a:r>
              <a:rPr sz="1400" b="1" spc="-5" dirty="0">
                <a:latin typeface="Arial"/>
                <a:cs typeface="Arial"/>
              </a:rPr>
              <a:t>Por</a:t>
            </a:r>
            <a:r>
              <a:rPr sz="1400" b="1" spc="-2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la</a:t>
            </a:r>
            <a:r>
              <a:rPr sz="1400" b="1" spc="-3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regulación:</a:t>
            </a:r>
            <a:endParaRPr sz="1400">
              <a:latin typeface="Arial"/>
              <a:cs typeface="Arial"/>
            </a:endParaRPr>
          </a:p>
          <a:p>
            <a:pPr marL="697865">
              <a:spcBef>
                <a:spcPts val="735"/>
              </a:spcBef>
            </a:pPr>
            <a:r>
              <a:rPr sz="1400" dirty="0">
                <a:latin typeface="Arial"/>
                <a:cs typeface="Arial"/>
              </a:rPr>
              <a:t>Regulación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fija.</a:t>
            </a:r>
            <a:endParaRPr sz="1400">
              <a:latin typeface="Arial"/>
              <a:cs typeface="Arial"/>
            </a:endParaRPr>
          </a:p>
          <a:p>
            <a:pPr marL="697865" marR="5080">
              <a:lnSpc>
                <a:spcPct val="143600"/>
              </a:lnSpc>
            </a:pPr>
            <a:r>
              <a:rPr sz="1400" dirty="0">
                <a:latin typeface="Arial"/>
                <a:cs typeface="Arial"/>
              </a:rPr>
              <a:t>Regulación </a:t>
            </a:r>
            <a:r>
              <a:rPr sz="1400" spc="-5" dirty="0">
                <a:latin typeface="Arial"/>
                <a:cs typeface="Arial"/>
              </a:rPr>
              <a:t>variable con carga. </a:t>
            </a:r>
            <a:r>
              <a:rPr sz="1400" spc="-38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Regulación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variable sin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carga.</a:t>
            </a:r>
            <a:endParaRPr sz="1400">
              <a:latin typeface="Arial"/>
              <a:cs typeface="Arial"/>
            </a:endParaRPr>
          </a:p>
          <a:p>
            <a:pPr marL="469265" indent="-457200">
              <a:spcBef>
                <a:spcPts val="840"/>
              </a:spcBef>
              <a:buFont typeface="Symbol"/>
              <a:buChar char=""/>
              <a:tabLst>
                <a:tab pos="469265" algn="l"/>
                <a:tab pos="469900" algn="l"/>
              </a:tabLst>
            </a:pPr>
            <a:r>
              <a:rPr sz="1400" b="1" spc="-5" dirty="0">
                <a:latin typeface="Arial"/>
                <a:cs typeface="Arial"/>
              </a:rPr>
              <a:t>Por</a:t>
            </a:r>
            <a:r>
              <a:rPr sz="1400" b="1" spc="-2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la</a:t>
            </a:r>
            <a:r>
              <a:rPr sz="1400" b="1" spc="-2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operación:</a:t>
            </a:r>
            <a:endParaRPr sz="1400">
              <a:latin typeface="Arial"/>
              <a:cs typeface="Arial"/>
            </a:endParaRPr>
          </a:p>
          <a:p>
            <a:pPr marL="697865" marR="1239520">
              <a:lnSpc>
                <a:spcPct val="143600"/>
              </a:lnSpc>
            </a:pPr>
            <a:r>
              <a:rPr sz="1400" spc="-5" dirty="0">
                <a:latin typeface="Arial"/>
                <a:cs typeface="Arial"/>
              </a:rPr>
              <a:t>De potencia. 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Distribución </a:t>
            </a:r>
            <a:r>
              <a:rPr sz="1400" spc="9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De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instrumento</a:t>
            </a:r>
            <a:endParaRPr sz="1400">
              <a:latin typeface="Arial"/>
              <a:cs typeface="Arial"/>
            </a:endParaRPr>
          </a:p>
          <a:p>
            <a:pPr marL="697865" marR="1002030">
              <a:lnSpc>
                <a:spcPct val="143600"/>
              </a:lnSpc>
            </a:pPr>
            <a:r>
              <a:rPr sz="1400" spc="-5" dirty="0">
                <a:latin typeface="Arial"/>
                <a:cs typeface="Arial"/>
              </a:rPr>
              <a:t>De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horno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eléctrico </a:t>
            </a:r>
            <a:r>
              <a:rPr sz="1400" spc="-37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De ferrocarril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986068" y="9359202"/>
            <a:ext cx="5910580" cy="0"/>
          </a:xfrm>
          <a:custGeom>
            <a:avLst/>
            <a:gdLst/>
            <a:ahLst/>
            <a:cxnLst/>
            <a:rect l="l" t="t" r="r" b="b"/>
            <a:pathLst>
              <a:path w="5910580">
                <a:moveTo>
                  <a:pt x="0" y="0"/>
                </a:moveTo>
                <a:lnTo>
                  <a:pt x="1598938" y="0"/>
                </a:lnTo>
              </a:path>
              <a:path w="5910580">
                <a:moveTo>
                  <a:pt x="1600530" y="0"/>
                </a:moveTo>
                <a:lnTo>
                  <a:pt x="5910390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979736" y="355137"/>
            <a:ext cx="999649" cy="431186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5944413" y="782828"/>
            <a:ext cx="5997575" cy="80029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715" algn="r">
              <a:spcBef>
                <a:spcPts val="100"/>
              </a:spcBef>
            </a:pPr>
            <a:r>
              <a:rPr sz="1100" spc="-5" dirty="0">
                <a:latin typeface="Calibri"/>
                <a:cs typeface="Calibri"/>
              </a:rPr>
              <a:t>Ficha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Técnica: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K-001</a:t>
            </a:r>
            <a:endParaRPr sz="1100">
              <a:latin typeface="Calibri"/>
              <a:cs typeface="Calibri"/>
            </a:endParaRPr>
          </a:p>
          <a:p>
            <a:pPr marL="5507355" marR="5080" indent="118745" algn="r">
              <a:lnSpc>
                <a:spcPct val="101800"/>
              </a:lnSpc>
              <a:spcBef>
                <a:spcPts val="5"/>
              </a:spcBef>
            </a:pPr>
            <a:r>
              <a:rPr sz="1100" dirty="0">
                <a:latin typeface="Calibri"/>
                <a:cs typeface="Calibri"/>
              </a:rPr>
              <a:t>Re</a:t>
            </a:r>
            <a:r>
              <a:rPr sz="1100" spc="5" dirty="0">
                <a:latin typeface="Calibri"/>
                <a:cs typeface="Calibri"/>
              </a:rPr>
              <a:t>v</a:t>
            </a:r>
            <a:r>
              <a:rPr sz="1100" dirty="0">
                <a:latin typeface="Calibri"/>
                <a:cs typeface="Calibri"/>
              </a:rPr>
              <a:t>.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  </a:t>
            </a:r>
            <a:r>
              <a:rPr sz="1100" spc="-5" dirty="0">
                <a:latin typeface="Calibri"/>
                <a:cs typeface="Calibri"/>
              </a:rPr>
              <a:t>Jul-</a:t>
            </a:r>
            <a:r>
              <a:rPr sz="1100" dirty="0">
                <a:latin typeface="Calibri"/>
                <a:cs typeface="Calibri"/>
              </a:rPr>
              <a:t>20</a:t>
            </a:r>
            <a:r>
              <a:rPr sz="1100" spc="-10" dirty="0">
                <a:latin typeface="Calibri"/>
                <a:cs typeface="Calibri"/>
              </a:rPr>
              <a:t>1</a:t>
            </a:r>
            <a:r>
              <a:rPr sz="1100" dirty="0">
                <a:latin typeface="Calibri"/>
                <a:cs typeface="Calibri"/>
              </a:rPr>
              <a:t>8</a:t>
            </a:r>
            <a:endParaRPr sz="11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100">
              <a:latin typeface="Calibri"/>
              <a:cs typeface="Calibri"/>
            </a:endParaRPr>
          </a:p>
          <a:p>
            <a:pPr>
              <a:spcBef>
                <a:spcPts val="15"/>
              </a:spcBef>
            </a:pPr>
            <a:endParaRPr sz="1500">
              <a:latin typeface="Calibri"/>
              <a:cs typeface="Calibri"/>
            </a:endParaRPr>
          </a:p>
          <a:p>
            <a:pPr marL="12700" algn="just">
              <a:spcBef>
                <a:spcPts val="5"/>
              </a:spcBef>
            </a:pPr>
            <a:r>
              <a:rPr sz="1400" b="1" spc="-5" dirty="0">
                <a:latin typeface="Arial"/>
                <a:cs typeface="Arial"/>
              </a:rPr>
              <a:t>5.1.7.</a:t>
            </a:r>
            <a:r>
              <a:rPr sz="1400" b="1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Tipos</a:t>
            </a:r>
            <a:r>
              <a:rPr sz="1400" b="1" spc="1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de</a:t>
            </a:r>
            <a:r>
              <a:rPr sz="1400" b="1" spc="-1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enfriamiento </a:t>
            </a:r>
            <a:r>
              <a:rPr sz="1400" b="1" dirty="0">
                <a:latin typeface="Arial"/>
                <a:cs typeface="Arial"/>
              </a:rPr>
              <a:t>en</a:t>
            </a:r>
            <a:r>
              <a:rPr sz="1400" b="1" spc="-5" dirty="0">
                <a:latin typeface="Arial"/>
                <a:cs typeface="Arial"/>
              </a:rPr>
              <a:t> transformadores.</a:t>
            </a:r>
            <a:endParaRPr sz="1400">
              <a:latin typeface="Arial"/>
              <a:cs typeface="Arial"/>
            </a:endParaRPr>
          </a:p>
          <a:p>
            <a:pPr marL="12700" marR="6350" algn="just">
              <a:lnSpc>
                <a:spcPct val="143200"/>
              </a:lnSpc>
              <a:spcBef>
                <a:spcPts val="819"/>
              </a:spcBef>
            </a:pPr>
            <a:r>
              <a:rPr sz="1400" dirty="0">
                <a:latin typeface="Arial"/>
                <a:cs typeface="Arial"/>
              </a:rPr>
              <a:t>Para </a:t>
            </a:r>
            <a:r>
              <a:rPr sz="1400" spc="-5" dirty="0">
                <a:latin typeface="Arial"/>
                <a:cs typeface="Arial"/>
              </a:rPr>
              <a:t>prevenir </a:t>
            </a:r>
            <a:r>
              <a:rPr sz="1400" dirty="0">
                <a:latin typeface="Arial"/>
                <a:cs typeface="Arial"/>
              </a:rPr>
              <a:t>el </a:t>
            </a:r>
            <a:r>
              <a:rPr sz="1400" spc="-5" dirty="0">
                <a:latin typeface="Arial"/>
                <a:cs typeface="Arial"/>
              </a:rPr>
              <a:t>rápido </a:t>
            </a:r>
            <a:r>
              <a:rPr sz="1400" dirty="0">
                <a:latin typeface="Arial"/>
                <a:cs typeface="Arial"/>
              </a:rPr>
              <a:t>deterioro de </a:t>
            </a:r>
            <a:r>
              <a:rPr sz="1400" spc="-5" dirty="0">
                <a:latin typeface="Arial"/>
                <a:cs typeface="Arial"/>
              </a:rPr>
              <a:t>los materiales aislantes </a:t>
            </a:r>
            <a:r>
              <a:rPr sz="1400" dirty="0">
                <a:latin typeface="Arial"/>
                <a:cs typeface="Arial"/>
              </a:rPr>
              <a:t>dentro de un 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transformador, </a:t>
            </a:r>
            <a:r>
              <a:rPr sz="1400" dirty="0">
                <a:latin typeface="Arial"/>
                <a:cs typeface="Arial"/>
              </a:rPr>
              <a:t>se deben </a:t>
            </a:r>
            <a:r>
              <a:rPr sz="1400" spc="-5" dirty="0">
                <a:latin typeface="Arial"/>
                <a:cs typeface="Arial"/>
              </a:rPr>
              <a:t>proveer </a:t>
            </a:r>
            <a:r>
              <a:rPr sz="1400" dirty="0">
                <a:latin typeface="Arial"/>
                <a:cs typeface="Arial"/>
              </a:rPr>
              <a:t>los medios de </a:t>
            </a:r>
            <a:r>
              <a:rPr sz="1400" spc="-5" dirty="0">
                <a:latin typeface="Arial"/>
                <a:cs typeface="Arial"/>
              </a:rPr>
              <a:t>enfriamiento adecuados, </a:t>
            </a:r>
            <a:r>
              <a:rPr sz="1400" dirty="0">
                <a:latin typeface="Arial"/>
                <a:cs typeface="Arial"/>
              </a:rPr>
              <a:t> tanto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para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el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núcleo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como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para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los devanados.</a:t>
            </a:r>
            <a:endParaRPr sz="1400">
              <a:latin typeface="Arial"/>
              <a:cs typeface="Arial"/>
            </a:endParaRPr>
          </a:p>
          <a:p>
            <a:pPr marL="12700" marR="6350" algn="just">
              <a:lnSpc>
                <a:spcPct val="143700"/>
              </a:lnSpc>
              <a:spcBef>
                <a:spcPts val="815"/>
              </a:spcBef>
            </a:pPr>
            <a:r>
              <a:rPr sz="1400" dirty="0">
                <a:latin typeface="Arial"/>
                <a:cs typeface="Arial"/>
              </a:rPr>
              <a:t>Los </a:t>
            </a:r>
            <a:r>
              <a:rPr sz="1400" spc="-5" dirty="0">
                <a:latin typeface="Arial"/>
                <a:cs typeface="Arial"/>
              </a:rPr>
              <a:t>transformadores </a:t>
            </a:r>
            <a:r>
              <a:rPr sz="1400" dirty="0">
                <a:latin typeface="Arial"/>
                <a:cs typeface="Arial"/>
              </a:rPr>
              <a:t>con </a:t>
            </a:r>
            <a:r>
              <a:rPr sz="1400" spc="-5" dirty="0">
                <a:latin typeface="Arial"/>
                <a:cs typeface="Arial"/>
              </a:rPr>
              <a:t>potencias inferiores </a:t>
            </a:r>
            <a:r>
              <a:rPr sz="1400" dirty="0">
                <a:latin typeface="Arial"/>
                <a:cs typeface="Arial"/>
              </a:rPr>
              <a:t>a </a:t>
            </a:r>
            <a:r>
              <a:rPr sz="1400" spc="-10" dirty="0">
                <a:latin typeface="Arial"/>
                <a:cs typeface="Arial"/>
              </a:rPr>
              <a:t>50 </a:t>
            </a:r>
            <a:r>
              <a:rPr sz="1400" dirty="0">
                <a:latin typeface="Arial"/>
                <a:cs typeface="Arial"/>
              </a:rPr>
              <a:t>KVA </a:t>
            </a:r>
            <a:r>
              <a:rPr sz="1400" spc="-5" dirty="0">
                <a:latin typeface="Arial"/>
                <a:cs typeface="Arial"/>
              </a:rPr>
              <a:t>se </a:t>
            </a:r>
            <a:r>
              <a:rPr sz="1400" dirty="0">
                <a:latin typeface="Arial"/>
                <a:cs typeface="Arial"/>
              </a:rPr>
              <a:t>pueden enfriar 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por medio del </a:t>
            </a:r>
            <a:r>
              <a:rPr sz="1400" spc="-5" dirty="0">
                <a:latin typeface="Arial"/>
                <a:cs typeface="Arial"/>
              </a:rPr>
              <a:t>flujo </a:t>
            </a:r>
            <a:r>
              <a:rPr sz="1400" dirty="0">
                <a:latin typeface="Arial"/>
                <a:cs typeface="Arial"/>
              </a:rPr>
              <a:t>de aire </a:t>
            </a:r>
            <a:r>
              <a:rPr sz="1400" spc="-5" dirty="0">
                <a:latin typeface="Arial"/>
                <a:cs typeface="Arial"/>
              </a:rPr>
              <a:t>circundante </a:t>
            </a:r>
            <a:r>
              <a:rPr sz="1400" dirty="0">
                <a:latin typeface="Arial"/>
                <a:cs typeface="Arial"/>
              </a:rPr>
              <a:t>a </a:t>
            </a:r>
            <a:r>
              <a:rPr sz="1400" spc="-5" dirty="0">
                <a:latin typeface="Arial"/>
                <a:cs typeface="Arial"/>
              </a:rPr>
              <a:t>los mismos. </a:t>
            </a:r>
            <a:r>
              <a:rPr sz="1400" dirty="0">
                <a:latin typeface="Arial"/>
                <a:cs typeface="Arial"/>
              </a:rPr>
              <a:t>La caja </a:t>
            </a:r>
            <a:r>
              <a:rPr sz="1400" spc="-5" dirty="0">
                <a:latin typeface="Arial"/>
                <a:cs typeface="Arial"/>
              </a:rPr>
              <a:t>metálica </a:t>
            </a:r>
            <a:r>
              <a:rPr sz="1400" dirty="0">
                <a:latin typeface="Arial"/>
                <a:cs typeface="Arial"/>
              </a:rPr>
              <a:t>que 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los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contiene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se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puede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habilitar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con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rejillas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ventilación, </a:t>
            </a:r>
            <a:r>
              <a:rPr sz="1400" spc="-10" dirty="0">
                <a:latin typeface="Arial"/>
                <a:cs typeface="Arial"/>
              </a:rPr>
              <a:t>de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manera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que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las </a:t>
            </a:r>
            <a:r>
              <a:rPr sz="1400" spc="-37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corrientes </a:t>
            </a:r>
            <a:r>
              <a:rPr sz="1400" dirty="0">
                <a:latin typeface="Arial"/>
                <a:cs typeface="Arial"/>
              </a:rPr>
              <a:t>de aire puedan </a:t>
            </a:r>
            <a:r>
              <a:rPr sz="1400" spc="-5" dirty="0">
                <a:latin typeface="Arial"/>
                <a:cs typeface="Arial"/>
              </a:rPr>
              <a:t>circular por convección </a:t>
            </a:r>
            <a:r>
              <a:rPr sz="1400" dirty="0">
                <a:latin typeface="Arial"/>
                <a:cs typeface="Arial"/>
              </a:rPr>
              <a:t>sobre </a:t>
            </a:r>
            <a:r>
              <a:rPr sz="1400" spc="-5" dirty="0">
                <a:latin typeface="Arial"/>
                <a:cs typeface="Arial"/>
              </a:rPr>
              <a:t>los devanados </a:t>
            </a:r>
            <a:r>
              <a:rPr sz="1400" dirty="0">
                <a:latin typeface="Arial"/>
                <a:cs typeface="Arial"/>
              </a:rPr>
              <a:t>y 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alrededor del </a:t>
            </a:r>
            <a:r>
              <a:rPr sz="1400" spc="-5" dirty="0">
                <a:latin typeface="Arial"/>
                <a:cs typeface="Arial"/>
              </a:rPr>
              <a:t>núcleo. Los transformadores </a:t>
            </a:r>
            <a:r>
              <a:rPr sz="1400" spc="-10" dirty="0">
                <a:latin typeface="Arial"/>
                <a:cs typeface="Arial"/>
              </a:rPr>
              <a:t>un </a:t>
            </a:r>
            <a:r>
              <a:rPr sz="1400" spc="-5" dirty="0">
                <a:latin typeface="Arial"/>
                <a:cs typeface="Arial"/>
              </a:rPr>
              <a:t>poco mayores </a:t>
            </a:r>
            <a:r>
              <a:rPr sz="1400" dirty="0">
                <a:latin typeface="Arial"/>
                <a:cs typeface="Arial"/>
              </a:rPr>
              <a:t>se pueden 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construir </a:t>
            </a:r>
            <a:r>
              <a:rPr sz="1400" dirty="0">
                <a:latin typeface="Arial"/>
                <a:cs typeface="Arial"/>
              </a:rPr>
              <a:t>de la </a:t>
            </a:r>
            <a:r>
              <a:rPr sz="1400" spc="-5" dirty="0">
                <a:latin typeface="Arial"/>
                <a:cs typeface="Arial"/>
              </a:rPr>
              <a:t>misma manera, </a:t>
            </a:r>
            <a:r>
              <a:rPr sz="1400" dirty="0">
                <a:latin typeface="Arial"/>
                <a:cs typeface="Arial"/>
              </a:rPr>
              <a:t>pero </a:t>
            </a:r>
            <a:r>
              <a:rPr sz="1400" spc="-5" dirty="0">
                <a:latin typeface="Arial"/>
                <a:cs typeface="Arial"/>
              </a:rPr>
              <a:t>se puede usar </a:t>
            </a:r>
            <a:r>
              <a:rPr sz="1400" dirty="0">
                <a:latin typeface="Arial"/>
                <a:cs typeface="Arial"/>
              </a:rPr>
              <a:t>la </a:t>
            </a:r>
            <a:r>
              <a:rPr sz="1400" spc="-5" dirty="0">
                <a:latin typeface="Arial"/>
                <a:cs typeface="Arial"/>
              </a:rPr>
              <a:t>circulación forzada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aire limpio </a:t>
            </a:r>
            <a:r>
              <a:rPr sz="1400" spc="-5" dirty="0">
                <a:latin typeface="Arial"/>
                <a:cs typeface="Arial"/>
              </a:rPr>
              <a:t>llamados tipo </a:t>
            </a:r>
            <a:r>
              <a:rPr sz="1400" dirty="0">
                <a:latin typeface="Arial"/>
                <a:cs typeface="Arial"/>
              </a:rPr>
              <a:t>seco y se usan por lo </a:t>
            </a:r>
            <a:r>
              <a:rPr sz="1400" spc="-5" dirty="0">
                <a:latin typeface="Arial"/>
                <a:cs typeface="Arial"/>
              </a:rPr>
              <a:t>general </a:t>
            </a:r>
            <a:r>
              <a:rPr sz="1400" dirty="0">
                <a:latin typeface="Arial"/>
                <a:cs typeface="Arial"/>
              </a:rPr>
              <a:t>en el </a:t>
            </a:r>
            <a:r>
              <a:rPr sz="1400" spc="-5" dirty="0">
                <a:latin typeface="Arial"/>
                <a:cs typeface="Arial"/>
              </a:rPr>
              <a:t>interior </a:t>
            </a:r>
            <a:r>
              <a:rPr sz="1400" spc="-1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 edificios, retirados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las</a:t>
            </a:r>
            <a:r>
              <a:rPr sz="1400" spc="2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atmósferas hostiles.</a:t>
            </a:r>
            <a:endParaRPr sz="1400">
              <a:latin typeface="Arial"/>
              <a:cs typeface="Arial"/>
            </a:endParaRPr>
          </a:p>
          <a:p>
            <a:pPr marL="12700" marR="5715" algn="just">
              <a:lnSpc>
                <a:spcPct val="143600"/>
              </a:lnSpc>
              <a:spcBef>
                <a:spcPts val="820"/>
              </a:spcBef>
            </a:pPr>
            <a:r>
              <a:rPr sz="1400" dirty="0">
                <a:latin typeface="Arial"/>
                <a:cs typeface="Arial"/>
              </a:rPr>
              <a:t>Los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transformadores</a:t>
            </a:r>
            <a:r>
              <a:rPr sz="1400" dirty="0">
                <a:latin typeface="Arial"/>
                <a:cs typeface="Arial"/>
              </a:rPr>
              <a:t> del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tipo </a:t>
            </a:r>
            <a:r>
              <a:rPr sz="1400" spc="-5" dirty="0">
                <a:latin typeface="Arial"/>
                <a:cs typeface="Arial"/>
              </a:rPr>
              <a:t>distribución,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menores</a:t>
            </a:r>
            <a:r>
              <a:rPr sz="1400" dirty="0">
                <a:latin typeface="Arial"/>
                <a:cs typeface="Arial"/>
              </a:rPr>
              <a:t> de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200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KVA,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están 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usualmente inmersos </a:t>
            </a:r>
            <a:r>
              <a:rPr sz="1400" dirty="0">
                <a:latin typeface="Arial"/>
                <a:cs typeface="Arial"/>
              </a:rPr>
              <a:t>en aceite </a:t>
            </a:r>
            <a:r>
              <a:rPr sz="1400" spc="-5" dirty="0">
                <a:latin typeface="Arial"/>
                <a:cs typeface="Arial"/>
              </a:rPr>
              <a:t>mineral </a:t>
            </a:r>
            <a:r>
              <a:rPr sz="1400" dirty="0">
                <a:latin typeface="Arial"/>
                <a:cs typeface="Arial"/>
              </a:rPr>
              <a:t>y </a:t>
            </a:r>
            <a:r>
              <a:rPr sz="1400" spc="-5" dirty="0">
                <a:latin typeface="Arial"/>
                <a:cs typeface="Arial"/>
              </a:rPr>
              <a:t>encerrados </a:t>
            </a:r>
            <a:r>
              <a:rPr sz="1400" dirty="0">
                <a:latin typeface="Arial"/>
                <a:cs typeface="Arial"/>
              </a:rPr>
              <a:t>en </a:t>
            </a:r>
            <a:r>
              <a:rPr sz="1400" spc="-5" dirty="0">
                <a:latin typeface="Arial"/>
                <a:cs typeface="Arial"/>
              </a:rPr>
              <a:t>tanques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acero. </a:t>
            </a:r>
            <a:r>
              <a:rPr sz="1400" dirty="0">
                <a:latin typeface="Arial"/>
                <a:cs typeface="Arial"/>
              </a:rPr>
              <a:t> El </a:t>
            </a:r>
            <a:r>
              <a:rPr sz="1400" spc="-5" dirty="0">
                <a:latin typeface="Arial"/>
                <a:cs typeface="Arial"/>
              </a:rPr>
              <a:t>aceite transporta </a:t>
            </a:r>
            <a:r>
              <a:rPr sz="1400" dirty="0">
                <a:latin typeface="Arial"/>
                <a:cs typeface="Arial"/>
              </a:rPr>
              <a:t>el </a:t>
            </a:r>
            <a:r>
              <a:rPr sz="1400" spc="-5" dirty="0">
                <a:latin typeface="Arial"/>
                <a:cs typeface="Arial"/>
              </a:rPr>
              <a:t>calor </a:t>
            </a:r>
            <a:r>
              <a:rPr sz="1400" dirty="0">
                <a:latin typeface="Arial"/>
                <a:cs typeface="Arial"/>
              </a:rPr>
              <a:t>del </a:t>
            </a:r>
            <a:r>
              <a:rPr sz="1400" spc="-5" dirty="0">
                <a:latin typeface="Arial"/>
                <a:cs typeface="Arial"/>
              </a:rPr>
              <a:t>trasformador hacia </a:t>
            </a:r>
            <a:r>
              <a:rPr sz="1400" dirty="0">
                <a:latin typeface="Arial"/>
                <a:cs typeface="Arial"/>
              </a:rPr>
              <a:t>el tanque, donde </a:t>
            </a:r>
            <a:r>
              <a:rPr sz="1400" spc="-10" dirty="0">
                <a:latin typeface="Arial"/>
                <a:cs typeface="Arial"/>
              </a:rPr>
              <a:t>es </a:t>
            </a:r>
            <a:r>
              <a:rPr sz="1400" spc="-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disipado </a:t>
            </a:r>
            <a:r>
              <a:rPr sz="1400" spc="-5" dirty="0">
                <a:latin typeface="Arial"/>
                <a:cs typeface="Arial"/>
              </a:rPr>
              <a:t>por radiación </a:t>
            </a:r>
            <a:r>
              <a:rPr sz="1400" dirty="0">
                <a:latin typeface="Arial"/>
                <a:cs typeface="Arial"/>
              </a:rPr>
              <a:t>y </a:t>
            </a:r>
            <a:r>
              <a:rPr sz="1400" spc="-5" dirty="0">
                <a:latin typeface="Arial"/>
                <a:cs typeface="Arial"/>
              </a:rPr>
              <a:t>convección hacia </a:t>
            </a:r>
            <a:r>
              <a:rPr sz="1400" dirty="0">
                <a:latin typeface="Arial"/>
                <a:cs typeface="Arial"/>
              </a:rPr>
              <a:t>el aire </a:t>
            </a:r>
            <a:r>
              <a:rPr sz="1400" spc="-5" dirty="0">
                <a:latin typeface="Arial"/>
                <a:cs typeface="Arial"/>
              </a:rPr>
              <a:t>exterior del transformador. </a:t>
            </a:r>
            <a:r>
              <a:rPr sz="1400" spc="-37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Debido a que el </a:t>
            </a:r>
            <a:r>
              <a:rPr sz="1400" spc="-5" dirty="0">
                <a:latin typeface="Arial"/>
                <a:cs typeface="Arial"/>
              </a:rPr>
              <a:t>aceite </a:t>
            </a:r>
            <a:r>
              <a:rPr sz="1400" dirty="0">
                <a:latin typeface="Arial"/>
                <a:cs typeface="Arial"/>
              </a:rPr>
              <a:t>es </a:t>
            </a:r>
            <a:r>
              <a:rPr sz="1400" spc="-5" dirty="0">
                <a:latin typeface="Arial"/>
                <a:cs typeface="Arial"/>
              </a:rPr>
              <a:t>mejor aislante que </a:t>
            </a:r>
            <a:r>
              <a:rPr sz="1400" dirty="0">
                <a:latin typeface="Arial"/>
                <a:cs typeface="Arial"/>
              </a:rPr>
              <a:t>el </a:t>
            </a:r>
            <a:r>
              <a:rPr sz="1400" spc="-5" dirty="0">
                <a:latin typeface="Arial"/>
                <a:cs typeface="Arial"/>
              </a:rPr>
              <a:t>aire, se </a:t>
            </a:r>
            <a:r>
              <a:rPr sz="1400" spc="-10" dirty="0">
                <a:latin typeface="Arial"/>
                <a:cs typeface="Arial"/>
              </a:rPr>
              <a:t>usa </a:t>
            </a:r>
            <a:r>
              <a:rPr sz="1400" spc="-5" dirty="0">
                <a:latin typeface="Arial"/>
                <a:cs typeface="Arial"/>
              </a:rPr>
              <a:t>invariablemente </a:t>
            </a:r>
            <a:r>
              <a:rPr sz="1400" spc="-37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en</a:t>
            </a:r>
            <a:r>
              <a:rPr sz="1400" spc="-5" dirty="0">
                <a:latin typeface="Arial"/>
                <a:cs typeface="Arial"/>
              </a:rPr>
              <a:t> los transformadores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alta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tensión.</a:t>
            </a:r>
            <a:endParaRPr sz="1400">
              <a:latin typeface="Arial"/>
              <a:cs typeface="Arial"/>
            </a:endParaRPr>
          </a:p>
          <a:p>
            <a:pPr marL="12700" marR="6350" algn="just">
              <a:lnSpc>
                <a:spcPct val="143600"/>
              </a:lnSpc>
              <a:spcBef>
                <a:spcPts val="815"/>
              </a:spcBef>
            </a:pPr>
            <a:r>
              <a:rPr sz="1400" dirty="0">
                <a:latin typeface="Arial"/>
                <a:cs typeface="Arial"/>
              </a:rPr>
              <a:t>En el </a:t>
            </a:r>
            <a:r>
              <a:rPr sz="1400" spc="-5" dirty="0">
                <a:latin typeface="Arial"/>
                <a:cs typeface="Arial"/>
              </a:rPr>
              <a:t>caso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los transformadores </a:t>
            </a:r>
            <a:r>
              <a:rPr sz="1400" dirty="0">
                <a:latin typeface="Arial"/>
                <a:cs typeface="Arial"/>
              </a:rPr>
              <a:t>enfriados por </a:t>
            </a:r>
            <a:r>
              <a:rPr sz="1400" spc="-5" dirty="0">
                <a:latin typeface="Arial"/>
                <a:cs typeface="Arial"/>
              </a:rPr>
              <a:t>aceite, </a:t>
            </a:r>
            <a:r>
              <a:rPr sz="1400" dirty="0">
                <a:latin typeface="Arial"/>
                <a:cs typeface="Arial"/>
              </a:rPr>
              <a:t>los </a:t>
            </a:r>
            <a:r>
              <a:rPr sz="1400" spc="-5" dirty="0">
                <a:latin typeface="Arial"/>
                <a:cs typeface="Arial"/>
              </a:rPr>
              <a:t>tanques </a:t>
            </a:r>
            <a:r>
              <a:rPr sz="1400" dirty="0">
                <a:latin typeface="Arial"/>
                <a:cs typeface="Arial"/>
              </a:rPr>
              <a:t>se 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construyen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lámina </a:t>
            </a:r>
            <a:r>
              <a:rPr sz="1400" dirty="0">
                <a:latin typeface="Arial"/>
                <a:cs typeface="Arial"/>
              </a:rPr>
              <a:t>o </a:t>
            </a:r>
            <a:r>
              <a:rPr sz="1400" spc="-5" dirty="0">
                <a:latin typeface="Arial"/>
                <a:cs typeface="Arial"/>
              </a:rPr>
              <a:t>placa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acero común. Estos tanques </a:t>
            </a:r>
            <a:r>
              <a:rPr sz="1400" dirty="0">
                <a:latin typeface="Arial"/>
                <a:cs typeface="Arial"/>
              </a:rPr>
              <a:t>pueden ser 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lisos,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con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paredes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onduladas</a:t>
            </a:r>
            <a:r>
              <a:rPr sz="1400" dirty="0">
                <a:latin typeface="Arial"/>
                <a:cs typeface="Arial"/>
              </a:rPr>
              <a:t> o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con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tubos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radiadores,</a:t>
            </a:r>
            <a:r>
              <a:rPr sz="1400" dirty="0">
                <a:latin typeface="Arial"/>
                <a:cs typeface="Arial"/>
              </a:rPr>
              <a:t> según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sea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la 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capacidad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disipación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deseada.</a:t>
            </a:r>
            <a:endParaRPr sz="14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102908" y="9390381"/>
            <a:ext cx="5678170" cy="5073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1150"/>
              </a:lnSpc>
            </a:pPr>
            <a:r>
              <a:rPr sz="1100" dirty="0">
                <a:latin typeface="Calibri"/>
                <a:cs typeface="Calibri"/>
              </a:rPr>
              <a:t>PH </a:t>
            </a:r>
            <a:r>
              <a:rPr sz="1100" spc="-5" dirty="0">
                <a:latin typeface="Calibri"/>
                <a:cs typeface="Calibri"/>
              </a:rPr>
              <a:t>Financial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Park Tower,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Piso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35,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Boulevard </a:t>
            </a:r>
            <a:r>
              <a:rPr sz="1100" spc="-5" dirty="0">
                <a:latin typeface="Calibri"/>
                <a:cs typeface="Calibri"/>
              </a:rPr>
              <a:t>Costa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Este.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Corregimiento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Juan Díaz,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Costa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del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Este.</a:t>
            </a:r>
            <a:endParaRPr sz="1100">
              <a:latin typeface="Calibri"/>
              <a:cs typeface="Calibri"/>
            </a:endParaRPr>
          </a:p>
          <a:p>
            <a:pPr marL="2030730" marR="2022475" algn="ctr">
              <a:lnSpc>
                <a:spcPct val="101800"/>
              </a:lnSpc>
            </a:pPr>
            <a:r>
              <a:rPr sz="1100" spc="-5" dirty="0">
                <a:latin typeface="Calibri"/>
                <a:cs typeface="Calibri"/>
              </a:rPr>
              <a:t>Ciudad de Panamá. Panamá. </a:t>
            </a:r>
            <a:r>
              <a:rPr sz="1100" spc="-235" dirty="0">
                <a:latin typeface="Calibri"/>
                <a:cs typeface="Calibri"/>
              </a:rPr>
              <a:t> </a:t>
            </a:r>
            <a:r>
              <a:rPr sz="1100" u="sng" spc="-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3"/>
              </a:rPr>
              <a:t>www.kaizengrp.com</a:t>
            </a:r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986068" y="9359202"/>
            <a:ext cx="5910580" cy="0"/>
          </a:xfrm>
          <a:custGeom>
            <a:avLst/>
            <a:gdLst/>
            <a:ahLst/>
            <a:cxnLst/>
            <a:rect l="l" t="t" r="r" b="b"/>
            <a:pathLst>
              <a:path w="5910580">
                <a:moveTo>
                  <a:pt x="0" y="0"/>
                </a:moveTo>
                <a:lnTo>
                  <a:pt x="1598938" y="0"/>
                </a:lnTo>
              </a:path>
              <a:path w="5910580">
                <a:moveTo>
                  <a:pt x="1600530" y="0"/>
                </a:moveTo>
                <a:lnTo>
                  <a:pt x="5910390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979736" y="355137"/>
            <a:ext cx="999649" cy="431186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5944413" y="782828"/>
            <a:ext cx="5997575" cy="78974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715" algn="r">
              <a:spcBef>
                <a:spcPts val="100"/>
              </a:spcBef>
            </a:pPr>
            <a:r>
              <a:rPr sz="1100" spc="-5" dirty="0">
                <a:latin typeface="Calibri"/>
                <a:cs typeface="Calibri"/>
              </a:rPr>
              <a:t>Ficha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Técnica: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K-001</a:t>
            </a:r>
            <a:endParaRPr sz="1100">
              <a:latin typeface="Calibri"/>
              <a:cs typeface="Calibri"/>
            </a:endParaRPr>
          </a:p>
          <a:p>
            <a:pPr marL="5507355" marR="5080" indent="118745" algn="r">
              <a:lnSpc>
                <a:spcPct val="101800"/>
              </a:lnSpc>
              <a:spcBef>
                <a:spcPts val="5"/>
              </a:spcBef>
            </a:pPr>
            <a:r>
              <a:rPr sz="1100" dirty="0">
                <a:latin typeface="Calibri"/>
                <a:cs typeface="Calibri"/>
              </a:rPr>
              <a:t>Re</a:t>
            </a:r>
            <a:r>
              <a:rPr sz="1100" spc="5" dirty="0">
                <a:latin typeface="Calibri"/>
                <a:cs typeface="Calibri"/>
              </a:rPr>
              <a:t>v</a:t>
            </a:r>
            <a:r>
              <a:rPr sz="1100" dirty="0">
                <a:latin typeface="Calibri"/>
                <a:cs typeface="Calibri"/>
              </a:rPr>
              <a:t>.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  </a:t>
            </a:r>
            <a:r>
              <a:rPr sz="1100" spc="-5" dirty="0">
                <a:latin typeface="Calibri"/>
                <a:cs typeface="Calibri"/>
              </a:rPr>
              <a:t>Jul-</a:t>
            </a:r>
            <a:r>
              <a:rPr sz="1100" dirty="0">
                <a:latin typeface="Calibri"/>
                <a:cs typeface="Calibri"/>
              </a:rPr>
              <a:t>20</a:t>
            </a:r>
            <a:r>
              <a:rPr sz="1100" spc="-10" dirty="0">
                <a:latin typeface="Calibri"/>
                <a:cs typeface="Calibri"/>
              </a:rPr>
              <a:t>1</a:t>
            </a:r>
            <a:r>
              <a:rPr sz="1100" dirty="0">
                <a:latin typeface="Calibri"/>
                <a:cs typeface="Calibri"/>
              </a:rPr>
              <a:t>8</a:t>
            </a:r>
            <a:endParaRPr sz="1100">
              <a:latin typeface="Calibri"/>
              <a:cs typeface="Calibri"/>
            </a:endParaRPr>
          </a:p>
          <a:p>
            <a:pPr>
              <a:spcBef>
                <a:spcPts val="5"/>
              </a:spcBef>
            </a:pPr>
            <a:endParaRPr sz="1350">
              <a:latin typeface="Calibri"/>
              <a:cs typeface="Calibri"/>
            </a:endParaRPr>
          </a:p>
          <a:p>
            <a:pPr marL="12700" marR="10160">
              <a:lnSpc>
                <a:spcPct val="191400"/>
              </a:lnSpc>
              <a:spcBef>
                <a:spcPts val="5"/>
              </a:spcBef>
            </a:pPr>
            <a:r>
              <a:rPr sz="1400" spc="-5" dirty="0">
                <a:latin typeface="Arial"/>
                <a:cs typeface="Arial"/>
              </a:rPr>
              <a:t>Por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lo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tanto,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los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tipos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enfriamiento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para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transformadores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se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clasifican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en: </a:t>
            </a:r>
            <a:r>
              <a:rPr sz="1400" spc="-37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Tipo ONAN</a:t>
            </a:r>
            <a:endParaRPr sz="1400">
              <a:latin typeface="Arial"/>
              <a:cs typeface="Arial"/>
            </a:endParaRPr>
          </a:p>
          <a:p>
            <a:pPr marL="12700" marR="6985" algn="just">
              <a:lnSpc>
                <a:spcPct val="143600"/>
              </a:lnSpc>
              <a:spcBef>
                <a:spcPts val="815"/>
              </a:spcBef>
            </a:pPr>
            <a:r>
              <a:rPr sz="1400" dirty="0">
                <a:latin typeface="Arial"/>
                <a:cs typeface="Arial"/>
              </a:rPr>
              <a:t>Sumergido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en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aceite</a:t>
            </a:r>
            <a:r>
              <a:rPr sz="1400" dirty="0">
                <a:latin typeface="Arial"/>
                <a:cs typeface="Arial"/>
              </a:rPr>
              <a:t> con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enfriamiento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propio.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Por</a:t>
            </a:r>
            <a:r>
              <a:rPr sz="1400" dirty="0">
                <a:latin typeface="Arial"/>
                <a:cs typeface="Arial"/>
              </a:rPr>
              <a:t> lo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general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en </a:t>
            </a:r>
            <a:r>
              <a:rPr sz="1400" spc="-5" dirty="0">
                <a:latin typeface="Arial"/>
                <a:cs typeface="Arial"/>
              </a:rPr>
              <a:t> transformadores </a:t>
            </a:r>
            <a:r>
              <a:rPr sz="1400" spc="-10" dirty="0">
                <a:latin typeface="Arial"/>
                <a:cs typeface="Arial"/>
              </a:rPr>
              <a:t>de más </a:t>
            </a:r>
            <a:r>
              <a:rPr sz="1400" dirty="0">
                <a:latin typeface="Arial"/>
                <a:cs typeface="Arial"/>
              </a:rPr>
              <a:t>de 50 </a:t>
            </a:r>
            <a:r>
              <a:rPr sz="1400" spc="-5" dirty="0">
                <a:latin typeface="Arial"/>
                <a:cs typeface="Arial"/>
              </a:rPr>
              <a:t>kva </a:t>
            </a:r>
            <a:r>
              <a:rPr sz="1400" dirty="0">
                <a:latin typeface="Arial"/>
                <a:cs typeface="Arial"/>
              </a:rPr>
              <a:t>se </a:t>
            </a:r>
            <a:r>
              <a:rPr sz="1400" spc="-5" dirty="0">
                <a:latin typeface="Arial"/>
                <a:cs typeface="Arial"/>
              </a:rPr>
              <a:t>usan tubos radiadores </a:t>
            </a:r>
            <a:r>
              <a:rPr sz="1400" dirty="0">
                <a:latin typeface="Arial"/>
                <a:cs typeface="Arial"/>
              </a:rPr>
              <a:t>o </a:t>
            </a:r>
            <a:r>
              <a:rPr sz="1400" spc="-5" dirty="0">
                <a:latin typeface="Arial"/>
                <a:cs typeface="Arial"/>
              </a:rPr>
              <a:t>tanques </a:t>
            </a:r>
            <a:r>
              <a:rPr sz="1400" dirty="0">
                <a:latin typeface="Arial"/>
                <a:cs typeface="Arial"/>
              </a:rPr>
              <a:t> corrugados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para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disminuir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las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pérdidas;</a:t>
            </a:r>
            <a:r>
              <a:rPr sz="1400" dirty="0">
                <a:latin typeface="Arial"/>
                <a:cs typeface="Arial"/>
              </a:rPr>
              <a:t> En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capacidades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mayores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 3000kva</a:t>
            </a:r>
            <a:r>
              <a:rPr sz="1400" dirty="0">
                <a:latin typeface="Arial"/>
                <a:cs typeface="Arial"/>
              </a:rPr>
              <a:t> se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usan</a:t>
            </a:r>
            <a:r>
              <a:rPr sz="1400" spc="-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radiadores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del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tipo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desmontable.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Este</a:t>
            </a:r>
            <a:r>
              <a:rPr sz="1400" dirty="0">
                <a:latin typeface="Arial"/>
                <a:cs typeface="Arial"/>
              </a:rPr>
              <a:t> tipo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transformador </a:t>
            </a:r>
            <a:r>
              <a:rPr sz="1400" dirty="0">
                <a:latin typeface="Arial"/>
                <a:cs typeface="Arial"/>
              </a:rPr>
              <a:t>con </a:t>
            </a:r>
            <a:r>
              <a:rPr sz="1400" spc="-5" dirty="0">
                <a:latin typeface="Arial"/>
                <a:cs typeface="Arial"/>
              </a:rPr>
              <a:t>voltajes </a:t>
            </a:r>
            <a:r>
              <a:rPr sz="1400" dirty="0">
                <a:latin typeface="Arial"/>
                <a:cs typeface="Arial"/>
              </a:rPr>
              <a:t>de 46kv o menores puede </a:t>
            </a:r>
            <a:r>
              <a:rPr sz="1400" spc="-5" dirty="0">
                <a:latin typeface="Arial"/>
                <a:cs typeface="Arial"/>
              </a:rPr>
              <a:t>tener como </a:t>
            </a:r>
            <a:r>
              <a:rPr sz="1400" dirty="0">
                <a:latin typeface="Arial"/>
                <a:cs typeface="Arial"/>
              </a:rPr>
              <a:t>medio de 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enfriamiento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líquido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inerte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aislante </a:t>
            </a:r>
            <a:r>
              <a:rPr sz="1400" dirty="0">
                <a:latin typeface="Arial"/>
                <a:cs typeface="Arial"/>
              </a:rPr>
              <a:t>en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vez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de</a:t>
            </a:r>
            <a:r>
              <a:rPr sz="1400" spc="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aceite.</a:t>
            </a:r>
            <a:endParaRPr sz="1400">
              <a:latin typeface="Arial"/>
              <a:cs typeface="Arial"/>
            </a:endParaRPr>
          </a:p>
          <a:p>
            <a:pPr marL="12700" marR="6985" algn="just">
              <a:lnSpc>
                <a:spcPct val="142900"/>
              </a:lnSpc>
              <a:spcBef>
                <a:spcPts val="825"/>
              </a:spcBef>
            </a:pPr>
            <a:r>
              <a:rPr sz="1400" dirty="0">
                <a:latin typeface="Arial"/>
                <a:cs typeface="Arial"/>
              </a:rPr>
              <a:t>El</a:t>
            </a:r>
            <a:r>
              <a:rPr sz="1400" spc="-6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transformador</a:t>
            </a:r>
            <a:r>
              <a:rPr sz="1400" spc="-6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ONAN</a:t>
            </a:r>
            <a:r>
              <a:rPr sz="1400" spc="-5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es</a:t>
            </a:r>
            <a:r>
              <a:rPr sz="1400" spc="-5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el</a:t>
            </a:r>
            <a:r>
              <a:rPr sz="1400" spc="-6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tipo</a:t>
            </a:r>
            <a:r>
              <a:rPr sz="1400" spc="-7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básico</a:t>
            </a:r>
            <a:r>
              <a:rPr sz="1400" spc="-6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y</a:t>
            </a:r>
            <a:r>
              <a:rPr sz="1400" spc="-6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sirve</a:t>
            </a:r>
            <a:r>
              <a:rPr sz="1400" spc="-6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como</a:t>
            </a:r>
            <a:r>
              <a:rPr sz="1400" spc="-6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norma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para</a:t>
            </a:r>
            <a:r>
              <a:rPr sz="1400" spc="-7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capacidad </a:t>
            </a:r>
            <a:r>
              <a:rPr sz="1400" spc="-37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y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precio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otros.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45"/>
              </a:spcBef>
            </a:pPr>
            <a:endParaRPr sz="1300">
              <a:latin typeface="Arial"/>
              <a:cs typeface="Arial"/>
            </a:endParaRPr>
          </a:p>
          <a:p>
            <a:pPr marL="12700"/>
            <a:r>
              <a:rPr sz="1400" spc="-5" dirty="0">
                <a:latin typeface="Arial"/>
                <a:cs typeface="Arial"/>
              </a:rPr>
              <a:t>Tipo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ONAF</a:t>
            </a:r>
            <a:endParaRPr sz="1400">
              <a:latin typeface="Arial"/>
              <a:cs typeface="Arial"/>
            </a:endParaRPr>
          </a:p>
          <a:p>
            <a:pPr marL="12700" marR="6350" algn="just">
              <a:lnSpc>
                <a:spcPct val="143200"/>
              </a:lnSpc>
              <a:spcBef>
                <a:spcPts val="819"/>
              </a:spcBef>
            </a:pPr>
            <a:r>
              <a:rPr sz="1400" dirty="0">
                <a:latin typeface="Arial"/>
                <a:cs typeface="Arial"/>
              </a:rPr>
              <a:t>Sumergido en </a:t>
            </a:r>
            <a:r>
              <a:rPr sz="1400" spc="-5" dirty="0">
                <a:latin typeface="Arial"/>
                <a:cs typeface="Arial"/>
              </a:rPr>
              <a:t>aceite </a:t>
            </a:r>
            <a:r>
              <a:rPr sz="1400" dirty="0">
                <a:latin typeface="Arial"/>
                <a:cs typeface="Arial"/>
              </a:rPr>
              <a:t>con </a:t>
            </a:r>
            <a:r>
              <a:rPr sz="1400" spc="-5" dirty="0">
                <a:latin typeface="Arial"/>
                <a:cs typeface="Arial"/>
              </a:rPr>
              <a:t>enfriamiento propio, </a:t>
            </a:r>
            <a:r>
              <a:rPr sz="1400" dirty="0">
                <a:latin typeface="Arial"/>
                <a:cs typeface="Arial"/>
              </a:rPr>
              <a:t>por </a:t>
            </a:r>
            <a:r>
              <a:rPr sz="1400" spc="-5" dirty="0">
                <a:latin typeface="Arial"/>
                <a:cs typeface="Arial"/>
              </a:rPr>
              <a:t>medio </a:t>
            </a:r>
            <a:r>
              <a:rPr sz="1400" dirty="0">
                <a:latin typeface="Arial"/>
                <a:cs typeface="Arial"/>
              </a:rPr>
              <a:t>de aire </a:t>
            </a:r>
            <a:r>
              <a:rPr sz="1400" spc="-5" dirty="0">
                <a:latin typeface="Arial"/>
                <a:cs typeface="Arial"/>
              </a:rPr>
              <a:t>forzado. 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Este básicamente </a:t>
            </a:r>
            <a:r>
              <a:rPr sz="1400" spc="-10" dirty="0">
                <a:latin typeface="Arial"/>
                <a:cs typeface="Arial"/>
              </a:rPr>
              <a:t>un </a:t>
            </a:r>
            <a:r>
              <a:rPr sz="1400" spc="-5" dirty="0">
                <a:latin typeface="Arial"/>
                <a:cs typeface="Arial"/>
              </a:rPr>
              <a:t>transformador ONAN </a:t>
            </a:r>
            <a:r>
              <a:rPr sz="1400" dirty="0">
                <a:latin typeface="Arial"/>
                <a:cs typeface="Arial"/>
              </a:rPr>
              <a:t>pero con </a:t>
            </a:r>
            <a:r>
              <a:rPr sz="1400" spc="-5" dirty="0">
                <a:latin typeface="Arial"/>
                <a:cs typeface="Arial"/>
              </a:rPr>
              <a:t>adición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ventiladores </a:t>
            </a:r>
            <a:r>
              <a:rPr sz="1400" spc="-37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para </a:t>
            </a:r>
            <a:r>
              <a:rPr sz="1400" spc="-5" dirty="0">
                <a:latin typeface="Arial"/>
                <a:cs typeface="Arial"/>
              </a:rPr>
              <a:t>aumentar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la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capacidad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disipación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calor.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40"/>
              </a:spcBef>
            </a:pPr>
            <a:endParaRPr sz="1300">
              <a:latin typeface="Arial"/>
              <a:cs typeface="Arial"/>
            </a:endParaRPr>
          </a:p>
          <a:p>
            <a:pPr marL="12700">
              <a:spcBef>
                <a:spcPts val="5"/>
              </a:spcBef>
            </a:pPr>
            <a:r>
              <a:rPr sz="1400" spc="-5" dirty="0">
                <a:latin typeface="Arial"/>
                <a:cs typeface="Arial"/>
              </a:rPr>
              <a:t>Tipo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OFAN:</a:t>
            </a:r>
            <a:endParaRPr sz="1400">
              <a:latin typeface="Arial"/>
              <a:cs typeface="Arial"/>
            </a:endParaRPr>
          </a:p>
          <a:p>
            <a:pPr marL="12700" marR="9525" algn="just">
              <a:lnSpc>
                <a:spcPct val="143000"/>
              </a:lnSpc>
              <a:spcBef>
                <a:spcPts val="825"/>
              </a:spcBef>
            </a:pPr>
            <a:r>
              <a:rPr sz="1400" spc="-5" dirty="0">
                <a:latin typeface="Arial"/>
                <a:cs typeface="Arial"/>
              </a:rPr>
              <a:t>Transformadores con circulación forzada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aceite </a:t>
            </a:r>
            <a:r>
              <a:rPr sz="1400" dirty="0">
                <a:latin typeface="Arial"/>
                <a:cs typeface="Arial"/>
              </a:rPr>
              <a:t>y </a:t>
            </a:r>
            <a:r>
              <a:rPr sz="1400" spc="-5" dirty="0">
                <a:latin typeface="Arial"/>
                <a:cs typeface="Arial"/>
              </a:rPr>
              <a:t>circulación natural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aire.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40"/>
              </a:spcBef>
            </a:pPr>
            <a:endParaRPr sz="1300">
              <a:latin typeface="Arial"/>
              <a:cs typeface="Arial"/>
            </a:endParaRPr>
          </a:p>
          <a:p>
            <a:pPr marL="12700"/>
            <a:r>
              <a:rPr sz="1400" spc="-5" dirty="0">
                <a:latin typeface="Arial"/>
                <a:cs typeface="Arial"/>
              </a:rPr>
              <a:t>Tipo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OFAF:</a:t>
            </a:r>
            <a:endParaRPr sz="1400">
              <a:latin typeface="Arial"/>
              <a:cs typeface="Arial"/>
            </a:endParaRPr>
          </a:p>
          <a:p>
            <a:pPr marL="12700" marR="8890" algn="just">
              <a:lnSpc>
                <a:spcPct val="143600"/>
              </a:lnSpc>
              <a:spcBef>
                <a:spcPts val="815"/>
              </a:spcBef>
            </a:pPr>
            <a:r>
              <a:rPr sz="1400" dirty="0">
                <a:latin typeface="Arial"/>
                <a:cs typeface="Arial"/>
              </a:rPr>
              <a:t>Sumergido en </a:t>
            </a:r>
            <a:r>
              <a:rPr sz="1400" spc="-5" dirty="0">
                <a:latin typeface="Arial"/>
                <a:cs typeface="Arial"/>
              </a:rPr>
              <a:t>aceite, enfriado </a:t>
            </a:r>
            <a:r>
              <a:rPr sz="1400" dirty="0">
                <a:latin typeface="Arial"/>
                <a:cs typeface="Arial"/>
              </a:rPr>
              <a:t>con </a:t>
            </a:r>
            <a:r>
              <a:rPr sz="1400" spc="-5" dirty="0">
                <a:latin typeface="Arial"/>
                <a:cs typeface="Arial"/>
              </a:rPr>
              <a:t>aceite forzado </a:t>
            </a:r>
            <a:r>
              <a:rPr sz="1400" dirty="0">
                <a:latin typeface="Arial"/>
                <a:cs typeface="Arial"/>
              </a:rPr>
              <a:t>y con enfriador de aire 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forzado.</a:t>
            </a:r>
            <a:r>
              <a:rPr sz="1400" spc="1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Este</a:t>
            </a:r>
            <a:r>
              <a:rPr sz="1400" spc="10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tipo</a:t>
            </a:r>
            <a:r>
              <a:rPr sz="1400" spc="9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114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transformadores</a:t>
            </a:r>
            <a:r>
              <a:rPr sz="1400" spc="114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se</a:t>
            </a:r>
            <a:r>
              <a:rPr sz="1400" spc="10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usa</a:t>
            </a:r>
            <a:r>
              <a:rPr sz="1400" spc="12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únicamente</a:t>
            </a:r>
            <a:r>
              <a:rPr sz="1400" spc="114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donde</a:t>
            </a:r>
            <a:r>
              <a:rPr sz="1400" spc="1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se</a:t>
            </a:r>
            <a:r>
              <a:rPr sz="1400" spc="12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desea</a:t>
            </a:r>
            <a:endParaRPr sz="14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102908" y="9390381"/>
            <a:ext cx="5678170" cy="5073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1150"/>
              </a:lnSpc>
            </a:pPr>
            <a:r>
              <a:rPr sz="1100" dirty="0">
                <a:latin typeface="Calibri"/>
                <a:cs typeface="Calibri"/>
              </a:rPr>
              <a:t>PH </a:t>
            </a:r>
            <a:r>
              <a:rPr sz="1100" spc="-5" dirty="0">
                <a:latin typeface="Calibri"/>
                <a:cs typeface="Calibri"/>
              </a:rPr>
              <a:t>Financial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Park Tower,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Piso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35,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Boulevard </a:t>
            </a:r>
            <a:r>
              <a:rPr sz="1100" spc="-5" dirty="0">
                <a:latin typeface="Calibri"/>
                <a:cs typeface="Calibri"/>
              </a:rPr>
              <a:t>Costa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Este.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Corregimiento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Juan Díaz,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Costa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del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Este.</a:t>
            </a:r>
            <a:endParaRPr sz="1100">
              <a:latin typeface="Calibri"/>
              <a:cs typeface="Calibri"/>
            </a:endParaRPr>
          </a:p>
          <a:p>
            <a:pPr marL="2030730" marR="2022475" algn="ctr">
              <a:lnSpc>
                <a:spcPct val="101800"/>
              </a:lnSpc>
            </a:pPr>
            <a:r>
              <a:rPr sz="1100" spc="-5" dirty="0">
                <a:latin typeface="Calibri"/>
                <a:cs typeface="Calibri"/>
              </a:rPr>
              <a:t>Ciudad de Panamá. Panamá. </a:t>
            </a:r>
            <a:r>
              <a:rPr sz="1100" spc="-235" dirty="0">
                <a:latin typeface="Calibri"/>
                <a:cs typeface="Calibri"/>
              </a:rPr>
              <a:t> </a:t>
            </a:r>
            <a:r>
              <a:rPr sz="1100" u="sng" spc="-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3"/>
              </a:rPr>
              <a:t>www.kaizengrp.com</a:t>
            </a:r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986068" y="9359202"/>
            <a:ext cx="5910580" cy="0"/>
          </a:xfrm>
          <a:custGeom>
            <a:avLst/>
            <a:gdLst/>
            <a:ahLst/>
            <a:cxnLst/>
            <a:rect l="l" t="t" r="r" b="b"/>
            <a:pathLst>
              <a:path w="5910580">
                <a:moveTo>
                  <a:pt x="0" y="0"/>
                </a:moveTo>
                <a:lnTo>
                  <a:pt x="1598938" y="0"/>
                </a:lnTo>
              </a:path>
              <a:path w="5910580">
                <a:moveTo>
                  <a:pt x="1600530" y="0"/>
                </a:moveTo>
                <a:lnTo>
                  <a:pt x="5910390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979736" y="355137"/>
            <a:ext cx="999649" cy="431186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5944413" y="782828"/>
            <a:ext cx="5997575" cy="779525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715" algn="r">
              <a:spcBef>
                <a:spcPts val="100"/>
              </a:spcBef>
            </a:pPr>
            <a:r>
              <a:rPr sz="1100" spc="-5" dirty="0">
                <a:latin typeface="Calibri"/>
                <a:cs typeface="Calibri"/>
              </a:rPr>
              <a:t>Ficha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Técnica: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K-001</a:t>
            </a:r>
            <a:endParaRPr sz="1100">
              <a:latin typeface="Calibri"/>
              <a:cs typeface="Calibri"/>
            </a:endParaRPr>
          </a:p>
          <a:p>
            <a:pPr marL="5507355" marR="5080" indent="118745" algn="r">
              <a:lnSpc>
                <a:spcPct val="101800"/>
              </a:lnSpc>
              <a:spcBef>
                <a:spcPts val="5"/>
              </a:spcBef>
            </a:pPr>
            <a:r>
              <a:rPr sz="1100" dirty="0">
                <a:latin typeface="Calibri"/>
                <a:cs typeface="Calibri"/>
              </a:rPr>
              <a:t>Re</a:t>
            </a:r>
            <a:r>
              <a:rPr sz="1100" spc="5" dirty="0">
                <a:latin typeface="Calibri"/>
                <a:cs typeface="Calibri"/>
              </a:rPr>
              <a:t>v</a:t>
            </a:r>
            <a:r>
              <a:rPr sz="1100" dirty="0">
                <a:latin typeface="Calibri"/>
                <a:cs typeface="Calibri"/>
              </a:rPr>
              <a:t>.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  </a:t>
            </a:r>
            <a:r>
              <a:rPr sz="1100" spc="-5" dirty="0">
                <a:latin typeface="Calibri"/>
                <a:cs typeface="Calibri"/>
              </a:rPr>
              <a:t>Jul-</a:t>
            </a:r>
            <a:r>
              <a:rPr sz="1100" dirty="0">
                <a:latin typeface="Calibri"/>
                <a:cs typeface="Calibri"/>
              </a:rPr>
              <a:t>20</a:t>
            </a:r>
            <a:r>
              <a:rPr sz="1100" spc="-10" dirty="0">
                <a:latin typeface="Calibri"/>
                <a:cs typeface="Calibri"/>
              </a:rPr>
              <a:t>1</a:t>
            </a:r>
            <a:r>
              <a:rPr sz="1100" dirty="0">
                <a:latin typeface="Calibri"/>
                <a:cs typeface="Calibri"/>
              </a:rPr>
              <a:t>8</a:t>
            </a:r>
            <a:endParaRPr sz="1100">
              <a:latin typeface="Calibri"/>
              <a:cs typeface="Calibri"/>
            </a:endParaRPr>
          </a:p>
          <a:p>
            <a:pPr marL="12700" algn="just">
              <a:lnSpc>
                <a:spcPts val="1670"/>
              </a:lnSpc>
            </a:pPr>
            <a:r>
              <a:rPr sz="1400" dirty="0">
                <a:latin typeface="Arial"/>
                <a:cs typeface="Arial"/>
              </a:rPr>
              <a:t>que</a:t>
            </a:r>
            <a:r>
              <a:rPr sz="1400" spc="7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operen</a:t>
            </a:r>
            <a:r>
              <a:rPr sz="1400" spc="7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al</a:t>
            </a:r>
            <a:r>
              <a:rPr sz="1400" spc="6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mismo</a:t>
            </a:r>
            <a:r>
              <a:rPr sz="1400" spc="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tiempo </a:t>
            </a:r>
            <a:r>
              <a:rPr sz="1400" spc="-5" dirty="0">
                <a:latin typeface="Arial"/>
                <a:cs typeface="Arial"/>
              </a:rPr>
              <a:t>las</a:t>
            </a:r>
            <a:r>
              <a:rPr sz="1400" spc="8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bombas</a:t>
            </a:r>
            <a:r>
              <a:rPr sz="1400" spc="8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8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aceite</a:t>
            </a:r>
            <a:r>
              <a:rPr sz="1400" spc="8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y</a:t>
            </a:r>
            <a:r>
              <a:rPr sz="1400" spc="6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los</a:t>
            </a:r>
            <a:r>
              <a:rPr sz="1400" spc="7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ventiladores;</a:t>
            </a:r>
            <a:r>
              <a:rPr sz="1400" spc="8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tales</a:t>
            </a:r>
            <a:endParaRPr sz="1400">
              <a:latin typeface="Arial"/>
              <a:cs typeface="Arial"/>
            </a:endParaRPr>
          </a:p>
          <a:p>
            <a:pPr marL="12700" algn="just">
              <a:spcBef>
                <a:spcPts val="720"/>
              </a:spcBef>
            </a:pPr>
            <a:r>
              <a:rPr sz="1400" spc="-5" dirty="0">
                <a:latin typeface="Arial"/>
                <a:cs typeface="Arial"/>
              </a:rPr>
              <a:t>condiciones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absorben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cualquier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carga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</a:t>
            </a:r>
            <a:r>
              <a:rPr sz="1400" spc="1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pico</a:t>
            </a:r>
            <a:r>
              <a:rPr sz="1400" spc="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</a:t>
            </a:r>
            <a:r>
              <a:rPr sz="1400" spc="-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plena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capacidad.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40"/>
              </a:spcBef>
            </a:pPr>
            <a:endParaRPr sz="1300">
              <a:latin typeface="Arial"/>
              <a:cs typeface="Arial"/>
            </a:endParaRPr>
          </a:p>
          <a:p>
            <a:pPr marL="12700"/>
            <a:r>
              <a:rPr sz="1400" spc="-5" dirty="0">
                <a:latin typeface="Arial"/>
                <a:cs typeface="Arial"/>
              </a:rPr>
              <a:t>Tipo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OFWF:</a:t>
            </a:r>
            <a:endParaRPr sz="1400">
              <a:latin typeface="Arial"/>
              <a:cs typeface="Arial"/>
            </a:endParaRPr>
          </a:p>
          <a:p>
            <a:pPr marL="12700" marR="5080" algn="just">
              <a:lnSpc>
                <a:spcPct val="143600"/>
              </a:lnSpc>
              <a:spcBef>
                <a:spcPts val="815"/>
              </a:spcBef>
            </a:pPr>
            <a:r>
              <a:rPr sz="1400" dirty="0">
                <a:latin typeface="Arial"/>
                <a:cs typeface="Arial"/>
              </a:rPr>
              <a:t>Sumergido</a:t>
            </a:r>
            <a:r>
              <a:rPr sz="1400" spc="-7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en</a:t>
            </a:r>
            <a:r>
              <a:rPr sz="1400" spc="-7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aceite</a:t>
            </a:r>
            <a:r>
              <a:rPr sz="1400" spc="-6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y</a:t>
            </a:r>
            <a:r>
              <a:rPr sz="1400" spc="-8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enfriado</a:t>
            </a:r>
            <a:r>
              <a:rPr sz="1400" spc="-7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con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agua.</a:t>
            </a:r>
            <a:r>
              <a:rPr sz="1400" spc="-6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En</a:t>
            </a:r>
            <a:r>
              <a:rPr sz="1400" spc="-6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este</a:t>
            </a:r>
            <a:r>
              <a:rPr sz="1400" spc="-7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tipo</a:t>
            </a:r>
            <a:r>
              <a:rPr sz="1400" spc="-7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de</a:t>
            </a:r>
            <a:r>
              <a:rPr sz="1400" spc="-7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transformadores</a:t>
            </a:r>
            <a:r>
              <a:rPr sz="1400" spc="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el </a:t>
            </a:r>
            <a:r>
              <a:rPr sz="1400" spc="-37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agua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enfriamiento </a:t>
            </a:r>
            <a:r>
              <a:rPr sz="1400" spc="-10" dirty="0">
                <a:latin typeface="Arial"/>
                <a:cs typeface="Arial"/>
              </a:rPr>
              <a:t>es </a:t>
            </a:r>
            <a:r>
              <a:rPr sz="1400" dirty="0">
                <a:latin typeface="Arial"/>
                <a:cs typeface="Arial"/>
              </a:rPr>
              <a:t>conducida </a:t>
            </a:r>
            <a:r>
              <a:rPr sz="1400" spc="-5" dirty="0">
                <a:latin typeface="Arial"/>
                <a:cs typeface="Arial"/>
              </a:rPr>
              <a:t>por serpentines, los cuales están </a:t>
            </a:r>
            <a:r>
              <a:rPr sz="1400" dirty="0">
                <a:latin typeface="Arial"/>
                <a:cs typeface="Arial"/>
              </a:rPr>
              <a:t>en 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contacto </a:t>
            </a:r>
            <a:r>
              <a:rPr sz="1400" dirty="0">
                <a:latin typeface="Arial"/>
                <a:cs typeface="Arial"/>
              </a:rPr>
              <a:t>con el </a:t>
            </a:r>
            <a:r>
              <a:rPr sz="1400" spc="-5" dirty="0">
                <a:latin typeface="Arial"/>
                <a:cs typeface="Arial"/>
              </a:rPr>
              <a:t>aceite aislarte </a:t>
            </a:r>
            <a:r>
              <a:rPr sz="1400" dirty="0">
                <a:latin typeface="Arial"/>
                <a:cs typeface="Arial"/>
              </a:rPr>
              <a:t>del </a:t>
            </a:r>
            <a:r>
              <a:rPr sz="1400" spc="-5" dirty="0">
                <a:latin typeface="Arial"/>
                <a:cs typeface="Arial"/>
              </a:rPr>
              <a:t>transformador. </a:t>
            </a:r>
            <a:r>
              <a:rPr sz="1400" dirty="0">
                <a:latin typeface="Arial"/>
                <a:cs typeface="Arial"/>
              </a:rPr>
              <a:t>El </a:t>
            </a:r>
            <a:r>
              <a:rPr sz="1400" spc="-5" dirty="0">
                <a:latin typeface="Arial"/>
                <a:cs typeface="Arial"/>
              </a:rPr>
              <a:t>aceite circula </a:t>
            </a:r>
            <a:r>
              <a:rPr sz="1400" dirty="0">
                <a:latin typeface="Arial"/>
                <a:cs typeface="Arial"/>
              </a:rPr>
              <a:t>alrededor 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los serpentines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por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convicción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natural.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40"/>
              </a:spcBef>
            </a:pPr>
            <a:endParaRPr sz="1300">
              <a:latin typeface="Arial"/>
              <a:cs typeface="Arial"/>
            </a:endParaRPr>
          </a:p>
          <a:p>
            <a:pPr marL="12700">
              <a:spcBef>
                <a:spcPts val="5"/>
              </a:spcBef>
            </a:pPr>
            <a:r>
              <a:rPr sz="1400" spc="-5" dirty="0">
                <a:latin typeface="Arial"/>
                <a:cs typeface="Arial"/>
              </a:rPr>
              <a:t>Tipo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AA:</a:t>
            </a:r>
            <a:endParaRPr sz="1400">
              <a:latin typeface="Arial"/>
              <a:cs typeface="Arial"/>
            </a:endParaRPr>
          </a:p>
          <a:p>
            <a:pPr marL="12700" marR="7620" algn="just">
              <a:lnSpc>
                <a:spcPct val="143200"/>
              </a:lnSpc>
              <a:spcBef>
                <a:spcPts val="819"/>
              </a:spcBef>
            </a:pPr>
            <a:r>
              <a:rPr sz="1400" spc="-5" dirty="0">
                <a:latin typeface="Arial"/>
                <a:cs typeface="Arial"/>
              </a:rPr>
              <a:t>Tipo seco, </a:t>
            </a:r>
            <a:r>
              <a:rPr sz="1400" dirty="0">
                <a:latin typeface="Arial"/>
                <a:cs typeface="Arial"/>
              </a:rPr>
              <a:t>con </a:t>
            </a:r>
            <a:r>
              <a:rPr sz="1400" spc="-5" dirty="0">
                <a:latin typeface="Arial"/>
                <a:cs typeface="Arial"/>
              </a:rPr>
              <a:t>enfriamiento propio, </a:t>
            </a:r>
            <a:r>
              <a:rPr sz="1400" dirty="0">
                <a:latin typeface="Arial"/>
                <a:cs typeface="Arial"/>
              </a:rPr>
              <a:t>no contiene </a:t>
            </a:r>
            <a:r>
              <a:rPr sz="1400" spc="-5" dirty="0">
                <a:latin typeface="Arial"/>
                <a:cs typeface="Arial"/>
              </a:rPr>
              <a:t>aceite </a:t>
            </a:r>
            <a:r>
              <a:rPr sz="1400" dirty="0">
                <a:latin typeface="Arial"/>
                <a:cs typeface="Arial"/>
              </a:rPr>
              <a:t>ni </a:t>
            </a:r>
            <a:r>
              <a:rPr sz="1400" spc="-5" dirty="0">
                <a:latin typeface="Arial"/>
                <a:cs typeface="Arial"/>
              </a:rPr>
              <a:t>otros líquidos </a:t>
            </a:r>
            <a:r>
              <a:rPr sz="1400" dirty="0">
                <a:latin typeface="Arial"/>
                <a:cs typeface="Arial"/>
              </a:rPr>
              <a:t>para </a:t>
            </a:r>
            <a:r>
              <a:rPr sz="1400" spc="-37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enfriamiento;</a:t>
            </a:r>
            <a:r>
              <a:rPr sz="1400" dirty="0">
                <a:latin typeface="Arial"/>
                <a:cs typeface="Arial"/>
              </a:rPr>
              <a:t> son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usados</a:t>
            </a:r>
            <a:r>
              <a:rPr sz="1400" dirty="0">
                <a:latin typeface="Arial"/>
                <a:cs typeface="Arial"/>
              </a:rPr>
              <a:t> en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voltajes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nominales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menores</a:t>
            </a:r>
            <a:r>
              <a:rPr sz="1400" dirty="0">
                <a:latin typeface="Arial"/>
                <a:cs typeface="Arial"/>
              </a:rPr>
              <a:t> de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15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Kv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en </a:t>
            </a:r>
            <a:r>
              <a:rPr sz="1400" spc="-37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pequeñas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capacidades.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40"/>
              </a:spcBef>
            </a:pPr>
            <a:endParaRPr sz="1300">
              <a:latin typeface="Arial"/>
              <a:cs typeface="Arial"/>
            </a:endParaRPr>
          </a:p>
          <a:p>
            <a:pPr marL="12700">
              <a:spcBef>
                <a:spcPts val="5"/>
              </a:spcBef>
            </a:pPr>
            <a:r>
              <a:rPr sz="1400" spc="-5" dirty="0">
                <a:latin typeface="Arial"/>
                <a:cs typeface="Arial"/>
              </a:rPr>
              <a:t>Tipo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AFA:</a:t>
            </a:r>
            <a:endParaRPr sz="1400">
              <a:latin typeface="Arial"/>
              <a:cs typeface="Arial"/>
            </a:endParaRPr>
          </a:p>
          <a:p>
            <a:pPr marL="12700" marR="6985" algn="just">
              <a:lnSpc>
                <a:spcPct val="143200"/>
              </a:lnSpc>
              <a:spcBef>
                <a:spcPts val="819"/>
              </a:spcBef>
            </a:pPr>
            <a:r>
              <a:rPr sz="1400" spc="-5" dirty="0">
                <a:latin typeface="Arial"/>
                <a:cs typeface="Arial"/>
              </a:rPr>
              <a:t>Tipo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seco,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enfriado</a:t>
            </a:r>
            <a:r>
              <a:rPr sz="1400" dirty="0">
                <a:latin typeface="Arial"/>
                <a:cs typeface="Arial"/>
              </a:rPr>
              <a:t> por </a:t>
            </a:r>
            <a:r>
              <a:rPr sz="1400" spc="-5" dirty="0">
                <a:latin typeface="Arial"/>
                <a:cs typeface="Arial"/>
              </a:rPr>
              <a:t>aire forzado.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Estos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transformadores </a:t>
            </a:r>
            <a:r>
              <a:rPr sz="1400" dirty="0">
                <a:latin typeface="Arial"/>
                <a:cs typeface="Arial"/>
              </a:rPr>
              <a:t>tienen una 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capacidad</a:t>
            </a:r>
            <a:r>
              <a:rPr sz="1400" spc="5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simple</a:t>
            </a:r>
            <a:r>
              <a:rPr sz="1400" spc="6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basada</a:t>
            </a:r>
            <a:r>
              <a:rPr sz="1400" spc="6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en</a:t>
            </a:r>
            <a:r>
              <a:rPr sz="1400" spc="6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la</a:t>
            </a:r>
            <a:r>
              <a:rPr sz="1400" spc="5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circulación</a:t>
            </a:r>
            <a:r>
              <a:rPr sz="1400" spc="7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6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aire</a:t>
            </a:r>
            <a:r>
              <a:rPr sz="1400" spc="5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forzado</a:t>
            </a:r>
            <a:r>
              <a:rPr sz="1400" spc="8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por</a:t>
            </a:r>
            <a:r>
              <a:rPr sz="1400" spc="6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ventiladores </a:t>
            </a:r>
            <a:r>
              <a:rPr sz="1400" spc="-37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o </a:t>
            </a:r>
            <a:r>
              <a:rPr sz="1400" spc="-5" dirty="0">
                <a:latin typeface="Arial"/>
                <a:cs typeface="Arial"/>
              </a:rPr>
              <a:t>sopladores.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40"/>
              </a:spcBef>
            </a:pPr>
            <a:endParaRPr sz="1300">
              <a:latin typeface="Arial"/>
              <a:cs typeface="Arial"/>
            </a:endParaRPr>
          </a:p>
          <a:p>
            <a:pPr marL="12700"/>
            <a:r>
              <a:rPr sz="1400" b="1" spc="-5" dirty="0">
                <a:latin typeface="Arial"/>
                <a:cs typeface="Arial"/>
              </a:rPr>
              <a:t>5.1.8.</a:t>
            </a:r>
            <a:r>
              <a:rPr sz="1400" b="1" spc="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Aislamientos</a:t>
            </a:r>
            <a:r>
              <a:rPr sz="1400" b="1" spc="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en</a:t>
            </a:r>
            <a:r>
              <a:rPr sz="1400" b="1" spc="-5" dirty="0">
                <a:latin typeface="Arial"/>
                <a:cs typeface="Arial"/>
              </a:rPr>
              <a:t> transformadores.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40"/>
              </a:spcBef>
            </a:pPr>
            <a:endParaRPr sz="1300">
              <a:latin typeface="Arial"/>
              <a:cs typeface="Arial"/>
            </a:endParaRPr>
          </a:p>
          <a:p>
            <a:pPr marL="12700" algn="just"/>
            <a:r>
              <a:rPr sz="1400" dirty="0">
                <a:latin typeface="Arial"/>
                <a:cs typeface="Arial"/>
              </a:rPr>
              <a:t>Los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tipos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aislamientos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para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transformadores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potencia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se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dividen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en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4:</a:t>
            </a:r>
            <a:endParaRPr sz="1400">
              <a:latin typeface="Arial"/>
              <a:cs typeface="Arial"/>
            </a:endParaRPr>
          </a:p>
          <a:p>
            <a:pPr marL="12700" marR="7620" algn="just">
              <a:lnSpc>
                <a:spcPct val="143600"/>
              </a:lnSpc>
              <a:spcBef>
                <a:spcPts val="819"/>
              </a:spcBef>
            </a:pPr>
            <a:r>
              <a:rPr sz="1400" spc="-5" dirty="0">
                <a:latin typeface="Arial"/>
                <a:cs typeface="Arial"/>
              </a:rPr>
              <a:t>Clase</a:t>
            </a:r>
            <a:r>
              <a:rPr sz="1400" spc="27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A:</a:t>
            </a:r>
            <a:r>
              <a:rPr sz="1400" spc="27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Diseñados</a:t>
            </a:r>
            <a:r>
              <a:rPr sz="1400" spc="28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para</a:t>
            </a:r>
            <a:r>
              <a:rPr sz="1400" spc="65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operar</a:t>
            </a:r>
            <a:r>
              <a:rPr sz="1400" spc="66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</a:t>
            </a:r>
            <a:r>
              <a:rPr sz="1400" spc="65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no</a:t>
            </a:r>
            <a:r>
              <a:rPr sz="1400" spc="65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más</a:t>
            </a:r>
            <a:r>
              <a:rPr sz="1400" spc="66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65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55°C</a:t>
            </a:r>
            <a:r>
              <a:rPr sz="1400" spc="66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65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elevación </a:t>
            </a:r>
            <a:r>
              <a:rPr sz="1400" spc="-38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de temperatura, que </a:t>
            </a:r>
            <a:r>
              <a:rPr sz="1400" spc="-10" dirty="0">
                <a:latin typeface="Arial"/>
                <a:cs typeface="Arial"/>
              </a:rPr>
              <a:t>es </a:t>
            </a:r>
            <a:r>
              <a:rPr sz="1400" dirty="0">
                <a:latin typeface="Arial"/>
                <a:cs typeface="Arial"/>
              </a:rPr>
              <a:t>el </a:t>
            </a:r>
            <a:r>
              <a:rPr sz="1400" spc="-5" dirty="0">
                <a:latin typeface="Arial"/>
                <a:cs typeface="Arial"/>
              </a:rPr>
              <a:t>próximo </a:t>
            </a:r>
            <a:r>
              <a:rPr sz="1400" dirty="0">
                <a:latin typeface="Arial"/>
                <a:cs typeface="Arial"/>
              </a:rPr>
              <a:t>al punto de ebullición del </a:t>
            </a:r>
            <a:r>
              <a:rPr sz="1400" spc="-5" dirty="0">
                <a:latin typeface="Arial"/>
                <a:cs typeface="Arial"/>
              </a:rPr>
              <a:t>agua, </a:t>
            </a:r>
            <a:r>
              <a:rPr sz="1400" dirty="0">
                <a:latin typeface="Arial"/>
                <a:cs typeface="Arial"/>
              </a:rPr>
              <a:t>pero en 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el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caso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de</a:t>
            </a:r>
            <a:r>
              <a:rPr sz="1400" spc="-5" dirty="0">
                <a:latin typeface="Arial"/>
                <a:cs typeface="Arial"/>
              </a:rPr>
              <a:t> los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transformadores</a:t>
            </a:r>
            <a:r>
              <a:rPr sz="1400" dirty="0">
                <a:latin typeface="Arial"/>
                <a:cs typeface="Arial"/>
              </a:rPr>
              <a:t> tipo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seco,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previene accidentes </a:t>
            </a:r>
            <a:r>
              <a:rPr sz="1400" spc="-10" dirty="0">
                <a:latin typeface="Arial"/>
                <a:cs typeface="Arial"/>
              </a:rPr>
              <a:t>con </a:t>
            </a:r>
            <a:r>
              <a:rPr sz="1400" spc="-5" dirty="0">
                <a:latin typeface="Arial"/>
                <a:cs typeface="Arial"/>
              </a:rPr>
              <a:t> materiales combustibles </a:t>
            </a:r>
            <a:r>
              <a:rPr sz="1400" dirty="0">
                <a:latin typeface="Arial"/>
                <a:cs typeface="Arial"/>
              </a:rPr>
              <a:t>en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el</a:t>
            </a:r>
            <a:r>
              <a:rPr sz="1400" spc="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área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con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el</a:t>
            </a:r>
            <a:r>
              <a:rPr sz="1400" spc="-5" dirty="0">
                <a:latin typeface="Arial"/>
                <a:cs typeface="Arial"/>
              </a:rPr>
              <a:t> transformador.</a:t>
            </a:r>
            <a:endParaRPr sz="14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102908" y="9390381"/>
            <a:ext cx="5678170" cy="5073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1150"/>
              </a:lnSpc>
            </a:pPr>
            <a:r>
              <a:rPr sz="1100" dirty="0">
                <a:latin typeface="Calibri"/>
                <a:cs typeface="Calibri"/>
              </a:rPr>
              <a:t>PH </a:t>
            </a:r>
            <a:r>
              <a:rPr sz="1100" spc="-5" dirty="0">
                <a:latin typeface="Calibri"/>
                <a:cs typeface="Calibri"/>
              </a:rPr>
              <a:t>Financial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Park Tower,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Piso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35,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Boulevard </a:t>
            </a:r>
            <a:r>
              <a:rPr sz="1100" spc="-5" dirty="0">
                <a:latin typeface="Calibri"/>
                <a:cs typeface="Calibri"/>
              </a:rPr>
              <a:t>Costa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Este.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Corregimiento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Juan Díaz,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Costa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del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Este.</a:t>
            </a:r>
            <a:endParaRPr sz="1100">
              <a:latin typeface="Calibri"/>
              <a:cs typeface="Calibri"/>
            </a:endParaRPr>
          </a:p>
          <a:p>
            <a:pPr marL="2030730" marR="2022475" algn="ctr">
              <a:lnSpc>
                <a:spcPct val="101800"/>
              </a:lnSpc>
            </a:pPr>
            <a:r>
              <a:rPr sz="1100" spc="-5" dirty="0">
                <a:latin typeface="Calibri"/>
                <a:cs typeface="Calibri"/>
              </a:rPr>
              <a:t>Ciudad de Panamá. Panamá. </a:t>
            </a:r>
            <a:r>
              <a:rPr sz="1100" spc="-235" dirty="0">
                <a:latin typeface="Calibri"/>
                <a:cs typeface="Calibri"/>
              </a:rPr>
              <a:t> </a:t>
            </a:r>
            <a:r>
              <a:rPr sz="1100" u="sng" spc="-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3"/>
              </a:rPr>
              <a:t>www.kaizengrp.com</a:t>
            </a:r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986068" y="9359202"/>
            <a:ext cx="5910580" cy="0"/>
          </a:xfrm>
          <a:custGeom>
            <a:avLst/>
            <a:gdLst/>
            <a:ahLst/>
            <a:cxnLst/>
            <a:rect l="l" t="t" r="r" b="b"/>
            <a:pathLst>
              <a:path w="5910580">
                <a:moveTo>
                  <a:pt x="0" y="0"/>
                </a:moveTo>
                <a:lnTo>
                  <a:pt x="1598938" y="0"/>
                </a:lnTo>
              </a:path>
              <a:path w="5910580">
                <a:moveTo>
                  <a:pt x="1600530" y="0"/>
                </a:moveTo>
                <a:lnTo>
                  <a:pt x="5910390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979736" y="355137"/>
            <a:ext cx="999649" cy="431186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5944413" y="782828"/>
            <a:ext cx="5997575" cy="77971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715" algn="r">
              <a:spcBef>
                <a:spcPts val="100"/>
              </a:spcBef>
            </a:pPr>
            <a:r>
              <a:rPr sz="1100" spc="-5" dirty="0">
                <a:latin typeface="Calibri"/>
                <a:cs typeface="Calibri"/>
              </a:rPr>
              <a:t>Ficha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Técnica: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K-001</a:t>
            </a:r>
            <a:endParaRPr sz="1100">
              <a:latin typeface="Calibri"/>
              <a:cs typeface="Calibri"/>
            </a:endParaRPr>
          </a:p>
          <a:p>
            <a:pPr marL="5507355" marR="5080" indent="118745" algn="r">
              <a:lnSpc>
                <a:spcPct val="101800"/>
              </a:lnSpc>
              <a:spcBef>
                <a:spcPts val="5"/>
              </a:spcBef>
            </a:pPr>
            <a:r>
              <a:rPr sz="1100" dirty="0">
                <a:latin typeface="Calibri"/>
                <a:cs typeface="Calibri"/>
              </a:rPr>
              <a:t>Re</a:t>
            </a:r>
            <a:r>
              <a:rPr sz="1100" spc="5" dirty="0">
                <a:latin typeface="Calibri"/>
                <a:cs typeface="Calibri"/>
              </a:rPr>
              <a:t>v</a:t>
            </a:r>
            <a:r>
              <a:rPr sz="1100" dirty="0">
                <a:latin typeface="Calibri"/>
                <a:cs typeface="Calibri"/>
              </a:rPr>
              <a:t>.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  </a:t>
            </a:r>
            <a:r>
              <a:rPr sz="1100" spc="-5" dirty="0">
                <a:latin typeface="Calibri"/>
                <a:cs typeface="Calibri"/>
              </a:rPr>
              <a:t>Jul-</a:t>
            </a:r>
            <a:r>
              <a:rPr sz="1100" dirty="0">
                <a:latin typeface="Calibri"/>
                <a:cs typeface="Calibri"/>
              </a:rPr>
              <a:t>20</a:t>
            </a:r>
            <a:r>
              <a:rPr sz="1100" spc="-10" dirty="0">
                <a:latin typeface="Calibri"/>
                <a:cs typeface="Calibri"/>
              </a:rPr>
              <a:t>1</a:t>
            </a:r>
            <a:r>
              <a:rPr sz="1100" dirty="0">
                <a:latin typeface="Calibri"/>
                <a:cs typeface="Calibri"/>
              </a:rPr>
              <a:t>8</a:t>
            </a:r>
            <a:endParaRPr sz="1100">
              <a:latin typeface="Calibri"/>
              <a:cs typeface="Calibri"/>
            </a:endParaRPr>
          </a:p>
          <a:p>
            <a:pPr marL="12700" algn="just">
              <a:lnSpc>
                <a:spcPts val="1670"/>
              </a:lnSpc>
            </a:pPr>
            <a:r>
              <a:rPr sz="1400" spc="-5" dirty="0">
                <a:latin typeface="Arial"/>
                <a:cs typeface="Arial"/>
              </a:rPr>
              <a:t>Clase</a:t>
            </a:r>
            <a:r>
              <a:rPr sz="1400" spc="19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B:</a:t>
            </a:r>
            <a:r>
              <a:rPr sz="1400" spc="19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La</a:t>
            </a:r>
            <a:r>
              <a:rPr sz="1400" spc="17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elevación</a:t>
            </a:r>
            <a:r>
              <a:rPr sz="1400" spc="19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17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temperatura</a:t>
            </a:r>
            <a:r>
              <a:rPr sz="1400" spc="18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puede</a:t>
            </a:r>
            <a:r>
              <a:rPr sz="1400" spc="17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no</a:t>
            </a:r>
            <a:r>
              <a:rPr sz="1400" spc="18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exceder</a:t>
            </a:r>
            <a:r>
              <a:rPr sz="1400" spc="18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los</a:t>
            </a:r>
            <a:r>
              <a:rPr sz="1400" spc="18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80°C</a:t>
            </a:r>
            <a:r>
              <a:rPr sz="1400" spc="18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en</a:t>
            </a:r>
            <a:r>
              <a:rPr sz="1400" spc="18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las</a:t>
            </a:r>
            <a:endParaRPr sz="1400">
              <a:latin typeface="Arial"/>
              <a:cs typeface="Arial"/>
            </a:endParaRPr>
          </a:p>
          <a:p>
            <a:pPr marL="12700" marR="9525" algn="just">
              <a:lnSpc>
                <a:spcPct val="143600"/>
              </a:lnSpc>
            </a:pPr>
            <a:r>
              <a:rPr sz="1400" dirty="0">
                <a:latin typeface="Arial"/>
                <a:cs typeface="Arial"/>
              </a:rPr>
              <a:t>bobinas, por lo </a:t>
            </a:r>
            <a:r>
              <a:rPr sz="1400" spc="-5" dirty="0">
                <a:latin typeface="Arial"/>
                <a:cs typeface="Arial"/>
              </a:rPr>
              <a:t>general estos transformadores son </a:t>
            </a:r>
            <a:r>
              <a:rPr sz="1400" spc="-10" dirty="0">
                <a:latin typeface="Arial"/>
                <a:cs typeface="Arial"/>
              </a:rPr>
              <a:t>más </a:t>
            </a:r>
            <a:r>
              <a:rPr sz="1400" dirty="0">
                <a:latin typeface="Arial"/>
                <a:cs typeface="Arial"/>
              </a:rPr>
              <a:t>pequeños que </a:t>
            </a:r>
            <a:r>
              <a:rPr sz="1400" spc="-10" dirty="0">
                <a:latin typeface="Arial"/>
                <a:cs typeface="Arial"/>
              </a:rPr>
              <a:t>los </a:t>
            </a:r>
            <a:r>
              <a:rPr sz="1400" spc="-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que</a:t>
            </a:r>
            <a:r>
              <a:rPr sz="1400" spc="-5" dirty="0">
                <a:latin typeface="Arial"/>
                <a:cs typeface="Arial"/>
              </a:rPr>
              <a:t> usan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aislamientos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clase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15" dirty="0">
                <a:latin typeface="Arial"/>
                <a:cs typeface="Arial"/>
              </a:rPr>
              <a:t>A.</a:t>
            </a:r>
            <a:endParaRPr sz="1400">
              <a:latin typeface="Arial"/>
              <a:cs typeface="Arial"/>
            </a:endParaRPr>
          </a:p>
          <a:p>
            <a:pPr marL="12700" marR="8890" algn="just">
              <a:lnSpc>
                <a:spcPct val="143600"/>
              </a:lnSpc>
              <a:spcBef>
                <a:spcPts val="805"/>
              </a:spcBef>
            </a:pPr>
            <a:r>
              <a:rPr sz="1400" spc="-5" dirty="0">
                <a:latin typeface="Arial"/>
                <a:cs typeface="Arial"/>
              </a:rPr>
              <a:t>Clase F: </a:t>
            </a:r>
            <a:r>
              <a:rPr sz="1400" dirty="0">
                <a:latin typeface="Arial"/>
                <a:cs typeface="Arial"/>
              </a:rPr>
              <a:t>Se </a:t>
            </a:r>
            <a:r>
              <a:rPr sz="1400" spc="-5" dirty="0">
                <a:latin typeface="Arial"/>
                <a:cs typeface="Arial"/>
              </a:rPr>
              <a:t>relaciona </a:t>
            </a:r>
            <a:r>
              <a:rPr sz="1400" dirty="0">
                <a:latin typeface="Arial"/>
                <a:cs typeface="Arial"/>
              </a:rPr>
              <a:t>con </a:t>
            </a:r>
            <a:r>
              <a:rPr sz="1400" spc="-5" dirty="0">
                <a:latin typeface="Arial"/>
                <a:cs typeface="Arial"/>
              </a:rPr>
              <a:t>elevaciones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temperaturas </a:t>
            </a:r>
            <a:r>
              <a:rPr sz="1400" spc="-10" dirty="0">
                <a:latin typeface="Arial"/>
                <a:cs typeface="Arial"/>
              </a:rPr>
              <a:t>en </a:t>
            </a:r>
            <a:r>
              <a:rPr sz="1400" dirty="0">
                <a:latin typeface="Arial"/>
                <a:cs typeface="Arial"/>
              </a:rPr>
              <a:t>las </a:t>
            </a:r>
            <a:r>
              <a:rPr sz="1400" spc="-5" dirty="0">
                <a:latin typeface="Arial"/>
                <a:cs typeface="Arial"/>
              </a:rPr>
              <a:t>bobinas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hasta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115°C.</a:t>
            </a:r>
            <a:endParaRPr sz="1400">
              <a:latin typeface="Arial"/>
              <a:cs typeface="Arial"/>
            </a:endParaRPr>
          </a:p>
          <a:p>
            <a:pPr marL="12700" marR="5080" algn="just">
              <a:lnSpc>
                <a:spcPct val="143300"/>
              </a:lnSpc>
              <a:spcBef>
                <a:spcPts val="819"/>
              </a:spcBef>
            </a:pPr>
            <a:r>
              <a:rPr sz="1400" spc="-5" dirty="0">
                <a:latin typeface="Arial"/>
                <a:cs typeface="Arial"/>
              </a:rPr>
              <a:t>Clase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H:</a:t>
            </a:r>
            <a:r>
              <a:rPr sz="1400" spc="-5" dirty="0">
                <a:latin typeface="Arial"/>
                <a:cs typeface="Arial"/>
              </a:rPr>
              <a:t> Permiten</a:t>
            </a:r>
            <a:r>
              <a:rPr sz="1400" dirty="0">
                <a:latin typeface="Arial"/>
                <a:cs typeface="Arial"/>
              </a:rPr>
              <a:t> diseñar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para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elevaciones</a:t>
            </a:r>
            <a:r>
              <a:rPr sz="1400" dirty="0">
                <a:latin typeface="Arial"/>
                <a:cs typeface="Arial"/>
              </a:rPr>
              <a:t> de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temperatura</a:t>
            </a:r>
            <a:r>
              <a:rPr sz="1400" dirty="0">
                <a:latin typeface="Arial"/>
                <a:cs typeface="Arial"/>
              </a:rPr>
              <a:t> de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150°C </a:t>
            </a:r>
            <a:r>
              <a:rPr sz="1400" spc="-37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cuando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está</a:t>
            </a:r>
            <a:r>
              <a:rPr sz="1400" dirty="0">
                <a:latin typeface="Arial"/>
                <a:cs typeface="Arial"/>
              </a:rPr>
              <a:t> operando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el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transformador</a:t>
            </a:r>
            <a:r>
              <a:rPr sz="1400" dirty="0">
                <a:latin typeface="Arial"/>
                <a:cs typeface="Arial"/>
              </a:rPr>
              <a:t> a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una </a:t>
            </a:r>
            <a:r>
              <a:rPr sz="1400" spc="-5" dirty="0">
                <a:latin typeface="Arial"/>
                <a:cs typeface="Arial"/>
              </a:rPr>
              <a:t>temperatura ambiente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-37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40°C, </a:t>
            </a:r>
            <a:r>
              <a:rPr sz="1400" spc="-5" dirty="0">
                <a:latin typeface="Arial"/>
                <a:cs typeface="Arial"/>
              </a:rPr>
              <a:t>para </a:t>
            </a:r>
            <a:r>
              <a:rPr sz="1400" dirty="0">
                <a:latin typeface="Arial"/>
                <a:cs typeface="Arial"/>
              </a:rPr>
              <a:t>que </a:t>
            </a:r>
            <a:r>
              <a:rPr sz="1400" spc="-5" dirty="0">
                <a:latin typeface="Arial"/>
                <a:cs typeface="Arial"/>
              </a:rPr>
              <a:t>alcance hasta 190°C </a:t>
            </a:r>
            <a:r>
              <a:rPr sz="1400" dirty="0">
                <a:latin typeface="Arial"/>
                <a:cs typeface="Arial"/>
              </a:rPr>
              <a:t>y con el </a:t>
            </a:r>
            <a:r>
              <a:rPr sz="1400" spc="-5" dirty="0">
                <a:latin typeface="Arial"/>
                <a:cs typeface="Arial"/>
              </a:rPr>
              <a:t>punto </a:t>
            </a:r>
            <a:r>
              <a:rPr sz="1400" spc="-10" dirty="0">
                <a:latin typeface="Arial"/>
                <a:cs typeface="Arial"/>
              </a:rPr>
              <a:t>más </a:t>
            </a:r>
            <a:r>
              <a:rPr sz="1400" dirty="0">
                <a:latin typeface="Arial"/>
                <a:cs typeface="Arial"/>
              </a:rPr>
              <a:t>caliente no </a:t>
            </a:r>
            <a:r>
              <a:rPr sz="1400" spc="-5" dirty="0">
                <a:latin typeface="Arial"/>
                <a:cs typeface="Arial"/>
              </a:rPr>
              <a:t>exceda </a:t>
            </a:r>
            <a:r>
              <a:rPr sz="1400" spc="-37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 </a:t>
            </a:r>
            <a:r>
              <a:rPr sz="1400" spc="-5" dirty="0">
                <a:latin typeface="Arial"/>
                <a:cs typeface="Arial"/>
              </a:rPr>
              <a:t>220°C.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40"/>
              </a:spcBef>
            </a:pPr>
            <a:endParaRPr sz="1300">
              <a:latin typeface="Arial"/>
              <a:cs typeface="Arial"/>
            </a:endParaRPr>
          </a:p>
          <a:p>
            <a:pPr marL="12700" algn="just"/>
            <a:r>
              <a:rPr sz="1400" b="1" spc="-5" dirty="0">
                <a:latin typeface="Arial"/>
                <a:cs typeface="Arial"/>
              </a:rPr>
              <a:t>5.1.8.</a:t>
            </a:r>
            <a:r>
              <a:rPr sz="1400" b="1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Control</a:t>
            </a:r>
            <a:r>
              <a:rPr sz="1400" b="1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de</a:t>
            </a:r>
            <a:r>
              <a:rPr sz="1400" b="1" spc="1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temperatura</a:t>
            </a:r>
            <a:r>
              <a:rPr sz="1400" b="1" spc="-10" dirty="0">
                <a:latin typeface="Arial"/>
                <a:cs typeface="Arial"/>
              </a:rPr>
              <a:t> del</a:t>
            </a:r>
            <a:r>
              <a:rPr sz="1400" b="1" spc="1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transformador.</a:t>
            </a:r>
            <a:endParaRPr sz="1400">
              <a:latin typeface="Arial"/>
              <a:cs typeface="Arial"/>
            </a:endParaRPr>
          </a:p>
          <a:p>
            <a:pPr marL="12700" marR="7620" algn="just">
              <a:lnSpc>
                <a:spcPct val="143600"/>
              </a:lnSpc>
              <a:spcBef>
                <a:spcPts val="820"/>
              </a:spcBef>
            </a:pPr>
            <a:r>
              <a:rPr sz="1400" spc="-5" dirty="0">
                <a:latin typeface="Arial"/>
                <a:cs typeface="Arial"/>
              </a:rPr>
              <a:t>La</a:t>
            </a:r>
            <a:r>
              <a:rPr sz="1400" spc="37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temperatura</a:t>
            </a:r>
            <a:r>
              <a:rPr sz="1400" spc="38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 un </a:t>
            </a:r>
            <a:r>
              <a:rPr sz="1400" spc="-5" dirty="0">
                <a:latin typeface="Arial"/>
                <a:cs typeface="Arial"/>
              </a:rPr>
              <a:t>transformador</a:t>
            </a:r>
            <a:r>
              <a:rPr sz="1400" spc="38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se</a:t>
            </a:r>
            <a:r>
              <a:rPr sz="1400" spc="38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lee</a:t>
            </a:r>
            <a:r>
              <a:rPr sz="1400" spc="37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por</a:t>
            </a:r>
            <a:r>
              <a:rPr sz="1400" spc="38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medio</a:t>
            </a:r>
            <a:r>
              <a:rPr sz="1400" spc="38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termómetros 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de</a:t>
            </a:r>
            <a:r>
              <a:rPr sz="1400" spc="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mercurio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y,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en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algunos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casos,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por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medio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termopares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colocados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en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los </a:t>
            </a:r>
            <a:r>
              <a:rPr sz="1400" spc="-37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devanados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que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alimentan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milivóltmetros</a:t>
            </a:r>
            <a:r>
              <a:rPr sz="1400" dirty="0">
                <a:latin typeface="Arial"/>
                <a:cs typeface="Arial"/>
              </a:rPr>
              <a:t> calibrados</a:t>
            </a:r>
            <a:r>
              <a:rPr sz="1400" spc="-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en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°C.</a:t>
            </a:r>
            <a:endParaRPr sz="1400">
              <a:latin typeface="Arial"/>
              <a:cs typeface="Arial"/>
            </a:endParaRPr>
          </a:p>
          <a:p>
            <a:pPr marL="12700" marR="5080" algn="just">
              <a:lnSpc>
                <a:spcPct val="143600"/>
              </a:lnSpc>
              <a:spcBef>
                <a:spcPts val="800"/>
              </a:spcBef>
            </a:pPr>
            <a:r>
              <a:rPr sz="1400" spc="-5" dirty="0">
                <a:latin typeface="Arial"/>
                <a:cs typeface="Arial"/>
              </a:rPr>
              <a:t>Existen</a:t>
            </a:r>
            <a:r>
              <a:rPr sz="1400" spc="-8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varios</a:t>
            </a:r>
            <a:r>
              <a:rPr sz="1400" spc="2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métodos</a:t>
            </a:r>
            <a:r>
              <a:rPr sz="1400" spc="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para</a:t>
            </a:r>
            <a:r>
              <a:rPr sz="1400" spc="-9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controlar</a:t>
            </a:r>
            <a:r>
              <a:rPr sz="1400" spc="-8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la</a:t>
            </a:r>
            <a:r>
              <a:rPr sz="1400" spc="-8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temperatura;</a:t>
            </a:r>
            <a:r>
              <a:rPr sz="1400" spc="-9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los</a:t>
            </a:r>
            <a:r>
              <a:rPr sz="1400" spc="-9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más</a:t>
            </a:r>
            <a:r>
              <a:rPr sz="1400" spc="-7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modernos</a:t>
            </a:r>
            <a:r>
              <a:rPr sz="1400" spc="-10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son </a:t>
            </a:r>
            <a:r>
              <a:rPr sz="1400" spc="-38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el </a:t>
            </a:r>
            <a:r>
              <a:rPr sz="1400" spc="-5" dirty="0">
                <a:latin typeface="Arial"/>
                <a:cs typeface="Arial"/>
              </a:rPr>
              <a:t>control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temperatura </a:t>
            </a:r>
            <a:r>
              <a:rPr sz="1400" dirty="0">
                <a:latin typeface="Arial"/>
                <a:cs typeface="Arial"/>
              </a:rPr>
              <a:t>por medio </a:t>
            </a:r>
            <a:r>
              <a:rPr sz="1400" spc="-5" dirty="0">
                <a:latin typeface="Arial"/>
                <a:cs typeface="Arial"/>
              </a:rPr>
              <a:t>del dispositivo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imagen térmica con 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relevador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T.R.O., </a:t>
            </a:r>
            <a:r>
              <a:rPr sz="1400" dirty="0">
                <a:latin typeface="Arial"/>
                <a:cs typeface="Arial"/>
              </a:rPr>
              <a:t>y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la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protección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por</a:t>
            </a:r>
            <a:r>
              <a:rPr sz="1400" spc="-5" dirty="0">
                <a:latin typeface="Arial"/>
                <a:cs typeface="Arial"/>
              </a:rPr>
              <a:t> relevador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Buchholz.</a:t>
            </a:r>
            <a:endParaRPr sz="1400">
              <a:latin typeface="Arial"/>
              <a:cs typeface="Arial"/>
            </a:endParaRPr>
          </a:p>
          <a:p>
            <a:pPr marL="12700" marR="6985" algn="just">
              <a:lnSpc>
                <a:spcPct val="143600"/>
              </a:lnSpc>
              <a:spcBef>
                <a:spcPts val="815"/>
              </a:spcBef>
            </a:pPr>
            <a:r>
              <a:rPr sz="1400" spc="-5" dirty="0">
                <a:latin typeface="Arial"/>
                <a:cs typeface="Arial"/>
              </a:rPr>
              <a:t>El método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imagen térmica </a:t>
            </a:r>
            <a:r>
              <a:rPr sz="1400" dirty="0">
                <a:latin typeface="Arial"/>
                <a:cs typeface="Arial"/>
              </a:rPr>
              <a:t>se </a:t>
            </a:r>
            <a:r>
              <a:rPr sz="1400" spc="-5" dirty="0">
                <a:latin typeface="Arial"/>
                <a:cs typeface="Arial"/>
              </a:rPr>
              <a:t>basa </a:t>
            </a:r>
            <a:r>
              <a:rPr sz="1400" dirty="0">
                <a:latin typeface="Arial"/>
                <a:cs typeface="Arial"/>
              </a:rPr>
              <a:t>en que cualquier </a:t>
            </a:r>
            <a:r>
              <a:rPr sz="1400" spc="-5" dirty="0">
                <a:latin typeface="Arial"/>
                <a:cs typeface="Arial"/>
              </a:rPr>
              <a:t>sobrecarga </a:t>
            </a:r>
            <a:r>
              <a:rPr sz="1400" dirty="0">
                <a:latin typeface="Arial"/>
                <a:cs typeface="Arial"/>
              </a:rPr>
              <a:t>o </a:t>
            </a:r>
            <a:r>
              <a:rPr sz="1400" spc="-5" dirty="0">
                <a:latin typeface="Arial"/>
                <a:cs typeface="Arial"/>
              </a:rPr>
              <a:t>corto 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circuito</a:t>
            </a:r>
            <a:r>
              <a:rPr sz="1400" dirty="0">
                <a:latin typeface="Arial"/>
                <a:cs typeface="Arial"/>
              </a:rPr>
              <a:t> dentro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del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transformador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se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manifiesta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como</a:t>
            </a:r>
            <a:r>
              <a:rPr sz="1400" dirty="0">
                <a:latin typeface="Arial"/>
                <a:cs typeface="Arial"/>
              </a:rPr>
              <a:t> una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variación</a:t>
            </a:r>
            <a:r>
              <a:rPr sz="1400" dirty="0">
                <a:latin typeface="Arial"/>
                <a:cs typeface="Arial"/>
              </a:rPr>
              <a:t> de 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corriente.</a:t>
            </a:r>
            <a:r>
              <a:rPr sz="1400" spc="7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El</a:t>
            </a:r>
            <a:r>
              <a:rPr sz="1400" spc="6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dispositivo</a:t>
            </a:r>
            <a:r>
              <a:rPr sz="1400" spc="8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está</a:t>
            </a:r>
            <a:r>
              <a:rPr sz="1400" spc="5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constituido</a:t>
            </a:r>
            <a:r>
              <a:rPr sz="1400" spc="8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por</a:t>
            </a:r>
            <a:r>
              <a:rPr sz="1400" spc="6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un</a:t>
            </a:r>
            <a:r>
              <a:rPr sz="1400" spc="7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</a:t>
            </a:r>
            <a:r>
              <a:rPr sz="1400" spc="3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resistencia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7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calefacción </a:t>
            </a:r>
            <a:r>
              <a:rPr sz="1400" spc="-38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o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caldeo;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alrededor</a:t>
            </a:r>
            <a:r>
              <a:rPr sz="1400" dirty="0">
                <a:latin typeface="Arial"/>
                <a:cs typeface="Arial"/>
              </a:rPr>
              <a:t> se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encuentra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una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bobina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cuya función </a:t>
            </a:r>
            <a:r>
              <a:rPr sz="1400" dirty="0">
                <a:latin typeface="Arial"/>
                <a:cs typeface="Arial"/>
              </a:rPr>
              <a:t>es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recibir</a:t>
            </a:r>
            <a:r>
              <a:rPr sz="1400" dirty="0">
                <a:latin typeface="Arial"/>
                <a:cs typeface="Arial"/>
              </a:rPr>
              <a:t> la </a:t>
            </a:r>
            <a:r>
              <a:rPr sz="1400" spc="-37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corriente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falla</a:t>
            </a:r>
            <a:r>
              <a:rPr sz="1400" dirty="0">
                <a:latin typeface="Arial"/>
                <a:cs typeface="Arial"/>
              </a:rPr>
              <a:t> en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los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devanados,</a:t>
            </a:r>
            <a:r>
              <a:rPr sz="1400" dirty="0">
                <a:latin typeface="Arial"/>
                <a:cs typeface="Arial"/>
              </a:rPr>
              <a:t> que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se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detecta</a:t>
            </a:r>
            <a:r>
              <a:rPr sz="1400" dirty="0">
                <a:latin typeface="Arial"/>
                <a:cs typeface="Arial"/>
              </a:rPr>
              <a:t> por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medio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un </a:t>
            </a:r>
            <a:r>
              <a:rPr sz="1400" spc="-37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transformador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corriente.</a:t>
            </a:r>
            <a:endParaRPr sz="14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102908" y="9390381"/>
            <a:ext cx="5678170" cy="5073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1150"/>
              </a:lnSpc>
            </a:pPr>
            <a:r>
              <a:rPr sz="1100" dirty="0">
                <a:latin typeface="Calibri"/>
                <a:cs typeface="Calibri"/>
              </a:rPr>
              <a:t>PH </a:t>
            </a:r>
            <a:r>
              <a:rPr sz="1100" spc="-5" dirty="0">
                <a:latin typeface="Calibri"/>
                <a:cs typeface="Calibri"/>
              </a:rPr>
              <a:t>Financial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Park Tower,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Piso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35,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Boulevard </a:t>
            </a:r>
            <a:r>
              <a:rPr sz="1100" spc="-5" dirty="0">
                <a:latin typeface="Calibri"/>
                <a:cs typeface="Calibri"/>
              </a:rPr>
              <a:t>Costa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Este.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Corregimiento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Juan Díaz,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Costa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del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Este.</a:t>
            </a:r>
            <a:endParaRPr sz="1100">
              <a:latin typeface="Calibri"/>
              <a:cs typeface="Calibri"/>
            </a:endParaRPr>
          </a:p>
          <a:p>
            <a:pPr marL="2030730" marR="2022475" algn="ctr">
              <a:lnSpc>
                <a:spcPct val="101800"/>
              </a:lnSpc>
            </a:pPr>
            <a:r>
              <a:rPr sz="1100" spc="-5" dirty="0">
                <a:latin typeface="Calibri"/>
                <a:cs typeface="Calibri"/>
              </a:rPr>
              <a:t>Ciudad de Panamá. Panamá. </a:t>
            </a:r>
            <a:r>
              <a:rPr sz="1100" spc="-235" dirty="0">
                <a:latin typeface="Calibri"/>
                <a:cs typeface="Calibri"/>
              </a:rPr>
              <a:t> </a:t>
            </a:r>
            <a:r>
              <a:rPr sz="1100" u="sng" spc="-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3"/>
              </a:rPr>
              <a:t>www.kaizengrp.com</a:t>
            </a:r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986068" y="9359202"/>
            <a:ext cx="5910580" cy="0"/>
          </a:xfrm>
          <a:custGeom>
            <a:avLst/>
            <a:gdLst/>
            <a:ahLst/>
            <a:cxnLst/>
            <a:rect l="l" t="t" r="r" b="b"/>
            <a:pathLst>
              <a:path w="5910580">
                <a:moveTo>
                  <a:pt x="0" y="0"/>
                </a:moveTo>
                <a:lnTo>
                  <a:pt x="1598938" y="0"/>
                </a:lnTo>
              </a:path>
              <a:path w="5910580">
                <a:moveTo>
                  <a:pt x="1600530" y="0"/>
                </a:moveTo>
                <a:lnTo>
                  <a:pt x="5910390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979736" y="355137"/>
            <a:ext cx="999649" cy="431186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5944413" y="782828"/>
            <a:ext cx="5997575" cy="80029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715" algn="r">
              <a:spcBef>
                <a:spcPts val="100"/>
              </a:spcBef>
            </a:pPr>
            <a:r>
              <a:rPr sz="1100" spc="-5" dirty="0">
                <a:latin typeface="Calibri"/>
                <a:cs typeface="Calibri"/>
              </a:rPr>
              <a:t>Ficha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Técnica: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K-001</a:t>
            </a:r>
            <a:endParaRPr sz="1100">
              <a:latin typeface="Calibri"/>
              <a:cs typeface="Calibri"/>
            </a:endParaRPr>
          </a:p>
          <a:p>
            <a:pPr marL="5507355" marR="5080" indent="118745" algn="r">
              <a:lnSpc>
                <a:spcPct val="101800"/>
              </a:lnSpc>
              <a:spcBef>
                <a:spcPts val="5"/>
              </a:spcBef>
            </a:pPr>
            <a:r>
              <a:rPr sz="1100" dirty="0">
                <a:latin typeface="Calibri"/>
                <a:cs typeface="Calibri"/>
              </a:rPr>
              <a:t>Re</a:t>
            </a:r>
            <a:r>
              <a:rPr sz="1100" spc="5" dirty="0">
                <a:latin typeface="Calibri"/>
                <a:cs typeface="Calibri"/>
              </a:rPr>
              <a:t>v</a:t>
            </a:r>
            <a:r>
              <a:rPr sz="1100" dirty="0">
                <a:latin typeface="Calibri"/>
                <a:cs typeface="Calibri"/>
              </a:rPr>
              <a:t>.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  </a:t>
            </a:r>
            <a:r>
              <a:rPr sz="1100" spc="-5" dirty="0">
                <a:latin typeface="Calibri"/>
                <a:cs typeface="Calibri"/>
              </a:rPr>
              <a:t>Jul-</a:t>
            </a:r>
            <a:r>
              <a:rPr sz="1100" dirty="0">
                <a:latin typeface="Calibri"/>
                <a:cs typeface="Calibri"/>
              </a:rPr>
              <a:t>20</a:t>
            </a:r>
            <a:r>
              <a:rPr sz="1100" spc="-10" dirty="0">
                <a:latin typeface="Calibri"/>
                <a:cs typeface="Calibri"/>
              </a:rPr>
              <a:t>1</a:t>
            </a:r>
            <a:r>
              <a:rPr sz="1100" dirty="0">
                <a:latin typeface="Calibri"/>
                <a:cs typeface="Calibri"/>
              </a:rPr>
              <a:t>8</a:t>
            </a:r>
            <a:endParaRPr sz="1100">
              <a:latin typeface="Calibri"/>
              <a:cs typeface="Calibri"/>
            </a:endParaRPr>
          </a:p>
          <a:p>
            <a:pPr marL="12700" algn="just">
              <a:lnSpc>
                <a:spcPts val="1670"/>
              </a:lnSpc>
            </a:pPr>
            <a:r>
              <a:rPr sz="1400" dirty="0">
                <a:latin typeface="Arial"/>
                <a:cs typeface="Arial"/>
              </a:rPr>
              <a:t>La</a:t>
            </a:r>
            <a:r>
              <a:rPr sz="1400" spc="2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corriente</a:t>
            </a:r>
            <a:r>
              <a:rPr sz="1400" spc="2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que</a:t>
            </a:r>
            <a:r>
              <a:rPr sz="1400" spc="2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circula</a:t>
            </a:r>
            <a:r>
              <a:rPr sz="1400" spc="2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por</a:t>
            </a:r>
            <a:r>
              <a:rPr sz="1400" spc="2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la</a:t>
            </a:r>
            <a:r>
              <a:rPr sz="1400" spc="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bobina,</a:t>
            </a:r>
            <a:r>
              <a:rPr sz="1400" spc="2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al</a:t>
            </a:r>
            <a:r>
              <a:rPr sz="1400" spc="3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variar,</a:t>
            </a:r>
            <a:r>
              <a:rPr sz="1400" spc="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crea</a:t>
            </a:r>
            <a:r>
              <a:rPr sz="1400" spc="2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una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cierta</a:t>
            </a:r>
            <a:r>
              <a:rPr sz="1400" spc="2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temperatura</a:t>
            </a:r>
            <a:endParaRPr sz="1400">
              <a:latin typeface="Arial"/>
              <a:cs typeface="Arial"/>
            </a:endParaRPr>
          </a:p>
          <a:p>
            <a:pPr marL="12700" algn="just">
              <a:spcBef>
                <a:spcPts val="720"/>
              </a:spcBef>
            </a:pPr>
            <a:r>
              <a:rPr sz="1400" dirty="0">
                <a:latin typeface="Arial"/>
                <a:cs typeface="Arial"/>
              </a:rPr>
              <a:t>en la</a:t>
            </a:r>
            <a:r>
              <a:rPr sz="1400" spc="-5" dirty="0">
                <a:latin typeface="Arial"/>
                <a:cs typeface="Arial"/>
              </a:rPr>
              <a:t> resistencia,</a:t>
            </a:r>
            <a:r>
              <a:rPr sz="1400" dirty="0">
                <a:latin typeface="Arial"/>
                <a:cs typeface="Arial"/>
              </a:rPr>
              <a:t> y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esto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se</a:t>
            </a:r>
            <a:r>
              <a:rPr sz="1400" spc="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indica</a:t>
            </a:r>
            <a:r>
              <a:rPr sz="1400" spc="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en</a:t>
            </a:r>
            <a:r>
              <a:rPr sz="1400" spc="-10" dirty="0">
                <a:latin typeface="Arial"/>
                <a:cs typeface="Arial"/>
              </a:rPr>
              <a:t> un</a:t>
            </a:r>
            <a:r>
              <a:rPr sz="1400" spc="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milivóltmetro </a:t>
            </a:r>
            <a:r>
              <a:rPr sz="1400" dirty="0">
                <a:latin typeface="Arial"/>
                <a:cs typeface="Arial"/>
              </a:rPr>
              <a:t>graduado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en</a:t>
            </a:r>
            <a:r>
              <a:rPr sz="1400" spc="-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°C.</a:t>
            </a:r>
            <a:endParaRPr sz="1400">
              <a:latin typeface="Arial"/>
              <a:cs typeface="Arial"/>
            </a:endParaRPr>
          </a:p>
          <a:p>
            <a:pPr marL="12700" marR="6985" algn="just">
              <a:lnSpc>
                <a:spcPct val="143600"/>
              </a:lnSpc>
              <a:spcBef>
                <a:spcPts val="815"/>
              </a:spcBef>
            </a:pPr>
            <a:r>
              <a:rPr sz="1400" dirty="0">
                <a:latin typeface="Arial"/>
                <a:cs typeface="Arial"/>
              </a:rPr>
              <a:t>El </a:t>
            </a:r>
            <a:r>
              <a:rPr sz="1400" spc="-5" dirty="0">
                <a:latin typeface="Arial"/>
                <a:cs typeface="Arial"/>
              </a:rPr>
              <a:t>milivóltmetro se conecta </a:t>
            </a:r>
            <a:r>
              <a:rPr sz="1400" dirty="0">
                <a:latin typeface="Arial"/>
                <a:cs typeface="Arial"/>
              </a:rPr>
              <a:t>por medio de un </a:t>
            </a:r>
            <a:r>
              <a:rPr sz="1400" spc="-5" dirty="0">
                <a:latin typeface="Arial"/>
                <a:cs typeface="Arial"/>
              </a:rPr>
              <a:t>puntero </a:t>
            </a:r>
            <a:r>
              <a:rPr sz="1400" dirty="0">
                <a:latin typeface="Arial"/>
                <a:cs typeface="Arial"/>
              </a:rPr>
              <a:t>o un </a:t>
            </a:r>
            <a:r>
              <a:rPr sz="1400" spc="-5" dirty="0">
                <a:latin typeface="Arial"/>
                <a:cs typeface="Arial"/>
              </a:rPr>
              <a:t>relevador T.R.O. </a:t>
            </a:r>
            <a:r>
              <a:rPr sz="1400" dirty="0">
                <a:latin typeface="Arial"/>
                <a:cs typeface="Arial"/>
              </a:rPr>
              <a:t> que </a:t>
            </a:r>
            <a:r>
              <a:rPr sz="1400" spc="-5" dirty="0">
                <a:latin typeface="Arial"/>
                <a:cs typeface="Arial"/>
              </a:rPr>
              <a:t>consiste </a:t>
            </a:r>
            <a:r>
              <a:rPr sz="1400" spc="-10" dirty="0">
                <a:latin typeface="Arial"/>
                <a:cs typeface="Arial"/>
              </a:rPr>
              <a:t>de </a:t>
            </a:r>
            <a:r>
              <a:rPr sz="1400" dirty="0">
                <a:latin typeface="Arial"/>
                <a:cs typeface="Arial"/>
              </a:rPr>
              <a:t>3 </a:t>
            </a:r>
            <a:r>
              <a:rPr sz="1400" spc="-5" dirty="0">
                <a:latin typeface="Arial"/>
                <a:cs typeface="Arial"/>
              </a:rPr>
              <a:t>micro-switch: </a:t>
            </a:r>
            <a:r>
              <a:rPr sz="1400" dirty="0">
                <a:latin typeface="Arial"/>
                <a:cs typeface="Arial"/>
              </a:rPr>
              <a:t>el </a:t>
            </a:r>
            <a:r>
              <a:rPr sz="1400" spc="-5" dirty="0">
                <a:latin typeface="Arial"/>
                <a:cs typeface="Arial"/>
              </a:rPr>
              <a:t>primero </a:t>
            </a:r>
            <a:r>
              <a:rPr sz="1400" dirty="0">
                <a:latin typeface="Arial"/>
                <a:cs typeface="Arial"/>
              </a:rPr>
              <a:t>opera a </a:t>
            </a:r>
            <a:r>
              <a:rPr sz="1400" spc="-5" dirty="0">
                <a:latin typeface="Arial"/>
                <a:cs typeface="Arial"/>
              </a:rPr>
              <a:t>una temperatura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terminada</a:t>
            </a:r>
            <a:r>
              <a:rPr sz="1400" spc="-9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y</a:t>
            </a:r>
            <a:r>
              <a:rPr sz="1400" spc="-9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acciona</a:t>
            </a:r>
            <a:r>
              <a:rPr sz="1400" spc="-7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una</a:t>
            </a:r>
            <a:r>
              <a:rPr sz="1400" spc="-9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alarma,</a:t>
            </a:r>
            <a:r>
              <a:rPr sz="1400" spc="-7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el</a:t>
            </a:r>
            <a:r>
              <a:rPr sz="1400" spc="-8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segundo</a:t>
            </a:r>
            <a:r>
              <a:rPr sz="1400" spc="-8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lo</a:t>
            </a:r>
            <a:r>
              <a:rPr sz="1400" spc="-8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hace</a:t>
            </a:r>
            <a:r>
              <a:rPr sz="1400" spc="-8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</a:t>
            </a:r>
            <a:r>
              <a:rPr sz="1400" spc="-8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una</a:t>
            </a:r>
            <a:r>
              <a:rPr sz="1400" spc="-7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temperatura</a:t>
            </a:r>
            <a:r>
              <a:rPr sz="1400" spc="-7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límite </a:t>
            </a:r>
            <a:r>
              <a:rPr sz="1400" spc="-37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y acciona a </a:t>
            </a:r>
            <a:r>
              <a:rPr sz="1400" spc="-10" dirty="0">
                <a:latin typeface="Arial"/>
                <a:cs typeface="Arial"/>
              </a:rPr>
              <a:t>la </a:t>
            </a:r>
            <a:r>
              <a:rPr sz="1400" spc="-5" dirty="0">
                <a:latin typeface="Arial"/>
                <a:cs typeface="Arial"/>
              </a:rPr>
              <a:t>bobina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disparo </a:t>
            </a:r>
            <a:r>
              <a:rPr sz="1400" dirty="0">
                <a:latin typeface="Arial"/>
                <a:cs typeface="Arial"/>
              </a:rPr>
              <a:t>del </a:t>
            </a:r>
            <a:r>
              <a:rPr sz="1400" spc="-5" dirty="0">
                <a:latin typeface="Arial"/>
                <a:cs typeface="Arial"/>
              </a:rPr>
              <a:t>interruptor, quedando </a:t>
            </a:r>
            <a:r>
              <a:rPr sz="1400" dirty="0">
                <a:latin typeface="Arial"/>
                <a:cs typeface="Arial"/>
              </a:rPr>
              <a:t>e </a:t>
            </a:r>
            <a:r>
              <a:rPr sz="1400" spc="-5" dirty="0">
                <a:latin typeface="Arial"/>
                <a:cs typeface="Arial"/>
              </a:rPr>
              <a:t>transformador </a:t>
            </a:r>
            <a:r>
              <a:rPr sz="1400" dirty="0">
                <a:latin typeface="Arial"/>
                <a:cs typeface="Arial"/>
              </a:rPr>
              <a:t> fuera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servicio.</a:t>
            </a:r>
            <a:endParaRPr sz="1400">
              <a:latin typeface="Arial"/>
              <a:cs typeface="Arial"/>
            </a:endParaRPr>
          </a:p>
          <a:p>
            <a:pPr marL="12700" marR="7620" algn="just">
              <a:lnSpc>
                <a:spcPct val="143600"/>
              </a:lnSpc>
              <a:spcBef>
                <a:spcPts val="815"/>
              </a:spcBef>
            </a:pPr>
            <a:r>
              <a:rPr sz="1400" spc="-5" dirty="0">
                <a:latin typeface="Arial"/>
                <a:cs typeface="Arial"/>
              </a:rPr>
              <a:t>También</a:t>
            </a:r>
            <a:r>
              <a:rPr sz="1400" dirty="0">
                <a:latin typeface="Arial"/>
                <a:cs typeface="Arial"/>
              </a:rPr>
              <a:t> el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relé</a:t>
            </a:r>
            <a:r>
              <a:rPr sz="1400" dirty="0">
                <a:latin typeface="Arial"/>
                <a:cs typeface="Arial"/>
              </a:rPr>
              <a:t> Bochholz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nos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sirve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para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controlar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la</a:t>
            </a:r>
            <a:r>
              <a:rPr sz="1400" spc="-5" dirty="0">
                <a:latin typeface="Arial"/>
                <a:cs typeface="Arial"/>
              </a:rPr>
              <a:t> temperatura</a:t>
            </a:r>
            <a:r>
              <a:rPr sz="1400" dirty="0">
                <a:latin typeface="Arial"/>
                <a:cs typeface="Arial"/>
              </a:rPr>
              <a:t> del 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transformador.</a:t>
            </a:r>
            <a:r>
              <a:rPr sz="1400" spc="-9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Se</a:t>
            </a:r>
            <a:r>
              <a:rPr sz="1400" spc="-9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usa</a:t>
            </a:r>
            <a:r>
              <a:rPr sz="1400" spc="-7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en</a:t>
            </a:r>
            <a:r>
              <a:rPr sz="1400" spc="-7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los</a:t>
            </a:r>
            <a:r>
              <a:rPr sz="1400" spc="-8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transformadores</a:t>
            </a:r>
            <a:r>
              <a:rPr sz="1400" spc="-8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que</a:t>
            </a:r>
            <a:r>
              <a:rPr sz="1400" spc="-9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usan</a:t>
            </a:r>
            <a:r>
              <a:rPr sz="1400" spc="-9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tanque</a:t>
            </a:r>
            <a:r>
              <a:rPr sz="1400" spc="-9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conservador; </a:t>
            </a:r>
            <a:r>
              <a:rPr sz="1400" spc="-37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su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principio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operación</a:t>
            </a:r>
            <a:r>
              <a:rPr sz="1400" spc="-6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se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basa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en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que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toda</a:t>
            </a:r>
            <a:r>
              <a:rPr sz="1400" spc="-6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falla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interna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del</a:t>
            </a:r>
            <a:r>
              <a:rPr sz="1400" spc="-6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transformador </a:t>
            </a:r>
            <a:r>
              <a:rPr sz="1400" spc="-38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va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acompañada </a:t>
            </a:r>
            <a:r>
              <a:rPr sz="1400" spc="-10" dirty="0">
                <a:latin typeface="Arial"/>
                <a:cs typeface="Arial"/>
              </a:rPr>
              <a:t>de </a:t>
            </a:r>
            <a:r>
              <a:rPr sz="1400" dirty="0">
                <a:latin typeface="Arial"/>
                <a:cs typeface="Arial"/>
              </a:rPr>
              <a:t>una</a:t>
            </a:r>
            <a:r>
              <a:rPr sz="1400" spc="-5" dirty="0">
                <a:latin typeface="Arial"/>
                <a:cs typeface="Arial"/>
              </a:rPr>
              <a:t> producción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gases.</a:t>
            </a:r>
            <a:endParaRPr sz="1400">
              <a:latin typeface="Arial"/>
              <a:cs typeface="Arial"/>
            </a:endParaRPr>
          </a:p>
          <a:p>
            <a:pPr marL="12700" marR="6350" algn="just">
              <a:lnSpc>
                <a:spcPct val="143600"/>
              </a:lnSpc>
              <a:spcBef>
                <a:spcPts val="815"/>
              </a:spcBef>
            </a:pPr>
            <a:r>
              <a:rPr sz="1400" dirty="0">
                <a:latin typeface="Arial"/>
                <a:cs typeface="Arial"/>
              </a:rPr>
              <a:t>El relé </a:t>
            </a:r>
            <a:r>
              <a:rPr sz="1400" spc="-5" dirty="0">
                <a:latin typeface="Arial"/>
                <a:cs typeface="Arial"/>
              </a:rPr>
              <a:t>Buchholz </a:t>
            </a:r>
            <a:r>
              <a:rPr sz="1400" dirty="0">
                <a:latin typeface="Arial"/>
                <a:cs typeface="Arial"/>
              </a:rPr>
              <a:t>se </a:t>
            </a:r>
            <a:r>
              <a:rPr sz="1400" spc="-5" dirty="0">
                <a:latin typeface="Arial"/>
                <a:cs typeface="Arial"/>
              </a:rPr>
              <a:t>conecta </a:t>
            </a:r>
            <a:r>
              <a:rPr sz="1400" dirty="0">
                <a:latin typeface="Arial"/>
                <a:cs typeface="Arial"/>
              </a:rPr>
              <a:t>en el tubo que </a:t>
            </a:r>
            <a:r>
              <a:rPr sz="1400" spc="-10" dirty="0">
                <a:latin typeface="Arial"/>
                <a:cs typeface="Arial"/>
              </a:rPr>
              <a:t>va </a:t>
            </a:r>
            <a:r>
              <a:rPr sz="1400" dirty="0">
                <a:latin typeface="Arial"/>
                <a:cs typeface="Arial"/>
              </a:rPr>
              <a:t>del </a:t>
            </a:r>
            <a:r>
              <a:rPr sz="1400" spc="-5" dirty="0">
                <a:latin typeface="Arial"/>
                <a:cs typeface="Arial"/>
              </a:rPr>
              <a:t>transformador </a:t>
            </a:r>
            <a:r>
              <a:rPr sz="1400" dirty="0">
                <a:latin typeface="Arial"/>
                <a:cs typeface="Arial"/>
              </a:rPr>
              <a:t>al </a:t>
            </a:r>
            <a:r>
              <a:rPr sz="1400" spc="-5" dirty="0">
                <a:latin typeface="Arial"/>
                <a:cs typeface="Arial"/>
              </a:rPr>
              <a:t>tanque 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conservador,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manera que los gases producidos </a:t>
            </a:r>
            <a:r>
              <a:rPr sz="1400" dirty="0">
                <a:latin typeface="Arial"/>
                <a:cs typeface="Arial"/>
              </a:rPr>
              <a:t>en </a:t>
            </a:r>
            <a:r>
              <a:rPr sz="1400" spc="-5" dirty="0">
                <a:latin typeface="Arial"/>
                <a:cs typeface="Arial"/>
              </a:rPr>
              <a:t>aquel </a:t>
            </a:r>
            <a:r>
              <a:rPr sz="1400" dirty="0">
                <a:latin typeface="Arial"/>
                <a:cs typeface="Arial"/>
              </a:rPr>
              <a:t>hagan que el 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aceite del </a:t>
            </a:r>
            <a:r>
              <a:rPr sz="1400" dirty="0">
                <a:latin typeface="Arial"/>
                <a:cs typeface="Arial"/>
              </a:rPr>
              <a:t>tubo </a:t>
            </a:r>
            <a:r>
              <a:rPr sz="1400" spc="-5" dirty="0">
                <a:latin typeface="Arial"/>
                <a:cs typeface="Arial"/>
              </a:rPr>
              <a:t>suba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nivel,: </a:t>
            </a:r>
            <a:r>
              <a:rPr sz="1400" dirty="0">
                <a:latin typeface="Arial"/>
                <a:cs typeface="Arial"/>
              </a:rPr>
              <a:t>Al </a:t>
            </a:r>
            <a:r>
              <a:rPr sz="1400" spc="-5" dirty="0">
                <a:latin typeface="Arial"/>
                <a:cs typeface="Arial"/>
              </a:rPr>
              <a:t>variar </a:t>
            </a:r>
            <a:r>
              <a:rPr sz="1400" dirty="0">
                <a:latin typeface="Arial"/>
                <a:cs typeface="Arial"/>
              </a:rPr>
              <a:t>el </a:t>
            </a:r>
            <a:r>
              <a:rPr sz="1400" spc="-5" dirty="0">
                <a:latin typeface="Arial"/>
                <a:cs typeface="Arial"/>
              </a:rPr>
              <a:t>nivel </a:t>
            </a:r>
            <a:r>
              <a:rPr sz="1400" dirty="0">
                <a:latin typeface="Arial"/>
                <a:cs typeface="Arial"/>
              </a:rPr>
              <a:t>se </a:t>
            </a:r>
            <a:r>
              <a:rPr sz="1400" spc="-5" dirty="0">
                <a:latin typeface="Arial"/>
                <a:cs typeface="Arial"/>
              </a:rPr>
              <a:t>mueven </a:t>
            </a:r>
            <a:r>
              <a:rPr sz="1400" dirty="0">
                <a:latin typeface="Arial"/>
                <a:cs typeface="Arial"/>
              </a:rPr>
              <a:t>y los </a:t>
            </a:r>
            <a:r>
              <a:rPr sz="1400" spc="-5" dirty="0">
                <a:latin typeface="Arial"/>
                <a:cs typeface="Arial"/>
              </a:rPr>
              <a:t>flotadores </a:t>
            </a:r>
            <a:r>
              <a:rPr sz="1400" dirty="0">
                <a:latin typeface="Arial"/>
                <a:cs typeface="Arial"/>
              </a:rPr>
              <a:t> que tienen </a:t>
            </a:r>
            <a:r>
              <a:rPr sz="1400" spc="-10" dirty="0">
                <a:latin typeface="Arial"/>
                <a:cs typeface="Arial"/>
              </a:rPr>
              <a:t>en </a:t>
            </a:r>
            <a:r>
              <a:rPr sz="1400" dirty="0">
                <a:latin typeface="Arial"/>
                <a:cs typeface="Arial"/>
              </a:rPr>
              <a:t>su </a:t>
            </a:r>
            <a:r>
              <a:rPr sz="1400" spc="-5" dirty="0">
                <a:latin typeface="Arial"/>
                <a:cs typeface="Arial"/>
              </a:rPr>
              <a:t>interior </a:t>
            </a:r>
            <a:r>
              <a:rPr sz="1400" dirty="0">
                <a:latin typeface="Arial"/>
                <a:cs typeface="Arial"/>
              </a:rPr>
              <a:t>el </a:t>
            </a:r>
            <a:r>
              <a:rPr sz="1400" spc="-5" dirty="0">
                <a:latin typeface="Arial"/>
                <a:cs typeface="Arial"/>
              </a:rPr>
              <a:t>relevador. </a:t>
            </a:r>
            <a:r>
              <a:rPr sz="1400" dirty="0">
                <a:latin typeface="Arial"/>
                <a:cs typeface="Arial"/>
              </a:rPr>
              <a:t>Los flotadores, a </a:t>
            </a:r>
            <a:r>
              <a:rPr sz="1400" spc="-5" dirty="0">
                <a:latin typeface="Arial"/>
                <a:cs typeface="Arial"/>
              </a:rPr>
              <a:t>moverse, accionan </a:t>
            </a:r>
            <a:r>
              <a:rPr sz="1400" dirty="0">
                <a:latin typeface="Arial"/>
                <a:cs typeface="Arial"/>
              </a:rPr>
              <a:t> un </a:t>
            </a:r>
            <a:r>
              <a:rPr sz="1400" spc="-5" dirty="0">
                <a:latin typeface="Arial"/>
                <a:cs typeface="Arial"/>
              </a:rPr>
              <a:t>circuito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alarma,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y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si</a:t>
            </a:r>
            <a:r>
              <a:rPr sz="1400" spc="-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la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falla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es</a:t>
            </a:r>
            <a:r>
              <a:rPr sz="1400" spc="-5" dirty="0">
                <a:latin typeface="Arial"/>
                <a:cs typeface="Arial"/>
              </a:rPr>
              <a:t> mayor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accionan</a:t>
            </a:r>
            <a:r>
              <a:rPr sz="1400" spc="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el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disparo.</a:t>
            </a:r>
            <a:endParaRPr sz="1400">
              <a:latin typeface="Arial"/>
              <a:cs typeface="Arial"/>
            </a:endParaRPr>
          </a:p>
          <a:p>
            <a:pPr marL="12700" marR="8890" algn="just">
              <a:lnSpc>
                <a:spcPct val="143600"/>
              </a:lnSpc>
              <a:spcBef>
                <a:spcPts val="805"/>
              </a:spcBef>
            </a:pPr>
            <a:r>
              <a:rPr sz="1400" spc="-5" dirty="0">
                <a:latin typeface="Arial"/>
                <a:cs typeface="Arial"/>
              </a:rPr>
              <a:t>La presión </a:t>
            </a:r>
            <a:r>
              <a:rPr sz="1400" dirty="0">
                <a:latin typeface="Arial"/>
                <a:cs typeface="Arial"/>
              </a:rPr>
              <a:t>en </a:t>
            </a:r>
            <a:r>
              <a:rPr sz="1400" spc="-5" dirty="0">
                <a:latin typeface="Arial"/>
                <a:cs typeface="Arial"/>
              </a:rPr>
              <a:t>los transformadores se </a:t>
            </a:r>
            <a:r>
              <a:rPr sz="1400" dirty="0">
                <a:latin typeface="Arial"/>
                <a:cs typeface="Arial"/>
              </a:rPr>
              <a:t>controla </a:t>
            </a:r>
            <a:r>
              <a:rPr sz="1400" spc="-5" dirty="0">
                <a:latin typeface="Arial"/>
                <a:cs typeface="Arial"/>
              </a:rPr>
              <a:t>normalmente </a:t>
            </a:r>
            <a:r>
              <a:rPr sz="1400" dirty="0">
                <a:latin typeface="Arial"/>
                <a:cs typeface="Arial"/>
              </a:rPr>
              <a:t>por medio de 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manómetros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que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pueden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tener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accionamiento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automático.</a:t>
            </a:r>
            <a:endParaRPr sz="1400">
              <a:latin typeface="Arial"/>
              <a:cs typeface="Arial"/>
            </a:endParaRPr>
          </a:p>
          <a:p>
            <a:pPr marL="12700" marR="5080" algn="just">
              <a:lnSpc>
                <a:spcPct val="143600"/>
              </a:lnSpc>
              <a:spcBef>
                <a:spcPts val="820"/>
              </a:spcBef>
            </a:pPr>
            <a:r>
              <a:rPr sz="1400" dirty="0">
                <a:latin typeface="Arial"/>
                <a:cs typeface="Arial"/>
              </a:rPr>
              <a:t>El </a:t>
            </a:r>
            <a:r>
              <a:rPr sz="1400" spc="-5" dirty="0">
                <a:latin typeface="Arial"/>
                <a:cs typeface="Arial"/>
              </a:rPr>
              <a:t>nivel </a:t>
            </a:r>
            <a:r>
              <a:rPr sz="1400" dirty="0">
                <a:latin typeface="Arial"/>
                <a:cs typeface="Arial"/>
              </a:rPr>
              <a:t>de aceite </a:t>
            </a:r>
            <a:r>
              <a:rPr sz="1400" spc="-5" dirty="0">
                <a:latin typeface="Arial"/>
                <a:cs typeface="Arial"/>
              </a:rPr>
              <a:t>se controla mediante indicadores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-10" dirty="0">
                <a:latin typeface="Arial"/>
                <a:cs typeface="Arial"/>
              </a:rPr>
              <a:t>nivel </a:t>
            </a:r>
            <a:r>
              <a:rPr sz="1400" dirty="0">
                <a:latin typeface="Arial"/>
                <a:cs typeface="Arial"/>
              </a:rPr>
              <a:t>que así </a:t>
            </a:r>
            <a:r>
              <a:rPr sz="1400" spc="-5" dirty="0">
                <a:latin typeface="Arial"/>
                <a:cs typeface="Arial"/>
              </a:rPr>
              <a:t>mismo </a:t>
            </a:r>
            <a:r>
              <a:rPr sz="1400" dirty="0">
                <a:latin typeface="Arial"/>
                <a:cs typeface="Arial"/>
              </a:rPr>
              <a:t> pueden tener </a:t>
            </a:r>
            <a:r>
              <a:rPr sz="1400" spc="-5" dirty="0">
                <a:latin typeface="Arial"/>
                <a:cs typeface="Arial"/>
              </a:rPr>
              <a:t>accionamiento automático. </a:t>
            </a:r>
            <a:r>
              <a:rPr sz="1400" dirty="0">
                <a:latin typeface="Arial"/>
                <a:cs typeface="Arial"/>
              </a:rPr>
              <a:t>La </a:t>
            </a:r>
            <a:r>
              <a:rPr sz="1400" spc="-5" dirty="0">
                <a:latin typeface="Arial"/>
                <a:cs typeface="Arial"/>
              </a:rPr>
              <a:t>rigidez dieléctrica </a:t>
            </a:r>
            <a:r>
              <a:rPr sz="1400" dirty="0">
                <a:latin typeface="Arial"/>
                <a:cs typeface="Arial"/>
              </a:rPr>
              <a:t>del </a:t>
            </a:r>
            <a:r>
              <a:rPr sz="1400" spc="-5" dirty="0">
                <a:latin typeface="Arial"/>
                <a:cs typeface="Arial"/>
              </a:rPr>
              <a:t>aceite </a:t>
            </a:r>
            <a:r>
              <a:rPr sz="1400" dirty="0">
                <a:latin typeface="Arial"/>
                <a:cs typeface="Arial"/>
              </a:rPr>
              <a:t>se 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controla tomando </a:t>
            </a:r>
            <a:r>
              <a:rPr sz="1400" spc="-5" dirty="0">
                <a:latin typeface="Arial"/>
                <a:cs typeface="Arial"/>
              </a:rPr>
              <a:t>muestras periódicamente </a:t>
            </a:r>
            <a:r>
              <a:rPr sz="1400" dirty="0">
                <a:latin typeface="Arial"/>
                <a:cs typeface="Arial"/>
              </a:rPr>
              <a:t>del </a:t>
            </a:r>
            <a:r>
              <a:rPr sz="1400" spc="-5" dirty="0">
                <a:latin typeface="Arial"/>
                <a:cs typeface="Arial"/>
              </a:rPr>
              <a:t>aceite del transformador </a:t>
            </a:r>
            <a:r>
              <a:rPr sz="1400" dirty="0">
                <a:latin typeface="Arial"/>
                <a:cs typeface="Arial"/>
              </a:rPr>
              <a:t>por </a:t>
            </a:r>
            <a:r>
              <a:rPr sz="1400" spc="-37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medio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la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válvula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muestra </a:t>
            </a:r>
            <a:r>
              <a:rPr sz="1400" dirty="0">
                <a:latin typeface="Arial"/>
                <a:cs typeface="Arial"/>
              </a:rPr>
              <a:t>que</a:t>
            </a:r>
            <a:r>
              <a:rPr sz="1400" spc="-5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se</a:t>
            </a:r>
            <a:r>
              <a:rPr sz="1400" spc="-6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encuentra</a:t>
            </a:r>
            <a:r>
              <a:rPr sz="1400" spc="-5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colocada</a:t>
            </a:r>
            <a:r>
              <a:rPr sz="1400" spc="-5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por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lo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general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en </a:t>
            </a:r>
            <a:r>
              <a:rPr sz="1400" spc="-37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la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parte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inferior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del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transformador.</a:t>
            </a:r>
            <a:endParaRPr sz="14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102908" y="9390381"/>
            <a:ext cx="5678170" cy="5073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1150"/>
              </a:lnSpc>
            </a:pPr>
            <a:r>
              <a:rPr sz="1100" dirty="0">
                <a:latin typeface="Calibri"/>
                <a:cs typeface="Calibri"/>
              </a:rPr>
              <a:t>PH </a:t>
            </a:r>
            <a:r>
              <a:rPr sz="1100" spc="-5" dirty="0">
                <a:latin typeface="Calibri"/>
                <a:cs typeface="Calibri"/>
              </a:rPr>
              <a:t>Financial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Park Tower,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Piso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35,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Boulevard </a:t>
            </a:r>
            <a:r>
              <a:rPr sz="1100" spc="-5" dirty="0">
                <a:latin typeface="Calibri"/>
                <a:cs typeface="Calibri"/>
              </a:rPr>
              <a:t>Costa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Este.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Corregimiento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Juan Díaz,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Costa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del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Este.</a:t>
            </a:r>
            <a:endParaRPr sz="1100">
              <a:latin typeface="Calibri"/>
              <a:cs typeface="Calibri"/>
            </a:endParaRPr>
          </a:p>
          <a:p>
            <a:pPr marL="2030730" marR="2022475" algn="ctr">
              <a:lnSpc>
                <a:spcPct val="101800"/>
              </a:lnSpc>
            </a:pPr>
            <a:r>
              <a:rPr sz="1100" spc="-5" dirty="0">
                <a:latin typeface="Calibri"/>
                <a:cs typeface="Calibri"/>
              </a:rPr>
              <a:t>Ciudad de Panamá. Panamá. </a:t>
            </a:r>
            <a:r>
              <a:rPr sz="1100" spc="-235" dirty="0">
                <a:latin typeface="Calibri"/>
                <a:cs typeface="Calibri"/>
              </a:rPr>
              <a:t> </a:t>
            </a:r>
            <a:r>
              <a:rPr sz="1100" u="sng" spc="-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3"/>
              </a:rPr>
              <a:t>www.kaizengrp.com</a:t>
            </a:r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762742" y="782828"/>
            <a:ext cx="1179195" cy="5353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00" spc="-5" dirty="0">
                <a:latin typeface="Calibri"/>
                <a:cs typeface="Calibri"/>
              </a:rPr>
              <a:t>Ficha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Técnica: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K-001</a:t>
            </a:r>
            <a:endParaRPr sz="1100">
              <a:latin typeface="Calibri"/>
              <a:cs typeface="Calibri"/>
            </a:endParaRPr>
          </a:p>
          <a:p>
            <a:pPr marL="688975" marR="5080" indent="118745">
              <a:lnSpc>
                <a:spcPct val="101800"/>
              </a:lnSpc>
              <a:spcBef>
                <a:spcPts val="5"/>
              </a:spcBef>
            </a:pPr>
            <a:r>
              <a:rPr sz="1100" dirty="0">
                <a:latin typeface="Calibri"/>
                <a:cs typeface="Calibri"/>
              </a:rPr>
              <a:t>Re</a:t>
            </a:r>
            <a:r>
              <a:rPr sz="1100" spc="5" dirty="0">
                <a:latin typeface="Calibri"/>
                <a:cs typeface="Calibri"/>
              </a:rPr>
              <a:t>v</a:t>
            </a:r>
            <a:r>
              <a:rPr sz="1100" dirty="0">
                <a:latin typeface="Calibri"/>
                <a:cs typeface="Calibri"/>
              </a:rPr>
              <a:t>.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  </a:t>
            </a:r>
            <a:r>
              <a:rPr sz="1100" spc="-5" dirty="0">
                <a:latin typeface="Calibri"/>
                <a:cs typeface="Calibri"/>
              </a:rPr>
              <a:t>Jul-</a:t>
            </a:r>
            <a:r>
              <a:rPr sz="1100" dirty="0">
                <a:latin typeface="Calibri"/>
                <a:cs typeface="Calibri"/>
              </a:rPr>
              <a:t>20</a:t>
            </a:r>
            <a:r>
              <a:rPr sz="1100" spc="-10" dirty="0">
                <a:latin typeface="Calibri"/>
                <a:cs typeface="Calibri"/>
              </a:rPr>
              <a:t>1</a:t>
            </a:r>
            <a:r>
              <a:rPr sz="1100" dirty="0">
                <a:latin typeface="Calibri"/>
                <a:cs typeface="Calibri"/>
              </a:rPr>
              <a:t>8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5986068" y="9359202"/>
            <a:ext cx="5910580" cy="0"/>
          </a:xfrm>
          <a:custGeom>
            <a:avLst/>
            <a:gdLst/>
            <a:ahLst/>
            <a:cxnLst/>
            <a:rect l="l" t="t" r="r" b="b"/>
            <a:pathLst>
              <a:path w="5910580">
                <a:moveTo>
                  <a:pt x="0" y="0"/>
                </a:moveTo>
                <a:lnTo>
                  <a:pt x="1598938" y="0"/>
                </a:lnTo>
              </a:path>
              <a:path w="5910580">
                <a:moveTo>
                  <a:pt x="1600530" y="0"/>
                </a:moveTo>
                <a:lnTo>
                  <a:pt x="5910390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979736" y="355137"/>
            <a:ext cx="999649" cy="431186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5944412" y="1289049"/>
            <a:ext cx="5995670" cy="70591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400" b="1" spc="-5" dirty="0">
                <a:latin typeface="Arial"/>
                <a:cs typeface="Arial"/>
              </a:rPr>
              <a:t>5.1.9. Conexión de</a:t>
            </a:r>
            <a:r>
              <a:rPr sz="1400" b="1" spc="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transformadores.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45"/>
              </a:spcBef>
            </a:pPr>
            <a:endParaRPr sz="1300">
              <a:latin typeface="Arial"/>
              <a:cs typeface="Arial"/>
            </a:endParaRPr>
          </a:p>
          <a:p>
            <a:pPr marL="12700" algn="just"/>
            <a:r>
              <a:rPr sz="1400" spc="-5" dirty="0">
                <a:latin typeface="Arial"/>
                <a:cs typeface="Arial"/>
              </a:rPr>
              <a:t>Conexión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delta-delta</a:t>
            </a:r>
            <a:endParaRPr sz="1400">
              <a:latin typeface="Arial"/>
              <a:cs typeface="Arial"/>
            </a:endParaRPr>
          </a:p>
          <a:p>
            <a:pPr marL="12700" marR="6350" algn="just">
              <a:lnSpc>
                <a:spcPct val="143600"/>
              </a:lnSpc>
              <a:spcBef>
                <a:spcPts val="815"/>
              </a:spcBef>
            </a:pPr>
            <a:r>
              <a:rPr sz="1400" dirty="0">
                <a:latin typeface="Arial"/>
                <a:cs typeface="Arial"/>
              </a:rPr>
              <a:t>La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conexión</a:t>
            </a:r>
            <a:r>
              <a:rPr sz="1400" dirty="0">
                <a:latin typeface="Arial"/>
                <a:cs typeface="Arial"/>
              </a:rPr>
              <a:t> delta-delta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en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transformadores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trifásicos</a:t>
            </a:r>
            <a:r>
              <a:rPr sz="1400" dirty="0">
                <a:latin typeface="Arial"/>
                <a:cs typeface="Arial"/>
              </a:rPr>
              <a:t> se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emplea 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normalmente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en</a:t>
            </a:r>
            <a:r>
              <a:rPr sz="1400" spc="38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lugares</a:t>
            </a:r>
            <a:r>
              <a:rPr sz="1400" spc="38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donde</a:t>
            </a:r>
            <a:r>
              <a:rPr sz="1400" spc="38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existen</a:t>
            </a:r>
            <a:r>
              <a:rPr sz="1400" spc="38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tensiones</a:t>
            </a:r>
            <a:r>
              <a:rPr sz="1400" spc="37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relativamente</a:t>
            </a:r>
            <a:r>
              <a:rPr sz="1400" spc="38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bajas; 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en sistemas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distribución </a:t>
            </a:r>
            <a:r>
              <a:rPr sz="1400" dirty="0">
                <a:latin typeface="Arial"/>
                <a:cs typeface="Arial"/>
              </a:rPr>
              <a:t>se </a:t>
            </a:r>
            <a:r>
              <a:rPr sz="1400" spc="-5" dirty="0">
                <a:latin typeface="Arial"/>
                <a:cs typeface="Arial"/>
              </a:rPr>
              <a:t>utiliza </a:t>
            </a:r>
            <a:r>
              <a:rPr sz="1400" dirty="0">
                <a:latin typeface="Arial"/>
                <a:cs typeface="Arial"/>
              </a:rPr>
              <a:t>para </a:t>
            </a:r>
            <a:r>
              <a:rPr sz="1400" spc="-5" dirty="0">
                <a:latin typeface="Arial"/>
                <a:cs typeface="Arial"/>
              </a:rPr>
              <a:t>alimentar cargas trifásicas </a:t>
            </a:r>
            <a:r>
              <a:rPr sz="1400" dirty="0">
                <a:latin typeface="Arial"/>
                <a:cs typeface="Arial"/>
              </a:rPr>
              <a:t>a 3 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hilos.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25"/>
              </a:spcBef>
            </a:pPr>
            <a:endParaRPr sz="1300">
              <a:latin typeface="Arial"/>
              <a:cs typeface="Arial"/>
            </a:endParaRPr>
          </a:p>
          <a:p>
            <a:pPr marL="12700" algn="just">
              <a:spcBef>
                <a:spcPts val="5"/>
              </a:spcBef>
            </a:pPr>
            <a:r>
              <a:rPr sz="1400" spc="-5" dirty="0">
                <a:latin typeface="Arial"/>
                <a:cs typeface="Arial"/>
              </a:rPr>
              <a:t>Conexión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delta-delta</a:t>
            </a:r>
            <a:endParaRPr sz="1400">
              <a:latin typeface="Arial"/>
              <a:cs typeface="Arial"/>
            </a:endParaRPr>
          </a:p>
          <a:p>
            <a:pPr marL="12700" marR="5715" algn="just">
              <a:lnSpc>
                <a:spcPct val="143600"/>
              </a:lnSpc>
              <a:spcBef>
                <a:spcPts val="815"/>
              </a:spcBef>
            </a:pPr>
            <a:r>
              <a:rPr sz="1400" dirty="0">
                <a:latin typeface="Arial"/>
                <a:cs typeface="Arial"/>
              </a:rPr>
              <a:t>La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conexión</a:t>
            </a:r>
            <a:r>
              <a:rPr sz="1400" dirty="0">
                <a:latin typeface="Arial"/>
                <a:cs typeface="Arial"/>
              </a:rPr>
              <a:t> delta-delta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en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transformadores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trifásicos</a:t>
            </a:r>
            <a:r>
              <a:rPr sz="1400" dirty="0">
                <a:latin typeface="Arial"/>
                <a:cs typeface="Arial"/>
              </a:rPr>
              <a:t> se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emplea 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normalmente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en</a:t>
            </a:r>
            <a:r>
              <a:rPr sz="1400" spc="38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lugares</a:t>
            </a:r>
            <a:r>
              <a:rPr sz="1400" spc="38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donde</a:t>
            </a:r>
            <a:r>
              <a:rPr sz="1400" spc="38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existen</a:t>
            </a:r>
            <a:r>
              <a:rPr sz="1400" spc="38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tensiones</a:t>
            </a:r>
            <a:r>
              <a:rPr sz="1400" spc="37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relativamente</a:t>
            </a:r>
            <a:r>
              <a:rPr sz="1400" spc="38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bajas; 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en sistemas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distribución </a:t>
            </a:r>
            <a:r>
              <a:rPr sz="1400" dirty="0">
                <a:latin typeface="Arial"/>
                <a:cs typeface="Arial"/>
              </a:rPr>
              <a:t>se </a:t>
            </a:r>
            <a:r>
              <a:rPr sz="1400" spc="-5" dirty="0">
                <a:latin typeface="Arial"/>
                <a:cs typeface="Arial"/>
              </a:rPr>
              <a:t>utiliza </a:t>
            </a:r>
            <a:r>
              <a:rPr sz="1400" spc="5" dirty="0">
                <a:latin typeface="Arial"/>
                <a:cs typeface="Arial"/>
              </a:rPr>
              <a:t>para </a:t>
            </a:r>
            <a:r>
              <a:rPr sz="1400" spc="-5" dirty="0">
                <a:latin typeface="Arial"/>
                <a:cs typeface="Arial"/>
              </a:rPr>
              <a:t>alimentar cargas trifásicas </a:t>
            </a:r>
            <a:r>
              <a:rPr sz="1400" dirty="0">
                <a:latin typeface="Arial"/>
                <a:cs typeface="Arial"/>
              </a:rPr>
              <a:t>a 3 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hilos.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40"/>
              </a:spcBef>
            </a:pPr>
            <a:endParaRPr sz="1300">
              <a:latin typeface="Arial"/>
              <a:cs typeface="Arial"/>
            </a:endParaRPr>
          </a:p>
          <a:p>
            <a:pPr marL="12700" algn="just"/>
            <a:r>
              <a:rPr sz="1400" spc="-5" dirty="0">
                <a:latin typeface="Arial"/>
                <a:cs typeface="Arial"/>
              </a:rPr>
              <a:t>Conexión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delta-estrella</a:t>
            </a:r>
            <a:endParaRPr sz="1400">
              <a:latin typeface="Arial"/>
              <a:cs typeface="Arial"/>
            </a:endParaRPr>
          </a:p>
          <a:p>
            <a:pPr marL="12700" marR="5080" algn="just">
              <a:lnSpc>
                <a:spcPct val="143600"/>
              </a:lnSpc>
              <a:spcBef>
                <a:spcPts val="815"/>
              </a:spcBef>
            </a:pPr>
            <a:r>
              <a:rPr sz="1400" spc="-5" dirty="0">
                <a:latin typeface="Arial"/>
                <a:cs typeface="Arial"/>
              </a:rPr>
              <a:t>Esta conexión </a:t>
            </a:r>
            <a:r>
              <a:rPr sz="1400" dirty="0">
                <a:latin typeface="Arial"/>
                <a:cs typeface="Arial"/>
              </a:rPr>
              <a:t>se emplea en </a:t>
            </a:r>
            <a:r>
              <a:rPr sz="1400" spc="-5" dirty="0">
                <a:latin typeface="Arial"/>
                <a:cs typeface="Arial"/>
              </a:rPr>
              <a:t>aquellos sistemas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transmisión </a:t>
            </a:r>
            <a:r>
              <a:rPr sz="1400" dirty="0">
                <a:latin typeface="Arial"/>
                <a:cs typeface="Arial"/>
              </a:rPr>
              <a:t>en que es 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necesario </a:t>
            </a:r>
            <a:r>
              <a:rPr sz="1400" spc="-5" dirty="0">
                <a:latin typeface="Arial"/>
                <a:cs typeface="Arial"/>
              </a:rPr>
              <a:t>elevar voltajes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generación. </a:t>
            </a:r>
            <a:r>
              <a:rPr sz="1400" dirty="0">
                <a:latin typeface="Arial"/>
                <a:cs typeface="Arial"/>
              </a:rPr>
              <a:t>En </a:t>
            </a:r>
            <a:r>
              <a:rPr sz="1400" spc="-5" dirty="0">
                <a:latin typeface="Arial"/>
                <a:cs typeface="Arial"/>
              </a:rPr>
              <a:t>sistemas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distribución </a:t>
            </a:r>
            <a:r>
              <a:rPr sz="1400" spc="-10" dirty="0">
                <a:latin typeface="Arial"/>
                <a:cs typeface="Arial"/>
              </a:rPr>
              <a:t>es </a:t>
            </a:r>
            <a:r>
              <a:rPr sz="1400" spc="-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conveniente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su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uso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debido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que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se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pueden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tener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2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voltajes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diferentes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(fase </a:t>
            </a:r>
            <a:r>
              <a:rPr sz="1400" spc="-37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y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neutro).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30"/>
              </a:spcBef>
            </a:pPr>
            <a:endParaRPr sz="1300">
              <a:latin typeface="Arial"/>
              <a:cs typeface="Arial"/>
            </a:endParaRPr>
          </a:p>
          <a:p>
            <a:pPr marL="12700" algn="just"/>
            <a:r>
              <a:rPr sz="1400" spc="-5" dirty="0">
                <a:latin typeface="Arial"/>
                <a:cs typeface="Arial"/>
              </a:rPr>
              <a:t>Conexión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transformadores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monofásico</a:t>
            </a:r>
            <a:r>
              <a:rPr sz="1400" spc="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en</a:t>
            </a:r>
            <a:r>
              <a:rPr sz="1400" spc="1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bancos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trifásicos.</a:t>
            </a:r>
            <a:endParaRPr sz="1400">
              <a:latin typeface="Arial"/>
              <a:cs typeface="Arial"/>
            </a:endParaRPr>
          </a:p>
          <a:p>
            <a:pPr marL="12700" marR="8890" algn="just">
              <a:lnSpc>
                <a:spcPct val="143600"/>
              </a:lnSpc>
              <a:spcBef>
                <a:spcPts val="819"/>
              </a:spcBef>
            </a:pPr>
            <a:r>
              <a:rPr sz="1400" dirty="0">
                <a:latin typeface="Arial"/>
                <a:cs typeface="Arial"/>
              </a:rPr>
              <a:t>Los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transformadores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monofásicos</a:t>
            </a:r>
            <a:r>
              <a:rPr sz="1400" dirty="0">
                <a:latin typeface="Arial"/>
                <a:cs typeface="Arial"/>
              </a:rPr>
              <a:t> se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conectan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en</a:t>
            </a:r>
            <a:r>
              <a:rPr sz="1400" spc="-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bancos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trifásicos 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principalmente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en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dos tipos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circuitos: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30"/>
              </a:spcBef>
            </a:pPr>
            <a:endParaRPr sz="1300">
              <a:latin typeface="Arial"/>
              <a:cs typeface="Arial"/>
            </a:endParaRPr>
          </a:p>
          <a:p>
            <a:pPr marL="12700"/>
            <a:r>
              <a:rPr sz="1400" dirty="0">
                <a:latin typeface="Arial"/>
                <a:cs typeface="Arial"/>
              </a:rPr>
              <a:t>a) En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circuitos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muy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alto </a:t>
            </a:r>
            <a:r>
              <a:rPr sz="1400" spc="-5" dirty="0">
                <a:latin typeface="Arial"/>
                <a:cs typeface="Arial"/>
              </a:rPr>
              <a:t>voltaje.</a:t>
            </a:r>
            <a:endParaRPr sz="14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102908" y="9390381"/>
            <a:ext cx="5678170" cy="5073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1150"/>
              </a:lnSpc>
            </a:pPr>
            <a:r>
              <a:rPr sz="1100" dirty="0">
                <a:latin typeface="Calibri"/>
                <a:cs typeface="Calibri"/>
              </a:rPr>
              <a:t>PH </a:t>
            </a:r>
            <a:r>
              <a:rPr sz="1100" spc="-5" dirty="0">
                <a:latin typeface="Calibri"/>
                <a:cs typeface="Calibri"/>
              </a:rPr>
              <a:t>Financial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Park Tower,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Piso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35,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Boulevard </a:t>
            </a:r>
            <a:r>
              <a:rPr sz="1100" spc="-5" dirty="0">
                <a:latin typeface="Calibri"/>
                <a:cs typeface="Calibri"/>
              </a:rPr>
              <a:t>Costa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Este.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Corregimiento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Juan Díaz,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Costa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del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Este.</a:t>
            </a:r>
            <a:endParaRPr sz="1100">
              <a:latin typeface="Calibri"/>
              <a:cs typeface="Calibri"/>
            </a:endParaRPr>
          </a:p>
          <a:p>
            <a:pPr marL="2030730" marR="2022475" algn="ctr">
              <a:lnSpc>
                <a:spcPct val="101800"/>
              </a:lnSpc>
            </a:pPr>
            <a:r>
              <a:rPr sz="1100" spc="-5" dirty="0">
                <a:latin typeface="Calibri"/>
                <a:cs typeface="Calibri"/>
              </a:rPr>
              <a:t>Ciudad de Panamá. Panamá. </a:t>
            </a:r>
            <a:r>
              <a:rPr sz="1100" spc="-235" dirty="0">
                <a:latin typeface="Calibri"/>
                <a:cs typeface="Calibri"/>
              </a:rPr>
              <a:t> </a:t>
            </a:r>
            <a:r>
              <a:rPr sz="1100" u="sng" spc="-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3"/>
              </a:rPr>
              <a:t>www.kaizengrp.com</a:t>
            </a:r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986068" y="9359202"/>
            <a:ext cx="5910580" cy="0"/>
          </a:xfrm>
          <a:custGeom>
            <a:avLst/>
            <a:gdLst/>
            <a:ahLst/>
            <a:cxnLst/>
            <a:rect l="l" t="t" r="r" b="b"/>
            <a:pathLst>
              <a:path w="5910580">
                <a:moveTo>
                  <a:pt x="0" y="0"/>
                </a:moveTo>
                <a:lnTo>
                  <a:pt x="1598938" y="0"/>
                </a:lnTo>
              </a:path>
              <a:path w="5910580">
                <a:moveTo>
                  <a:pt x="1600530" y="0"/>
                </a:moveTo>
                <a:lnTo>
                  <a:pt x="5910390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979736" y="355137"/>
            <a:ext cx="999649" cy="431186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5944413" y="782827"/>
            <a:ext cx="5997575" cy="79997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715" algn="r">
              <a:spcBef>
                <a:spcPts val="100"/>
              </a:spcBef>
            </a:pPr>
            <a:r>
              <a:rPr sz="1100" spc="-5" dirty="0">
                <a:latin typeface="Calibri"/>
                <a:cs typeface="Calibri"/>
              </a:rPr>
              <a:t>Ficha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Técnica: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K-001</a:t>
            </a:r>
            <a:endParaRPr sz="1100">
              <a:latin typeface="Calibri"/>
              <a:cs typeface="Calibri"/>
            </a:endParaRPr>
          </a:p>
          <a:p>
            <a:pPr marL="5507355" marR="5080" indent="118745" algn="r">
              <a:lnSpc>
                <a:spcPct val="101800"/>
              </a:lnSpc>
              <a:spcBef>
                <a:spcPts val="5"/>
              </a:spcBef>
            </a:pPr>
            <a:r>
              <a:rPr sz="1100" dirty="0">
                <a:latin typeface="Calibri"/>
                <a:cs typeface="Calibri"/>
              </a:rPr>
              <a:t>Re</a:t>
            </a:r>
            <a:r>
              <a:rPr sz="1100" spc="5" dirty="0">
                <a:latin typeface="Calibri"/>
                <a:cs typeface="Calibri"/>
              </a:rPr>
              <a:t>v</a:t>
            </a:r>
            <a:r>
              <a:rPr sz="1100" dirty="0">
                <a:latin typeface="Calibri"/>
                <a:cs typeface="Calibri"/>
              </a:rPr>
              <a:t>.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  </a:t>
            </a:r>
            <a:r>
              <a:rPr sz="1100" spc="-5" dirty="0">
                <a:latin typeface="Calibri"/>
                <a:cs typeface="Calibri"/>
              </a:rPr>
              <a:t>Jul-</a:t>
            </a:r>
            <a:r>
              <a:rPr sz="1100" dirty="0">
                <a:latin typeface="Calibri"/>
                <a:cs typeface="Calibri"/>
              </a:rPr>
              <a:t>20</a:t>
            </a:r>
            <a:r>
              <a:rPr sz="1100" spc="-10" dirty="0">
                <a:latin typeface="Calibri"/>
                <a:cs typeface="Calibri"/>
              </a:rPr>
              <a:t>1</a:t>
            </a:r>
            <a:r>
              <a:rPr sz="1100" dirty="0">
                <a:latin typeface="Calibri"/>
                <a:cs typeface="Calibri"/>
              </a:rPr>
              <a:t>8</a:t>
            </a:r>
            <a:endParaRPr sz="1100">
              <a:latin typeface="Calibri"/>
              <a:cs typeface="Calibri"/>
            </a:endParaRPr>
          </a:p>
          <a:p>
            <a:pPr marL="12700" algn="just">
              <a:lnSpc>
                <a:spcPts val="1670"/>
              </a:lnSpc>
            </a:pPr>
            <a:r>
              <a:rPr sz="1400" dirty="0">
                <a:latin typeface="Arial"/>
                <a:cs typeface="Arial"/>
              </a:rPr>
              <a:t>b)</a:t>
            </a:r>
            <a:r>
              <a:rPr sz="1400" spc="12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En</a:t>
            </a:r>
            <a:r>
              <a:rPr sz="1400" spc="10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circuitos</a:t>
            </a:r>
            <a:r>
              <a:rPr sz="1400" spc="12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donde</a:t>
            </a:r>
            <a:r>
              <a:rPr sz="1400" spc="114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se</a:t>
            </a:r>
            <a:r>
              <a:rPr sz="1400" spc="12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requiera</a:t>
            </a:r>
            <a:r>
              <a:rPr sz="1400" spc="114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continuidad</a:t>
            </a:r>
            <a:r>
              <a:rPr sz="1400" spc="12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en</a:t>
            </a:r>
            <a:r>
              <a:rPr sz="1400" spc="114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el</a:t>
            </a:r>
            <a:r>
              <a:rPr sz="1400" spc="1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servicio.</a:t>
            </a:r>
            <a:r>
              <a:rPr sz="1400" spc="12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Normalmente</a:t>
            </a:r>
            <a:endParaRPr sz="1400">
              <a:latin typeface="Arial"/>
              <a:cs typeface="Arial"/>
            </a:endParaRPr>
          </a:p>
          <a:p>
            <a:pPr marL="12700" marR="8890" algn="just">
              <a:lnSpc>
                <a:spcPct val="143600"/>
              </a:lnSpc>
            </a:pPr>
            <a:r>
              <a:rPr sz="1400" dirty="0">
                <a:latin typeface="Arial"/>
                <a:cs typeface="Arial"/>
              </a:rPr>
              <a:t>se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dispone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cuatro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transformadores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monofásicos,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tres </a:t>
            </a:r>
            <a:r>
              <a:rPr sz="1400" spc="-10" dirty="0">
                <a:latin typeface="Arial"/>
                <a:cs typeface="Arial"/>
              </a:rPr>
              <a:t>en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operación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y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uno </a:t>
            </a:r>
            <a:r>
              <a:rPr sz="1400" spc="-37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5" dirty="0">
                <a:latin typeface="Arial"/>
                <a:cs typeface="Arial"/>
              </a:rPr>
              <a:t> reserva.</a:t>
            </a:r>
            <a:endParaRPr sz="1400">
              <a:latin typeface="Arial"/>
              <a:cs typeface="Arial"/>
            </a:endParaRPr>
          </a:p>
          <a:p>
            <a:pPr marL="12700" marR="7620" algn="just">
              <a:lnSpc>
                <a:spcPct val="143600"/>
              </a:lnSpc>
              <a:spcBef>
                <a:spcPts val="805"/>
              </a:spcBef>
            </a:pPr>
            <a:r>
              <a:rPr sz="1400" dirty="0">
                <a:latin typeface="Arial"/>
                <a:cs typeface="Arial"/>
              </a:rPr>
              <a:t>Las </a:t>
            </a:r>
            <a:r>
              <a:rPr sz="1400" spc="-5" dirty="0">
                <a:latin typeface="Arial"/>
                <a:cs typeface="Arial"/>
              </a:rPr>
              <a:t>conexiones se</a:t>
            </a:r>
            <a:r>
              <a:rPr sz="1400" dirty="0">
                <a:latin typeface="Arial"/>
                <a:cs typeface="Arial"/>
              </a:rPr>
              <a:t> hacen en </a:t>
            </a:r>
            <a:r>
              <a:rPr sz="1400" spc="-5" dirty="0">
                <a:latin typeface="Arial"/>
                <a:cs typeface="Arial"/>
              </a:rPr>
              <a:t>transformadores monofásicos </a:t>
            </a:r>
            <a:r>
              <a:rPr sz="1400" dirty="0">
                <a:latin typeface="Arial"/>
                <a:cs typeface="Arial"/>
              </a:rPr>
              <a:t>para formar 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bancos </a:t>
            </a:r>
            <a:r>
              <a:rPr sz="1400" spc="-5" dirty="0">
                <a:latin typeface="Arial"/>
                <a:cs typeface="Arial"/>
              </a:rPr>
              <a:t>trifásicos son </a:t>
            </a:r>
            <a:r>
              <a:rPr sz="1400" dirty="0">
                <a:latin typeface="Arial"/>
                <a:cs typeface="Arial"/>
              </a:rPr>
              <a:t>en general </a:t>
            </a:r>
            <a:r>
              <a:rPr sz="1400" spc="-5" dirty="0">
                <a:latin typeface="Arial"/>
                <a:cs typeface="Arial"/>
              </a:rPr>
              <a:t>las </a:t>
            </a:r>
            <a:r>
              <a:rPr sz="1400" dirty="0">
                <a:latin typeface="Arial"/>
                <a:cs typeface="Arial"/>
              </a:rPr>
              <a:t>mismas que </a:t>
            </a:r>
            <a:r>
              <a:rPr sz="1400" spc="-5" dirty="0">
                <a:latin typeface="Arial"/>
                <a:cs typeface="Arial"/>
              </a:rPr>
              <a:t>se llevan </a:t>
            </a:r>
            <a:r>
              <a:rPr sz="1400" dirty="0">
                <a:latin typeface="Arial"/>
                <a:cs typeface="Arial"/>
              </a:rPr>
              <a:t>a cabo en </a:t>
            </a:r>
            <a:r>
              <a:rPr sz="1400" spc="-5" dirty="0">
                <a:latin typeface="Arial"/>
                <a:cs typeface="Arial"/>
              </a:rPr>
              <a:t>los 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transformadores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trifásicos.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40"/>
              </a:spcBef>
            </a:pPr>
            <a:endParaRPr sz="1300">
              <a:latin typeface="Arial"/>
              <a:cs typeface="Arial"/>
            </a:endParaRPr>
          </a:p>
          <a:p>
            <a:pPr marL="12700" algn="just"/>
            <a:r>
              <a:rPr sz="1400" spc="-5" dirty="0">
                <a:latin typeface="Arial"/>
                <a:cs typeface="Arial"/>
              </a:rPr>
              <a:t>Conexión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estrella-estrella.</a:t>
            </a:r>
            <a:endParaRPr sz="1400">
              <a:latin typeface="Arial"/>
              <a:cs typeface="Arial"/>
            </a:endParaRPr>
          </a:p>
          <a:p>
            <a:pPr marL="12700" marR="10795" algn="just">
              <a:lnSpc>
                <a:spcPct val="143200"/>
              </a:lnSpc>
              <a:spcBef>
                <a:spcPts val="825"/>
              </a:spcBef>
            </a:pPr>
            <a:r>
              <a:rPr sz="1400" spc="-5" dirty="0">
                <a:latin typeface="Arial"/>
                <a:cs typeface="Arial"/>
              </a:rPr>
              <a:t>Esta conexión </a:t>
            </a:r>
            <a:r>
              <a:rPr sz="1400" dirty="0">
                <a:latin typeface="Arial"/>
                <a:cs typeface="Arial"/>
              </a:rPr>
              <a:t>se </a:t>
            </a:r>
            <a:r>
              <a:rPr sz="1400" spc="-5" dirty="0">
                <a:latin typeface="Arial"/>
                <a:cs typeface="Arial"/>
              </a:rPr>
              <a:t>emplea </a:t>
            </a:r>
            <a:r>
              <a:rPr sz="1400" dirty="0">
                <a:latin typeface="Arial"/>
                <a:cs typeface="Arial"/>
              </a:rPr>
              <a:t>en </a:t>
            </a:r>
            <a:r>
              <a:rPr sz="1400" spc="-5" dirty="0">
                <a:latin typeface="Arial"/>
                <a:cs typeface="Arial"/>
              </a:rPr>
              <a:t>tensiones muy </a:t>
            </a:r>
            <a:r>
              <a:rPr sz="1400" dirty="0">
                <a:latin typeface="Arial"/>
                <a:cs typeface="Arial"/>
              </a:rPr>
              <a:t>elevadas, </a:t>
            </a:r>
            <a:r>
              <a:rPr sz="1400" spc="-10" dirty="0">
                <a:latin typeface="Arial"/>
                <a:cs typeface="Arial"/>
              </a:rPr>
              <a:t>ya </a:t>
            </a:r>
            <a:r>
              <a:rPr sz="1400" dirty="0">
                <a:latin typeface="Arial"/>
                <a:cs typeface="Arial"/>
              </a:rPr>
              <a:t>que se </a:t>
            </a:r>
            <a:r>
              <a:rPr sz="1400" spc="-5" dirty="0">
                <a:latin typeface="Arial"/>
                <a:cs typeface="Arial"/>
              </a:rPr>
              <a:t>disminuye </a:t>
            </a:r>
            <a:r>
              <a:rPr sz="1400" dirty="0">
                <a:latin typeface="Arial"/>
                <a:cs typeface="Arial"/>
              </a:rPr>
              <a:t> la </a:t>
            </a:r>
            <a:r>
              <a:rPr sz="1400" spc="-5" dirty="0">
                <a:latin typeface="Arial"/>
                <a:cs typeface="Arial"/>
              </a:rPr>
              <a:t>cantidad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aislamiento. Tiene </a:t>
            </a:r>
            <a:r>
              <a:rPr sz="1400" dirty="0">
                <a:latin typeface="Arial"/>
                <a:cs typeface="Arial"/>
              </a:rPr>
              <a:t>la </a:t>
            </a:r>
            <a:r>
              <a:rPr sz="1400" spc="-5" dirty="0">
                <a:latin typeface="Arial"/>
                <a:cs typeface="Arial"/>
              </a:rPr>
              <a:t>desventaja </a:t>
            </a:r>
            <a:r>
              <a:rPr sz="1400" spc="-10" dirty="0">
                <a:latin typeface="Arial"/>
                <a:cs typeface="Arial"/>
              </a:rPr>
              <a:t>de </a:t>
            </a:r>
            <a:r>
              <a:rPr sz="1400" dirty="0">
                <a:latin typeface="Arial"/>
                <a:cs typeface="Arial"/>
              </a:rPr>
              <a:t>no </a:t>
            </a:r>
            <a:r>
              <a:rPr sz="1400" spc="-5" dirty="0">
                <a:latin typeface="Arial"/>
                <a:cs typeface="Arial"/>
              </a:rPr>
              <a:t>presentar oposición </a:t>
            </a:r>
            <a:r>
              <a:rPr sz="1400" dirty="0">
                <a:latin typeface="Arial"/>
                <a:cs typeface="Arial"/>
              </a:rPr>
              <a:t>a 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las</a:t>
            </a:r>
            <a:r>
              <a:rPr sz="1400" spc="-5" dirty="0">
                <a:latin typeface="Arial"/>
                <a:cs typeface="Arial"/>
              </a:rPr>
              <a:t> armónicas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impares;</a:t>
            </a:r>
            <a:r>
              <a:rPr sz="1400" spc="1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en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cambio</a:t>
            </a:r>
            <a:r>
              <a:rPr sz="1400" spc="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puede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conectarse </a:t>
            </a:r>
            <a:r>
              <a:rPr sz="1400" dirty="0">
                <a:latin typeface="Arial"/>
                <a:cs typeface="Arial"/>
              </a:rPr>
              <a:t>a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hilos</a:t>
            </a:r>
            <a:r>
              <a:rPr sz="1400" spc="1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de</a:t>
            </a:r>
            <a:r>
              <a:rPr sz="1400" spc="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retorno.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40"/>
              </a:spcBef>
            </a:pPr>
            <a:endParaRPr sz="1300">
              <a:latin typeface="Arial"/>
              <a:cs typeface="Arial"/>
            </a:endParaRPr>
          </a:p>
          <a:p>
            <a:pPr marL="12700" algn="just"/>
            <a:r>
              <a:rPr sz="1400" spc="-5" dirty="0">
                <a:latin typeface="Arial"/>
                <a:cs typeface="Arial"/>
              </a:rPr>
              <a:t>Conexión estrella-delta.</a:t>
            </a:r>
            <a:endParaRPr sz="1400">
              <a:latin typeface="Arial"/>
              <a:cs typeface="Arial"/>
            </a:endParaRPr>
          </a:p>
          <a:p>
            <a:pPr marL="12700" marR="8890" algn="just">
              <a:lnSpc>
                <a:spcPct val="143200"/>
              </a:lnSpc>
              <a:spcBef>
                <a:spcPts val="825"/>
              </a:spcBef>
            </a:pPr>
            <a:r>
              <a:rPr sz="1400" dirty="0">
                <a:latin typeface="Arial"/>
                <a:cs typeface="Arial"/>
              </a:rPr>
              <a:t>Se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utiliza</a:t>
            </a:r>
            <a:r>
              <a:rPr sz="1400" spc="-7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esta</a:t>
            </a:r>
            <a:r>
              <a:rPr sz="1400" spc="-7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conexión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en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los</a:t>
            </a:r>
            <a:r>
              <a:rPr sz="1400" spc="-5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sistemas</a:t>
            </a:r>
            <a:r>
              <a:rPr sz="1400" spc="-5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6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transmisión</a:t>
            </a:r>
            <a:r>
              <a:rPr sz="1400" spc="-6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7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las</a:t>
            </a:r>
            <a:r>
              <a:rPr sz="1400" spc="-5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subestaciones </a:t>
            </a:r>
            <a:r>
              <a:rPr sz="1400" spc="-37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receptoras cuya </a:t>
            </a:r>
            <a:r>
              <a:rPr sz="1400" dirty="0">
                <a:latin typeface="Arial"/>
                <a:cs typeface="Arial"/>
              </a:rPr>
              <a:t>función </a:t>
            </a:r>
            <a:r>
              <a:rPr sz="1400" spc="-10" dirty="0">
                <a:latin typeface="Arial"/>
                <a:cs typeface="Arial"/>
              </a:rPr>
              <a:t>es </a:t>
            </a:r>
            <a:r>
              <a:rPr sz="1400" spc="-5" dirty="0">
                <a:latin typeface="Arial"/>
                <a:cs typeface="Arial"/>
              </a:rPr>
              <a:t>reducir voltajes. </a:t>
            </a:r>
            <a:r>
              <a:rPr sz="1400" spc="-10" dirty="0">
                <a:latin typeface="Arial"/>
                <a:cs typeface="Arial"/>
              </a:rPr>
              <a:t>En </a:t>
            </a:r>
            <a:r>
              <a:rPr sz="1400" spc="-5" dirty="0">
                <a:latin typeface="Arial"/>
                <a:cs typeface="Arial"/>
              </a:rPr>
              <a:t>sistemas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distribución </a:t>
            </a:r>
            <a:r>
              <a:rPr sz="1400" spc="-10" dirty="0">
                <a:latin typeface="Arial"/>
                <a:cs typeface="Arial"/>
              </a:rPr>
              <a:t>es </a:t>
            </a:r>
            <a:r>
              <a:rPr sz="1400" spc="-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poco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usual;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se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emplea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en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algunas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ocasiones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para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distribución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rural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20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Kv.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40"/>
              </a:spcBef>
            </a:pPr>
            <a:endParaRPr sz="1300">
              <a:latin typeface="Arial"/>
              <a:cs typeface="Arial"/>
            </a:endParaRPr>
          </a:p>
          <a:p>
            <a:pPr marL="12700" algn="just"/>
            <a:r>
              <a:rPr sz="1400" spc="-5" dirty="0">
                <a:latin typeface="Arial"/>
                <a:cs typeface="Arial"/>
              </a:rPr>
              <a:t>Conexión</a:t>
            </a:r>
            <a:r>
              <a:rPr sz="1400" dirty="0">
                <a:latin typeface="Arial"/>
                <a:cs typeface="Arial"/>
              </a:rPr>
              <a:t> delta</a:t>
            </a:r>
            <a:r>
              <a:rPr sz="1400" spc="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abierta-delta abierta.</a:t>
            </a:r>
            <a:endParaRPr sz="1400">
              <a:latin typeface="Arial"/>
              <a:cs typeface="Arial"/>
            </a:endParaRPr>
          </a:p>
          <a:p>
            <a:pPr marL="12700" marR="7620" algn="just">
              <a:lnSpc>
                <a:spcPct val="143600"/>
              </a:lnSpc>
              <a:spcBef>
                <a:spcPts val="815"/>
              </a:spcBef>
            </a:pPr>
            <a:r>
              <a:rPr sz="1400" spc="-5" dirty="0">
                <a:latin typeface="Arial"/>
                <a:cs typeface="Arial"/>
              </a:rPr>
              <a:t>Esta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puede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considerarse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como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una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conexión</a:t>
            </a:r>
            <a:r>
              <a:rPr sz="1400" dirty="0">
                <a:latin typeface="Arial"/>
                <a:cs typeface="Arial"/>
              </a:rPr>
              <a:t> de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emergencia</a:t>
            </a:r>
            <a:r>
              <a:rPr sz="1400" dirty="0">
                <a:latin typeface="Arial"/>
                <a:cs typeface="Arial"/>
              </a:rPr>
              <a:t> en 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transformadores trifásicos, </a:t>
            </a:r>
            <a:r>
              <a:rPr sz="1400" spc="-10" dirty="0">
                <a:latin typeface="Arial"/>
                <a:cs typeface="Arial"/>
              </a:rPr>
              <a:t>ya </a:t>
            </a:r>
            <a:r>
              <a:rPr sz="1400" dirty="0">
                <a:latin typeface="Arial"/>
                <a:cs typeface="Arial"/>
              </a:rPr>
              <a:t>que si </a:t>
            </a:r>
            <a:r>
              <a:rPr sz="1400" spc="-10" dirty="0">
                <a:latin typeface="Arial"/>
                <a:cs typeface="Arial"/>
              </a:rPr>
              <a:t>en </a:t>
            </a:r>
            <a:r>
              <a:rPr sz="1400" dirty="0">
                <a:latin typeface="Arial"/>
                <a:cs typeface="Arial"/>
              </a:rPr>
              <a:t>un </a:t>
            </a:r>
            <a:r>
              <a:rPr sz="1400" spc="-5" dirty="0">
                <a:latin typeface="Arial"/>
                <a:cs typeface="Arial"/>
              </a:rPr>
              <a:t>transformador </a:t>
            </a:r>
            <a:r>
              <a:rPr sz="1400" dirty="0">
                <a:latin typeface="Arial"/>
                <a:cs typeface="Arial"/>
              </a:rPr>
              <a:t>se </a:t>
            </a:r>
            <a:r>
              <a:rPr sz="1400" spc="-5" dirty="0">
                <a:latin typeface="Arial"/>
                <a:cs typeface="Arial"/>
              </a:rPr>
              <a:t>quema </a:t>
            </a:r>
            <a:r>
              <a:rPr sz="1400" dirty="0">
                <a:latin typeface="Arial"/>
                <a:cs typeface="Arial"/>
              </a:rPr>
              <a:t>o </a:t>
            </a:r>
            <a:r>
              <a:rPr sz="1400" spc="-5" dirty="0">
                <a:latin typeface="Arial"/>
                <a:cs typeface="Arial"/>
              </a:rPr>
              <a:t>sufre </a:t>
            </a:r>
            <a:r>
              <a:rPr sz="1400" dirty="0">
                <a:latin typeface="Arial"/>
                <a:cs typeface="Arial"/>
              </a:rPr>
              <a:t> una </a:t>
            </a:r>
            <a:r>
              <a:rPr sz="1400" spc="-5" dirty="0">
                <a:latin typeface="Arial"/>
                <a:cs typeface="Arial"/>
              </a:rPr>
              <a:t>avería cualquiera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sus fases </a:t>
            </a:r>
            <a:r>
              <a:rPr sz="1400" dirty="0">
                <a:latin typeface="Arial"/>
                <a:cs typeface="Arial"/>
              </a:rPr>
              <a:t>se </a:t>
            </a:r>
            <a:r>
              <a:rPr sz="1400" spc="-5" dirty="0">
                <a:latin typeface="Arial"/>
                <a:cs typeface="Arial"/>
              </a:rPr>
              <a:t>puede </a:t>
            </a:r>
            <a:r>
              <a:rPr sz="1400" dirty="0">
                <a:latin typeface="Arial"/>
                <a:cs typeface="Arial"/>
              </a:rPr>
              <a:t>seguir alimentando </a:t>
            </a:r>
            <a:r>
              <a:rPr sz="1400" spc="-5" dirty="0">
                <a:latin typeface="Arial"/>
                <a:cs typeface="Arial"/>
              </a:rPr>
              <a:t>carga 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trifásica </a:t>
            </a:r>
            <a:r>
              <a:rPr sz="1400" dirty="0">
                <a:latin typeface="Arial"/>
                <a:cs typeface="Arial"/>
              </a:rPr>
              <a:t>operando el </a:t>
            </a:r>
            <a:r>
              <a:rPr sz="1400" spc="-5" dirty="0">
                <a:latin typeface="Arial"/>
                <a:cs typeface="Arial"/>
              </a:rPr>
              <a:t>transformador </a:t>
            </a:r>
            <a:r>
              <a:rPr sz="1400" dirty="0">
                <a:latin typeface="Arial"/>
                <a:cs typeface="Arial"/>
              </a:rPr>
              <a:t>a dos </a:t>
            </a:r>
            <a:r>
              <a:rPr sz="1400" spc="-5" dirty="0">
                <a:latin typeface="Arial"/>
                <a:cs typeface="Arial"/>
              </a:rPr>
              <a:t>fases, solo que </a:t>
            </a:r>
            <a:r>
              <a:rPr sz="1400" dirty="0">
                <a:latin typeface="Arial"/>
                <a:cs typeface="Arial"/>
              </a:rPr>
              <a:t>su </a:t>
            </a:r>
            <a:r>
              <a:rPr sz="1400" spc="-5" dirty="0">
                <a:latin typeface="Arial"/>
                <a:cs typeface="Arial"/>
              </a:rPr>
              <a:t>capacidad 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disminuye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un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58.8%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aproximadamente.</a:t>
            </a:r>
            <a:endParaRPr sz="1400">
              <a:latin typeface="Arial"/>
              <a:cs typeface="Arial"/>
            </a:endParaRPr>
          </a:p>
          <a:p>
            <a:pPr marL="12700" marR="5715" algn="just">
              <a:lnSpc>
                <a:spcPct val="142900"/>
              </a:lnSpc>
              <a:spcBef>
                <a:spcPts val="830"/>
              </a:spcBef>
            </a:pPr>
            <a:r>
              <a:rPr sz="1400" dirty="0">
                <a:latin typeface="Arial"/>
                <a:cs typeface="Arial"/>
              </a:rPr>
              <a:t>Los </a:t>
            </a:r>
            <a:r>
              <a:rPr sz="1400" spc="-5" dirty="0">
                <a:latin typeface="Arial"/>
                <a:cs typeface="Arial"/>
              </a:rPr>
              <a:t>transformadores </a:t>
            </a:r>
            <a:r>
              <a:rPr sz="1400" dirty="0">
                <a:latin typeface="Arial"/>
                <a:cs typeface="Arial"/>
              </a:rPr>
              <a:t>en </a:t>
            </a:r>
            <a:r>
              <a:rPr sz="1400" spc="5" dirty="0">
                <a:latin typeface="Arial"/>
                <a:cs typeface="Arial"/>
              </a:rPr>
              <a:t>V-V </a:t>
            </a:r>
            <a:r>
              <a:rPr sz="1400" dirty="0">
                <a:latin typeface="Arial"/>
                <a:cs typeface="Arial"/>
              </a:rPr>
              <a:t>se </a:t>
            </a:r>
            <a:r>
              <a:rPr sz="1400" spc="-5" dirty="0">
                <a:latin typeface="Arial"/>
                <a:cs typeface="Arial"/>
              </a:rPr>
              <a:t>emplean </a:t>
            </a:r>
            <a:r>
              <a:rPr sz="1400" dirty="0">
                <a:latin typeface="Arial"/>
                <a:cs typeface="Arial"/>
              </a:rPr>
              <a:t>en </a:t>
            </a:r>
            <a:r>
              <a:rPr sz="1400" spc="-5" dirty="0">
                <a:latin typeface="Arial"/>
                <a:cs typeface="Arial"/>
              </a:rPr>
              <a:t>sistemas </a:t>
            </a:r>
            <a:r>
              <a:rPr sz="1400" dirty="0">
                <a:latin typeface="Arial"/>
                <a:cs typeface="Arial"/>
              </a:rPr>
              <a:t>de baja capacidad y 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usualmente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operan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como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auto-</a:t>
            </a:r>
            <a:r>
              <a:rPr sz="1400" spc="-5" dirty="0">
                <a:latin typeface="Arial"/>
                <a:cs typeface="Arial"/>
              </a:rPr>
              <a:t> transformadores.</a:t>
            </a:r>
            <a:endParaRPr sz="14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102908" y="9390381"/>
            <a:ext cx="5678170" cy="5073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1150"/>
              </a:lnSpc>
            </a:pPr>
            <a:r>
              <a:rPr sz="1100" dirty="0">
                <a:latin typeface="Calibri"/>
                <a:cs typeface="Calibri"/>
              </a:rPr>
              <a:t>PH </a:t>
            </a:r>
            <a:r>
              <a:rPr sz="1100" spc="-5" dirty="0">
                <a:latin typeface="Calibri"/>
                <a:cs typeface="Calibri"/>
              </a:rPr>
              <a:t>Financial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Park Tower,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Piso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35,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Boulevard </a:t>
            </a:r>
            <a:r>
              <a:rPr sz="1100" spc="-5" dirty="0">
                <a:latin typeface="Calibri"/>
                <a:cs typeface="Calibri"/>
              </a:rPr>
              <a:t>Costa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Este.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Corregimiento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Juan Díaz,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Costa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del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Este.</a:t>
            </a:r>
            <a:endParaRPr sz="1100">
              <a:latin typeface="Calibri"/>
              <a:cs typeface="Calibri"/>
            </a:endParaRPr>
          </a:p>
          <a:p>
            <a:pPr marL="2030730" marR="2022475" algn="ctr">
              <a:lnSpc>
                <a:spcPct val="101800"/>
              </a:lnSpc>
            </a:pPr>
            <a:r>
              <a:rPr sz="1100" spc="-5" dirty="0">
                <a:latin typeface="Calibri"/>
                <a:cs typeface="Calibri"/>
              </a:rPr>
              <a:t>Ciudad de Panamá. Panamá. </a:t>
            </a:r>
            <a:r>
              <a:rPr sz="1100" spc="-235" dirty="0">
                <a:latin typeface="Calibri"/>
                <a:cs typeface="Calibri"/>
              </a:rPr>
              <a:t> </a:t>
            </a:r>
            <a:r>
              <a:rPr sz="1100" u="sng" spc="-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3"/>
              </a:rPr>
              <a:t>www.kaizengrp.com</a:t>
            </a:r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762742" y="782828"/>
            <a:ext cx="1179195" cy="5353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00" spc="-5" dirty="0">
                <a:latin typeface="Calibri"/>
                <a:cs typeface="Calibri"/>
              </a:rPr>
              <a:t>Ficha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Técnica: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K-001</a:t>
            </a:r>
            <a:endParaRPr sz="1100">
              <a:latin typeface="Calibri"/>
              <a:cs typeface="Calibri"/>
            </a:endParaRPr>
          </a:p>
          <a:p>
            <a:pPr marL="688975" marR="5080" indent="118745">
              <a:lnSpc>
                <a:spcPct val="101800"/>
              </a:lnSpc>
              <a:spcBef>
                <a:spcPts val="5"/>
              </a:spcBef>
            </a:pPr>
            <a:r>
              <a:rPr sz="1100" dirty="0">
                <a:latin typeface="Calibri"/>
                <a:cs typeface="Calibri"/>
              </a:rPr>
              <a:t>Re</a:t>
            </a:r>
            <a:r>
              <a:rPr sz="1100" spc="5" dirty="0">
                <a:latin typeface="Calibri"/>
                <a:cs typeface="Calibri"/>
              </a:rPr>
              <a:t>v</a:t>
            </a:r>
            <a:r>
              <a:rPr sz="1100" dirty="0">
                <a:latin typeface="Calibri"/>
                <a:cs typeface="Calibri"/>
              </a:rPr>
              <a:t>.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  </a:t>
            </a:r>
            <a:r>
              <a:rPr sz="1100" spc="-5" dirty="0">
                <a:latin typeface="Calibri"/>
                <a:cs typeface="Calibri"/>
              </a:rPr>
              <a:t>Jul-</a:t>
            </a:r>
            <a:r>
              <a:rPr sz="1100" dirty="0">
                <a:latin typeface="Calibri"/>
                <a:cs typeface="Calibri"/>
              </a:rPr>
              <a:t>20</a:t>
            </a:r>
            <a:r>
              <a:rPr sz="1100" spc="-10" dirty="0">
                <a:latin typeface="Calibri"/>
                <a:cs typeface="Calibri"/>
              </a:rPr>
              <a:t>1</a:t>
            </a:r>
            <a:r>
              <a:rPr sz="1100" dirty="0">
                <a:latin typeface="Calibri"/>
                <a:cs typeface="Calibri"/>
              </a:rPr>
              <a:t>8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5986068" y="9359202"/>
            <a:ext cx="5910580" cy="0"/>
          </a:xfrm>
          <a:custGeom>
            <a:avLst/>
            <a:gdLst/>
            <a:ahLst/>
            <a:cxnLst/>
            <a:rect l="l" t="t" r="r" b="b"/>
            <a:pathLst>
              <a:path w="5910580">
                <a:moveTo>
                  <a:pt x="0" y="0"/>
                </a:moveTo>
                <a:lnTo>
                  <a:pt x="1598938" y="0"/>
                </a:lnTo>
              </a:path>
              <a:path w="5910580">
                <a:moveTo>
                  <a:pt x="1600530" y="0"/>
                </a:moveTo>
                <a:lnTo>
                  <a:pt x="5910390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979736" y="355137"/>
            <a:ext cx="999649" cy="431186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5944413" y="1289049"/>
            <a:ext cx="5997575" cy="70878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1300" algn="just">
              <a:spcBef>
                <a:spcPts val="100"/>
              </a:spcBef>
            </a:pPr>
            <a:r>
              <a:rPr sz="1400" b="1" dirty="0">
                <a:latin typeface="Arial"/>
                <a:cs typeface="Arial"/>
              </a:rPr>
              <a:t>5.2.  </a:t>
            </a:r>
            <a:r>
              <a:rPr sz="1400" b="1" spc="6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Interruptores de</a:t>
            </a:r>
            <a:r>
              <a:rPr sz="1400" b="1" spc="-1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potencia</a:t>
            </a:r>
            <a:endParaRPr sz="1400">
              <a:latin typeface="Arial"/>
              <a:cs typeface="Arial"/>
            </a:endParaRPr>
          </a:p>
          <a:p>
            <a:pPr marL="12700" marR="7620" algn="just">
              <a:lnSpc>
                <a:spcPct val="143600"/>
              </a:lnSpc>
              <a:spcBef>
                <a:spcPts val="820"/>
              </a:spcBef>
            </a:pPr>
            <a:r>
              <a:rPr sz="1400" spc="-5" dirty="0">
                <a:latin typeface="Arial"/>
                <a:cs typeface="Arial"/>
              </a:rPr>
              <a:t>Un interruptor </a:t>
            </a:r>
            <a:r>
              <a:rPr sz="1400" spc="-10" dirty="0">
                <a:latin typeface="Arial"/>
                <a:cs typeface="Arial"/>
              </a:rPr>
              <a:t>es un </a:t>
            </a:r>
            <a:r>
              <a:rPr sz="1400" spc="-5" dirty="0">
                <a:latin typeface="Arial"/>
                <a:cs typeface="Arial"/>
              </a:rPr>
              <a:t>dispositivo cuya </a:t>
            </a:r>
            <a:r>
              <a:rPr sz="1400" dirty="0">
                <a:latin typeface="Arial"/>
                <a:cs typeface="Arial"/>
              </a:rPr>
              <a:t>función </a:t>
            </a:r>
            <a:r>
              <a:rPr sz="1400" spc="-10" dirty="0">
                <a:latin typeface="Arial"/>
                <a:cs typeface="Arial"/>
              </a:rPr>
              <a:t>es </a:t>
            </a:r>
            <a:r>
              <a:rPr sz="1400" spc="-5" dirty="0">
                <a:latin typeface="Arial"/>
                <a:cs typeface="Arial"/>
              </a:rPr>
              <a:t>interrumpir </a:t>
            </a:r>
            <a:r>
              <a:rPr sz="1400" dirty="0">
                <a:latin typeface="Arial"/>
                <a:cs typeface="Arial"/>
              </a:rPr>
              <a:t>y </a:t>
            </a:r>
            <a:r>
              <a:rPr sz="1400" spc="-5" dirty="0">
                <a:latin typeface="Arial"/>
                <a:cs typeface="Arial"/>
              </a:rPr>
              <a:t>restablecer </a:t>
            </a:r>
            <a:r>
              <a:rPr sz="1400" spc="-10" dirty="0">
                <a:latin typeface="Arial"/>
                <a:cs typeface="Arial"/>
              </a:rPr>
              <a:t>la </a:t>
            </a:r>
            <a:r>
              <a:rPr sz="1400" spc="-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continuidad </a:t>
            </a:r>
            <a:r>
              <a:rPr sz="1400" spc="-10" dirty="0">
                <a:latin typeface="Arial"/>
                <a:cs typeface="Arial"/>
              </a:rPr>
              <a:t>en </a:t>
            </a:r>
            <a:r>
              <a:rPr sz="1400" dirty="0">
                <a:latin typeface="Arial"/>
                <a:cs typeface="Arial"/>
              </a:rPr>
              <a:t>un </a:t>
            </a:r>
            <a:r>
              <a:rPr sz="1400" spc="-5" dirty="0">
                <a:latin typeface="Arial"/>
                <a:cs typeface="Arial"/>
              </a:rPr>
              <a:t>circuito eléctrico. </a:t>
            </a:r>
            <a:r>
              <a:rPr sz="1400" spc="-10" dirty="0">
                <a:latin typeface="Arial"/>
                <a:cs typeface="Arial"/>
              </a:rPr>
              <a:t>Si </a:t>
            </a:r>
            <a:r>
              <a:rPr sz="1400" dirty="0">
                <a:latin typeface="Arial"/>
                <a:cs typeface="Arial"/>
              </a:rPr>
              <a:t>la operación se efectúa sin </a:t>
            </a:r>
            <a:r>
              <a:rPr sz="1400" spc="-5" dirty="0">
                <a:latin typeface="Arial"/>
                <a:cs typeface="Arial"/>
              </a:rPr>
              <a:t>carga 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(corriente),</a:t>
            </a:r>
            <a:r>
              <a:rPr sz="1400" dirty="0">
                <a:latin typeface="Arial"/>
                <a:cs typeface="Arial"/>
              </a:rPr>
              <a:t> el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interruptor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recibe</a:t>
            </a:r>
            <a:r>
              <a:rPr sz="1400" dirty="0">
                <a:latin typeface="Arial"/>
                <a:cs typeface="Arial"/>
              </a:rPr>
              <a:t> el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nombre</a:t>
            </a:r>
            <a:r>
              <a:rPr sz="1400" dirty="0">
                <a:latin typeface="Arial"/>
                <a:cs typeface="Arial"/>
              </a:rPr>
              <a:t> de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desconectador</a:t>
            </a:r>
            <a:r>
              <a:rPr sz="1400" dirty="0">
                <a:latin typeface="Arial"/>
                <a:cs typeface="Arial"/>
              </a:rPr>
              <a:t> o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cuchilla </a:t>
            </a:r>
            <a:r>
              <a:rPr sz="1400" spc="-37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desconectadora.</a:t>
            </a:r>
            <a:endParaRPr sz="1400">
              <a:latin typeface="Arial"/>
              <a:cs typeface="Arial"/>
            </a:endParaRPr>
          </a:p>
          <a:p>
            <a:pPr marL="12700" marR="5715" algn="just">
              <a:lnSpc>
                <a:spcPct val="143600"/>
              </a:lnSpc>
              <a:spcBef>
                <a:spcPts val="815"/>
              </a:spcBef>
            </a:pPr>
            <a:r>
              <a:rPr sz="1400" dirty="0">
                <a:latin typeface="Arial"/>
                <a:cs typeface="Arial"/>
              </a:rPr>
              <a:t>Si la operación de </a:t>
            </a:r>
            <a:r>
              <a:rPr sz="1400" spc="-5" dirty="0">
                <a:latin typeface="Arial"/>
                <a:cs typeface="Arial"/>
              </a:rPr>
              <a:t>apertura </a:t>
            </a:r>
            <a:r>
              <a:rPr sz="1400" dirty="0">
                <a:latin typeface="Arial"/>
                <a:cs typeface="Arial"/>
              </a:rPr>
              <a:t>o </a:t>
            </a:r>
            <a:r>
              <a:rPr sz="1400" spc="-1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cierre </a:t>
            </a:r>
            <a:r>
              <a:rPr sz="1400" dirty="0">
                <a:latin typeface="Arial"/>
                <a:cs typeface="Arial"/>
              </a:rPr>
              <a:t>la </a:t>
            </a:r>
            <a:r>
              <a:rPr sz="1400" spc="-5" dirty="0">
                <a:latin typeface="Arial"/>
                <a:cs typeface="Arial"/>
              </a:rPr>
              <a:t>efectúa con carga (corriente </a:t>
            </a:r>
            <a:r>
              <a:rPr sz="1400" dirty="0">
                <a:latin typeface="Arial"/>
                <a:cs typeface="Arial"/>
              </a:rPr>
              <a:t> nominal), o con corriente de </a:t>
            </a:r>
            <a:r>
              <a:rPr sz="1400" spc="-5" dirty="0">
                <a:latin typeface="Arial"/>
                <a:cs typeface="Arial"/>
              </a:rPr>
              <a:t>corto circuito </a:t>
            </a:r>
            <a:r>
              <a:rPr sz="1400" dirty="0">
                <a:latin typeface="Arial"/>
                <a:cs typeface="Arial"/>
              </a:rPr>
              <a:t>(en </a:t>
            </a:r>
            <a:r>
              <a:rPr sz="1400" spc="-5" dirty="0">
                <a:latin typeface="Arial"/>
                <a:cs typeface="Arial"/>
              </a:rPr>
              <a:t>caso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alguna perturbación), </a:t>
            </a:r>
            <a:r>
              <a:rPr sz="1400" spc="-37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el </a:t>
            </a:r>
            <a:r>
              <a:rPr sz="1400" spc="-5" dirty="0">
                <a:latin typeface="Arial"/>
                <a:cs typeface="Arial"/>
              </a:rPr>
              <a:t>interruptor recibe </a:t>
            </a:r>
            <a:r>
              <a:rPr sz="1400" dirty="0">
                <a:latin typeface="Arial"/>
                <a:cs typeface="Arial"/>
              </a:rPr>
              <a:t>el </a:t>
            </a:r>
            <a:r>
              <a:rPr sz="1400" spc="-5" dirty="0">
                <a:latin typeface="Arial"/>
                <a:cs typeface="Arial"/>
              </a:rPr>
              <a:t>nombre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disyuntor </a:t>
            </a:r>
            <a:r>
              <a:rPr sz="1400" dirty="0">
                <a:latin typeface="Arial"/>
                <a:cs typeface="Arial"/>
              </a:rPr>
              <a:t>o </a:t>
            </a:r>
            <a:r>
              <a:rPr sz="1400" spc="-5" dirty="0">
                <a:latin typeface="Arial"/>
                <a:cs typeface="Arial"/>
              </a:rPr>
              <a:t>interruptor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potencia.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Los </a:t>
            </a:r>
            <a:r>
              <a:rPr sz="1400" spc="-5" dirty="0">
                <a:latin typeface="Arial"/>
                <a:cs typeface="Arial"/>
              </a:rPr>
              <a:t> interruptores </a:t>
            </a:r>
            <a:r>
              <a:rPr sz="1400" dirty="0">
                <a:latin typeface="Arial"/>
                <a:cs typeface="Arial"/>
              </a:rPr>
              <a:t>en </a:t>
            </a:r>
            <a:r>
              <a:rPr sz="1400" spc="-5" dirty="0">
                <a:latin typeface="Arial"/>
                <a:cs typeface="Arial"/>
              </a:rPr>
              <a:t>caso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apertura, deben asegurar </a:t>
            </a:r>
            <a:r>
              <a:rPr sz="1400" dirty="0">
                <a:latin typeface="Arial"/>
                <a:cs typeface="Arial"/>
              </a:rPr>
              <a:t>el </a:t>
            </a:r>
            <a:r>
              <a:rPr sz="1400" spc="-5" dirty="0">
                <a:latin typeface="Arial"/>
                <a:cs typeface="Arial"/>
              </a:rPr>
              <a:t>aislamiento eléctrico </a:t>
            </a:r>
            <a:r>
              <a:rPr sz="1400" dirty="0">
                <a:latin typeface="Arial"/>
                <a:cs typeface="Arial"/>
              </a:rPr>
              <a:t> del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circuito.</a:t>
            </a:r>
            <a:endParaRPr sz="1400">
              <a:latin typeface="Arial"/>
              <a:cs typeface="Arial"/>
            </a:endParaRPr>
          </a:p>
          <a:p>
            <a:pPr marL="12700" marR="5080" algn="just">
              <a:lnSpc>
                <a:spcPct val="143600"/>
              </a:lnSpc>
              <a:spcBef>
                <a:spcPts val="805"/>
              </a:spcBef>
            </a:pPr>
            <a:r>
              <a:rPr sz="1400" spc="-5" dirty="0">
                <a:latin typeface="Arial"/>
                <a:cs typeface="Arial"/>
              </a:rPr>
              <a:t>Existen distintas formas </a:t>
            </a:r>
            <a:r>
              <a:rPr sz="1400" dirty="0">
                <a:latin typeface="Arial"/>
                <a:cs typeface="Arial"/>
              </a:rPr>
              <a:t>de clasificar a los </a:t>
            </a:r>
            <a:r>
              <a:rPr sz="1400" spc="-5" dirty="0">
                <a:latin typeface="Arial"/>
                <a:cs typeface="Arial"/>
              </a:rPr>
              <a:t>interruptores, </a:t>
            </a:r>
            <a:r>
              <a:rPr sz="1400" dirty="0">
                <a:latin typeface="Arial"/>
                <a:cs typeface="Arial"/>
              </a:rPr>
              <a:t>una es por medio 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extinción, pudiendo ser: interruptores </a:t>
            </a:r>
            <a:r>
              <a:rPr sz="1400" dirty="0">
                <a:latin typeface="Arial"/>
                <a:cs typeface="Arial"/>
              </a:rPr>
              <a:t>en </a:t>
            </a:r>
            <a:r>
              <a:rPr sz="1400" spc="-5" dirty="0">
                <a:latin typeface="Arial"/>
                <a:cs typeface="Arial"/>
              </a:rPr>
              <a:t>aceite </a:t>
            </a:r>
            <a:r>
              <a:rPr sz="1400" dirty="0">
                <a:latin typeface="Arial"/>
                <a:cs typeface="Arial"/>
              </a:rPr>
              <a:t>(que </a:t>
            </a:r>
            <a:r>
              <a:rPr sz="1400" spc="-10" dirty="0">
                <a:latin typeface="Arial"/>
                <a:cs typeface="Arial"/>
              </a:rPr>
              <a:t>ya </a:t>
            </a:r>
            <a:r>
              <a:rPr sz="1400" dirty="0">
                <a:latin typeface="Arial"/>
                <a:cs typeface="Arial"/>
              </a:rPr>
              <a:t>no se </a:t>
            </a:r>
            <a:r>
              <a:rPr sz="1400" spc="-5" dirty="0">
                <a:latin typeface="Arial"/>
                <a:cs typeface="Arial"/>
              </a:rPr>
              <a:t>utilizan), 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interruptores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neumáticos,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interruptores</a:t>
            </a:r>
            <a:r>
              <a:rPr sz="1400" dirty="0">
                <a:latin typeface="Arial"/>
                <a:cs typeface="Arial"/>
              </a:rPr>
              <a:t> en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vacío</a:t>
            </a:r>
            <a:r>
              <a:rPr sz="1400" dirty="0">
                <a:latin typeface="Arial"/>
                <a:cs typeface="Arial"/>
              </a:rPr>
              <a:t> e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interruptores</a:t>
            </a:r>
            <a:r>
              <a:rPr sz="1400" dirty="0">
                <a:latin typeface="Arial"/>
                <a:cs typeface="Arial"/>
              </a:rPr>
              <a:t> en 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hexafloruro</a:t>
            </a:r>
            <a:r>
              <a:rPr sz="1400" dirty="0">
                <a:latin typeface="Arial"/>
                <a:cs typeface="Arial"/>
              </a:rPr>
              <a:t> de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azufre.</a:t>
            </a:r>
            <a:endParaRPr sz="1400">
              <a:latin typeface="Arial"/>
              <a:cs typeface="Arial"/>
            </a:endParaRPr>
          </a:p>
          <a:p>
            <a:pPr marL="12700" marR="5080" algn="just">
              <a:lnSpc>
                <a:spcPct val="143700"/>
              </a:lnSpc>
              <a:spcBef>
                <a:spcPts val="815"/>
              </a:spcBef>
            </a:pPr>
            <a:r>
              <a:rPr sz="1400" spc="-5" dirty="0">
                <a:latin typeface="Arial"/>
                <a:cs typeface="Arial"/>
              </a:rPr>
              <a:t>También </a:t>
            </a:r>
            <a:r>
              <a:rPr sz="1400" dirty="0">
                <a:latin typeface="Arial"/>
                <a:cs typeface="Arial"/>
              </a:rPr>
              <a:t>se </a:t>
            </a:r>
            <a:r>
              <a:rPr sz="1400" spc="-5" dirty="0">
                <a:latin typeface="Arial"/>
                <a:cs typeface="Arial"/>
              </a:rPr>
              <a:t>clasifican los interruptores como </a:t>
            </a:r>
            <a:r>
              <a:rPr sz="1400" spc="-1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construcción </a:t>
            </a:r>
            <a:r>
              <a:rPr sz="1400" spc="-10" dirty="0">
                <a:latin typeface="Arial"/>
                <a:cs typeface="Arial"/>
              </a:rPr>
              <a:t>de </a:t>
            </a:r>
            <a:r>
              <a:rPr sz="1400" dirty="0">
                <a:latin typeface="Arial"/>
                <a:cs typeface="Arial"/>
              </a:rPr>
              <a:t>"Tanque 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muerto" o de </a:t>
            </a:r>
            <a:r>
              <a:rPr sz="1400" spc="-5" dirty="0">
                <a:latin typeface="Arial"/>
                <a:cs typeface="Arial"/>
              </a:rPr>
              <a:t>"Tanque vivo". De tanque muerto significa </a:t>
            </a:r>
            <a:r>
              <a:rPr sz="1400" dirty="0">
                <a:latin typeface="Arial"/>
                <a:cs typeface="Arial"/>
              </a:rPr>
              <a:t>que el tanque del 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interruptor y todos sus </a:t>
            </a:r>
            <a:r>
              <a:rPr sz="1400" spc="-5" dirty="0">
                <a:latin typeface="Arial"/>
                <a:cs typeface="Arial"/>
              </a:rPr>
              <a:t>accesorios </a:t>
            </a:r>
            <a:r>
              <a:rPr sz="1400" dirty="0">
                <a:latin typeface="Arial"/>
                <a:cs typeface="Arial"/>
              </a:rPr>
              <a:t>se mantienen </a:t>
            </a:r>
            <a:r>
              <a:rPr sz="1400" spc="15" dirty="0">
                <a:latin typeface="Arial"/>
                <a:cs typeface="Arial"/>
              </a:rPr>
              <a:t>al </a:t>
            </a:r>
            <a:r>
              <a:rPr sz="1400" spc="-5" dirty="0">
                <a:latin typeface="Arial"/>
                <a:cs typeface="Arial"/>
              </a:rPr>
              <a:t>potencial </a:t>
            </a:r>
            <a:r>
              <a:rPr sz="1400" spc="-1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tierra </a:t>
            </a:r>
            <a:r>
              <a:rPr sz="1400" dirty="0">
                <a:latin typeface="Arial"/>
                <a:cs typeface="Arial"/>
              </a:rPr>
              <a:t>y que 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la fuente </a:t>
            </a:r>
            <a:r>
              <a:rPr sz="1400" spc="-5" dirty="0">
                <a:latin typeface="Arial"/>
                <a:cs typeface="Arial"/>
              </a:rPr>
              <a:t>externa </a:t>
            </a:r>
            <a:r>
              <a:rPr sz="1400" dirty="0">
                <a:latin typeface="Arial"/>
                <a:cs typeface="Arial"/>
              </a:rPr>
              <a:t>y </a:t>
            </a:r>
            <a:r>
              <a:rPr sz="1400" spc="-5" dirty="0">
                <a:latin typeface="Arial"/>
                <a:cs typeface="Arial"/>
              </a:rPr>
              <a:t>conexiones </a:t>
            </a:r>
            <a:r>
              <a:rPr sz="1400" dirty="0">
                <a:latin typeface="Arial"/>
                <a:cs typeface="Arial"/>
              </a:rPr>
              <a:t>a la </a:t>
            </a:r>
            <a:r>
              <a:rPr sz="1400" spc="-5" dirty="0">
                <a:latin typeface="Arial"/>
                <a:cs typeface="Arial"/>
              </a:rPr>
              <a:t>carga </a:t>
            </a:r>
            <a:r>
              <a:rPr sz="1400" dirty="0">
                <a:latin typeface="Arial"/>
                <a:cs typeface="Arial"/>
              </a:rPr>
              <a:t>se </a:t>
            </a:r>
            <a:r>
              <a:rPr sz="1400" spc="-5" dirty="0">
                <a:latin typeface="Arial"/>
                <a:cs typeface="Arial"/>
              </a:rPr>
              <a:t>hacen </a:t>
            </a:r>
            <a:r>
              <a:rPr sz="1400" dirty="0">
                <a:latin typeface="Arial"/>
                <a:cs typeface="Arial"/>
              </a:rPr>
              <a:t>por </a:t>
            </a:r>
            <a:r>
              <a:rPr sz="1400" spc="-5" dirty="0">
                <a:latin typeface="Arial"/>
                <a:cs typeface="Arial"/>
              </a:rPr>
              <a:t>medio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boquillas 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convencionales. De tanque </a:t>
            </a:r>
            <a:r>
              <a:rPr sz="1400" spc="-10" dirty="0">
                <a:latin typeface="Arial"/>
                <a:cs typeface="Arial"/>
              </a:rPr>
              <a:t>vivo </a:t>
            </a:r>
            <a:r>
              <a:rPr sz="1400" spc="-5" dirty="0">
                <a:latin typeface="Arial"/>
                <a:cs typeface="Arial"/>
              </a:rPr>
              <a:t>significa </a:t>
            </a:r>
            <a:r>
              <a:rPr sz="1400" dirty="0">
                <a:latin typeface="Arial"/>
                <a:cs typeface="Arial"/>
              </a:rPr>
              <a:t>que las </a:t>
            </a:r>
            <a:r>
              <a:rPr sz="1400" spc="-5" dirty="0">
                <a:latin typeface="Arial"/>
                <a:cs typeface="Arial"/>
              </a:rPr>
              <a:t>partes metálicas </a:t>
            </a:r>
            <a:r>
              <a:rPr sz="1400" dirty="0">
                <a:latin typeface="Arial"/>
                <a:cs typeface="Arial"/>
              </a:rPr>
              <a:t>y de 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porcelana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que</a:t>
            </a:r>
            <a:r>
              <a:rPr sz="1400" dirty="0">
                <a:latin typeface="Arial"/>
                <a:cs typeface="Arial"/>
              </a:rPr>
              <a:t> contienen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el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mecanismo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de</a:t>
            </a:r>
            <a:r>
              <a:rPr sz="1400" spc="-5" dirty="0">
                <a:latin typeface="Arial"/>
                <a:cs typeface="Arial"/>
              </a:rPr>
              <a:t> interrupción</a:t>
            </a:r>
            <a:r>
              <a:rPr sz="1400" dirty="0">
                <a:latin typeface="Arial"/>
                <a:cs typeface="Arial"/>
              </a:rPr>
              <a:t> se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encuentran 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montadas sobre </a:t>
            </a:r>
            <a:r>
              <a:rPr sz="1400" dirty="0">
                <a:latin typeface="Arial"/>
                <a:cs typeface="Arial"/>
              </a:rPr>
              <a:t>columnas de </a:t>
            </a:r>
            <a:r>
              <a:rPr sz="1400" spc="-5" dirty="0">
                <a:latin typeface="Arial"/>
                <a:cs typeface="Arial"/>
              </a:rPr>
              <a:t>porcelana aislante </a:t>
            </a:r>
            <a:r>
              <a:rPr sz="1400" dirty="0">
                <a:latin typeface="Arial"/>
                <a:cs typeface="Arial"/>
              </a:rPr>
              <a:t>y </a:t>
            </a:r>
            <a:r>
              <a:rPr sz="1400" spc="-5" dirty="0">
                <a:latin typeface="Arial"/>
                <a:cs typeface="Arial"/>
              </a:rPr>
              <a:t>están, </a:t>
            </a:r>
            <a:r>
              <a:rPr sz="1400" dirty="0">
                <a:latin typeface="Arial"/>
                <a:cs typeface="Arial"/>
              </a:rPr>
              <a:t>por lo </a:t>
            </a:r>
            <a:r>
              <a:rPr sz="1400" spc="-5" dirty="0">
                <a:latin typeface="Arial"/>
                <a:cs typeface="Arial"/>
              </a:rPr>
              <a:t>tanto, </a:t>
            </a:r>
            <a:r>
              <a:rPr sz="1400" spc="-10" dirty="0">
                <a:latin typeface="Arial"/>
                <a:cs typeface="Arial"/>
              </a:rPr>
              <a:t>al </a:t>
            </a:r>
            <a:r>
              <a:rPr sz="1400" spc="-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potencial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línea.</a:t>
            </a:r>
            <a:endParaRPr sz="14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102908" y="9390381"/>
            <a:ext cx="5678170" cy="5073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1150"/>
              </a:lnSpc>
            </a:pPr>
            <a:r>
              <a:rPr sz="1100" dirty="0">
                <a:latin typeface="Calibri"/>
                <a:cs typeface="Calibri"/>
              </a:rPr>
              <a:t>PH </a:t>
            </a:r>
            <a:r>
              <a:rPr sz="1100" spc="-5" dirty="0">
                <a:latin typeface="Calibri"/>
                <a:cs typeface="Calibri"/>
              </a:rPr>
              <a:t>Financial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Park Tower,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Piso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35,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Boulevard </a:t>
            </a:r>
            <a:r>
              <a:rPr sz="1100" spc="-5" dirty="0">
                <a:latin typeface="Calibri"/>
                <a:cs typeface="Calibri"/>
              </a:rPr>
              <a:t>Costa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Este.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Corregimiento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Juan Díaz,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Costa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del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Este.</a:t>
            </a:r>
            <a:endParaRPr sz="1100">
              <a:latin typeface="Calibri"/>
              <a:cs typeface="Calibri"/>
            </a:endParaRPr>
          </a:p>
          <a:p>
            <a:pPr marL="2030730" marR="2022475" algn="ctr">
              <a:lnSpc>
                <a:spcPct val="101800"/>
              </a:lnSpc>
            </a:pPr>
            <a:r>
              <a:rPr sz="1100" spc="-5" dirty="0">
                <a:latin typeface="Calibri"/>
                <a:cs typeface="Calibri"/>
              </a:rPr>
              <a:t>Ciudad de Panamá. Panamá. </a:t>
            </a:r>
            <a:r>
              <a:rPr sz="1100" spc="-235" dirty="0">
                <a:latin typeface="Calibri"/>
                <a:cs typeface="Calibri"/>
              </a:rPr>
              <a:t> </a:t>
            </a:r>
            <a:r>
              <a:rPr sz="1100" u="sng" spc="-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3"/>
              </a:rPr>
              <a:t>www.kaizengrp.com</a:t>
            </a:r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762742" y="782828"/>
            <a:ext cx="1179195" cy="5353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00" spc="-5" dirty="0">
                <a:latin typeface="Calibri"/>
                <a:cs typeface="Calibri"/>
              </a:rPr>
              <a:t>Ficha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Técnica: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K-001</a:t>
            </a:r>
            <a:endParaRPr sz="1100">
              <a:latin typeface="Calibri"/>
              <a:cs typeface="Calibri"/>
            </a:endParaRPr>
          </a:p>
          <a:p>
            <a:pPr marL="688975" marR="5080" indent="118745">
              <a:lnSpc>
                <a:spcPct val="101800"/>
              </a:lnSpc>
              <a:spcBef>
                <a:spcPts val="5"/>
              </a:spcBef>
            </a:pPr>
            <a:r>
              <a:rPr sz="1100" dirty="0">
                <a:latin typeface="Calibri"/>
                <a:cs typeface="Calibri"/>
              </a:rPr>
              <a:t>Re</a:t>
            </a:r>
            <a:r>
              <a:rPr sz="1100" spc="5" dirty="0">
                <a:latin typeface="Calibri"/>
                <a:cs typeface="Calibri"/>
              </a:rPr>
              <a:t>v</a:t>
            </a:r>
            <a:r>
              <a:rPr sz="1100" dirty="0">
                <a:latin typeface="Calibri"/>
                <a:cs typeface="Calibri"/>
              </a:rPr>
              <a:t>.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  </a:t>
            </a:r>
            <a:r>
              <a:rPr sz="1100" spc="-5" dirty="0">
                <a:latin typeface="Calibri"/>
                <a:cs typeface="Calibri"/>
              </a:rPr>
              <a:t>Jul-</a:t>
            </a:r>
            <a:r>
              <a:rPr sz="1100" dirty="0">
                <a:latin typeface="Calibri"/>
                <a:cs typeface="Calibri"/>
              </a:rPr>
              <a:t>20</a:t>
            </a:r>
            <a:r>
              <a:rPr sz="1100" spc="-10" dirty="0">
                <a:latin typeface="Calibri"/>
                <a:cs typeface="Calibri"/>
              </a:rPr>
              <a:t>1</a:t>
            </a:r>
            <a:r>
              <a:rPr sz="1100" dirty="0">
                <a:latin typeface="Calibri"/>
                <a:cs typeface="Calibri"/>
              </a:rPr>
              <a:t>8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5986068" y="9359202"/>
            <a:ext cx="5910580" cy="0"/>
          </a:xfrm>
          <a:custGeom>
            <a:avLst/>
            <a:gdLst/>
            <a:ahLst/>
            <a:cxnLst/>
            <a:rect l="l" t="t" r="r" b="b"/>
            <a:pathLst>
              <a:path w="5910580">
                <a:moveTo>
                  <a:pt x="0" y="0"/>
                </a:moveTo>
                <a:lnTo>
                  <a:pt x="1598938" y="0"/>
                </a:lnTo>
              </a:path>
              <a:path w="5910580">
                <a:moveTo>
                  <a:pt x="1600530" y="0"/>
                </a:moveTo>
                <a:lnTo>
                  <a:pt x="5910390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979736" y="355137"/>
            <a:ext cx="999649" cy="431186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5944412" y="1289050"/>
            <a:ext cx="5998210" cy="72116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1300">
              <a:spcBef>
                <a:spcPts val="100"/>
              </a:spcBef>
            </a:pPr>
            <a:r>
              <a:rPr sz="1400" b="1" spc="5" dirty="0">
                <a:latin typeface="Arial"/>
                <a:cs typeface="Arial"/>
              </a:rPr>
              <a:t>5.2.1.Tipos</a:t>
            </a:r>
            <a:r>
              <a:rPr sz="1400" b="1" spc="-1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de</a:t>
            </a:r>
            <a:r>
              <a:rPr sz="1400" b="1" spc="-1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interruptores.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45"/>
              </a:spcBef>
            </a:pPr>
            <a:endParaRPr sz="1300">
              <a:latin typeface="Arial"/>
              <a:cs typeface="Arial"/>
            </a:endParaRPr>
          </a:p>
          <a:p>
            <a:pPr marL="12700" algn="just"/>
            <a:r>
              <a:rPr sz="1400" spc="-5" dirty="0">
                <a:latin typeface="Arial"/>
                <a:cs typeface="Arial"/>
              </a:rPr>
              <a:t>Interruptor</a:t>
            </a:r>
            <a:r>
              <a:rPr sz="1400" spc="-10" dirty="0">
                <a:latin typeface="Arial"/>
                <a:cs typeface="Arial"/>
              </a:rPr>
              <a:t> de</a:t>
            </a:r>
            <a:r>
              <a:rPr sz="1400" spc="-5" dirty="0">
                <a:latin typeface="Arial"/>
                <a:cs typeface="Arial"/>
              </a:rPr>
              <a:t> aceite.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40"/>
              </a:spcBef>
            </a:pPr>
            <a:endParaRPr sz="1300">
              <a:latin typeface="Arial"/>
              <a:cs typeface="Arial"/>
            </a:endParaRPr>
          </a:p>
          <a:p>
            <a:pPr marL="12700" algn="just"/>
            <a:r>
              <a:rPr sz="1400" dirty="0">
                <a:latin typeface="Arial"/>
                <a:cs typeface="Arial"/>
              </a:rPr>
              <a:t>Los </a:t>
            </a:r>
            <a:r>
              <a:rPr sz="1400" spc="-5" dirty="0">
                <a:latin typeface="Arial"/>
                <a:cs typeface="Arial"/>
              </a:rPr>
              <a:t>interruptores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de</a:t>
            </a:r>
            <a:r>
              <a:rPr sz="1400" spc="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aceite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se</a:t>
            </a:r>
            <a:r>
              <a:rPr sz="1400" spc="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pueden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clasificar </a:t>
            </a:r>
            <a:r>
              <a:rPr sz="1400" dirty="0">
                <a:latin typeface="Arial"/>
                <a:cs typeface="Arial"/>
              </a:rPr>
              <a:t>en</a:t>
            </a:r>
            <a:r>
              <a:rPr sz="1400" spc="-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2</a:t>
            </a:r>
            <a:r>
              <a:rPr sz="1400" spc="3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grupos: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35"/>
              </a:spcBef>
            </a:pPr>
            <a:endParaRPr sz="1400">
              <a:latin typeface="Arial"/>
              <a:cs typeface="Arial"/>
            </a:endParaRPr>
          </a:p>
          <a:p>
            <a:pPr marL="469265" indent="-228600">
              <a:buFont typeface="Symbol"/>
              <a:buChar char=""/>
              <a:tabLst>
                <a:tab pos="469265" algn="l"/>
                <a:tab pos="469900" algn="l"/>
              </a:tabLst>
            </a:pPr>
            <a:r>
              <a:rPr sz="1400" spc="-5" dirty="0">
                <a:latin typeface="Arial"/>
                <a:cs typeface="Arial"/>
              </a:rPr>
              <a:t>Interruptores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gran</a:t>
            </a:r>
            <a:r>
              <a:rPr sz="1400" spc="1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volumen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aceite.</a:t>
            </a:r>
            <a:endParaRPr sz="1400">
              <a:latin typeface="Arial"/>
              <a:cs typeface="Arial"/>
            </a:endParaRPr>
          </a:p>
          <a:p>
            <a:pPr marL="469265" indent="-228600">
              <a:spcBef>
                <a:spcPts val="815"/>
              </a:spcBef>
              <a:buFont typeface="Symbol"/>
              <a:buChar char=""/>
              <a:tabLst>
                <a:tab pos="469265" algn="l"/>
                <a:tab pos="469900" algn="l"/>
              </a:tabLst>
            </a:pPr>
            <a:r>
              <a:rPr sz="1400" spc="-5" dirty="0">
                <a:latin typeface="Arial"/>
                <a:cs typeface="Arial"/>
              </a:rPr>
              <a:t>Interruptores</a:t>
            </a:r>
            <a:r>
              <a:rPr sz="1400" spc="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5" dirty="0">
                <a:latin typeface="Arial"/>
                <a:cs typeface="Arial"/>
              </a:rPr>
              <a:t> pequeño</a:t>
            </a:r>
            <a:r>
              <a:rPr sz="1400" spc="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volumen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aceite.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45"/>
              </a:spcBef>
            </a:pPr>
            <a:endParaRPr sz="1300">
              <a:latin typeface="Arial"/>
              <a:cs typeface="Arial"/>
            </a:endParaRPr>
          </a:p>
          <a:p>
            <a:pPr marL="12700" algn="just"/>
            <a:r>
              <a:rPr sz="1400" spc="-5" dirty="0">
                <a:latin typeface="Arial"/>
                <a:cs typeface="Arial"/>
              </a:rPr>
              <a:t>Interruptores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gran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volumen</a:t>
            </a:r>
            <a:r>
              <a:rPr sz="1400" dirty="0">
                <a:latin typeface="Arial"/>
                <a:cs typeface="Arial"/>
              </a:rPr>
              <a:t> de </a:t>
            </a:r>
            <a:r>
              <a:rPr sz="1400" spc="-5" dirty="0">
                <a:latin typeface="Arial"/>
                <a:cs typeface="Arial"/>
              </a:rPr>
              <a:t>aceite.</a:t>
            </a:r>
            <a:endParaRPr sz="1400">
              <a:latin typeface="Arial"/>
              <a:cs typeface="Arial"/>
            </a:endParaRPr>
          </a:p>
          <a:p>
            <a:pPr marL="12700" marR="5080" algn="just">
              <a:lnSpc>
                <a:spcPct val="143600"/>
              </a:lnSpc>
              <a:spcBef>
                <a:spcPts val="815"/>
              </a:spcBef>
            </a:pPr>
            <a:r>
              <a:rPr sz="1400" dirty="0">
                <a:latin typeface="Arial"/>
                <a:cs typeface="Arial"/>
              </a:rPr>
              <a:t>Estos </a:t>
            </a:r>
            <a:r>
              <a:rPr sz="1400" spc="-5" dirty="0">
                <a:latin typeface="Arial"/>
                <a:cs typeface="Arial"/>
              </a:rPr>
              <a:t>interruptores </a:t>
            </a:r>
            <a:r>
              <a:rPr sz="1400" dirty="0">
                <a:latin typeface="Arial"/>
                <a:cs typeface="Arial"/>
              </a:rPr>
              <a:t>reciben ese </a:t>
            </a:r>
            <a:r>
              <a:rPr sz="1400" spc="-5" dirty="0">
                <a:latin typeface="Arial"/>
                <a:cs typeface="Arial"/>
              </a:rPr>
              <a:t>nombre </a:t>
            </a:r>
            <a:r>
              <a:rPr sz="1400" dirty="0">
                <a:latin typeface="Arial"/>
                <a:cs typeface="Arial"/>
              </a:rPr>
              <a:t>debido a la </a:t>
            </a:r>
            <a:r>
              <a:rPr sz="1400" spc="-5" dirty="0">
                <a:latin typeface="Arial"/>
                <a:cs typeface="Arial"/>
              </a:rPr>
              <a:t>gran </a:t>
            </a:r>
            <a:r>
              <a:rPr sz="1400" dirty="0">
                <a:latin typeface="Arial"/>
                <a:cs typeface="Arial"/>
              </a:rPr>
              <a:t>cantidad de aceite </a:t>
            </a:r>
            <a:r>
              <a:rPr sz="1400" spc="-37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que</a:t>
            </a:r>
            <a:r>
              <a:rPr sz="1400" spc="-10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contienen.</a:t>
            </a:r>
            <a:r>
              <a:rPr sz="1400" spc="-9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Generalmente</a:t>
            </a:r>
            <a:r>
              <a:rPr sz="1400" spc="-9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se</a:t>
            </a:r>
            <a:r>
              <a:rPr sz="1400" spc="-1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constituyen</a:t>
            </a:r>
            <a:r>
              <a:rPr sz="1400" spc="-8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1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tanques</a:t>
            </a:r>
            <a:r>
              <a:rPr sz="1400" spc="-9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cilíndricos</a:t>
            </a:r>
            <a:r>
              <a:rPr sz="1400" spc="-9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y</a:t>
            </a:r>
            <a:r>
              <a:rPr sz="1400" spc="-10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pueden </a:t>
            </a:r>
            <a:r>
              <a:rPr sz="1400" spc="-38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ser </a:t>
            </a:r>
            <a:r>
              <a:rPr sz="1400" spc="-5" dirty="0">
                <a:latin typeface="Arial"/>
                <a:cs typeface="Arial"/>
              </a:rPr>
              <a:t>monofásicos. </a:t>
            </a:r>
            <a:r>
              <a:rPr sz="1400" dirty="0">
                <a:latin typeface="Arial"/>
                <a:cs typeface="Arial"/>
              </a:rPr>
              <a:t>Los </a:t>
            </a:r>
            <a:r>
              <a:rPr sz="1400" spc="-5" dirty="0">
                <a:latin typeface="Arial"/>
                <a:cs typeface="Arial"/>
              </a:rPr>
              <a:t>trifásicos </a:t>
            </a:r>
            <a:r>
              <a:rPr sz="1400" dirty="0">
                <a:latin typeface="Arial"/>
                <a:cs typeface="Arial"/>
              </a:rPr>
              <a:t>son para </a:t>
            </a:r>
            <a:r>
              <a:rPr sz="1400" spc="-5" dirty="0">
                <a:latin typeface="Arial"/>
                <a:cs typeface="Arial"/>
              </a:rPr>
              <a:t>operar </a:t>
            </a:r>
            <a:r>
              <a:rPr sz="1400" dirty="0">
                <a:latin typeface="Arial"/>
                <a:cs typeface="Arial"/>
              </a:rPr>
              <a:t>a </a:t>
            </a:r>
            <a:r>
              <a:rPr sz="1400" spc="-5" dirty="0">
                <a:latin typeface="Arial"/>
                <a:cs typeface="Arial"/>
              </a:rPr>
              <a:t>voltajes relativamente 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pequeños</a:t>
            </a:r>
            <a:r>
              <a:rPr sz="1400" spc="-10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y</a:t>
            </a:r>
            <a:r>
              <a:rPr sz="1400" spc="-10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sus</a:t>
            </a:r>
            <a:r>
              <a:rPr sz="1400" spc="-10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contactos</a:t>
            </a:r>
            <a:r>
              <a:rPr sz="1400" spc="-9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se</a:t>
            </a:r>
            <a:r>
              <a:rPr sz="1400" spc="-9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encuentran</a:t>
            </a:r>
            <a:r>
              <a:rPr sz="1400" spc="-8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contenidos</a:t>
            </a:r>
            <a:r>
              <a:rPr sz="1400" spc="-9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en</a:t>
            </a:r>
            <a:r>
              <a:rPr sz="1400" spc="-8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un</a:t>
            </a:r>
            <a:r>
              <a:rPr sz="1400" spc="-1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recipiente</a:t>
            </a:r>
            <a:r>
              <a:rPr sz="1400" spc="-10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común, </a:t>
            </a:r>
            <a:r>
              <a:rPr sz="1400" spc="-37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separados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entre</a:t>
            </a:r>
            <a:r>
              <a:rPr sz="1400" spc="-6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sí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por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separadores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(aislante).</a:t>
            </a:r>
            <a:r>
              <a:rPr sz="1400" spc="-5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Por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razones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2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seguridad,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en </a:t>
            </a:r>
            <a:r>
              <a:rPr sz="1400" spc="-37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tensiones elevadas </a:t>
            </a:r>
            <a:r>
              <a:rPr sz="1400" dirty="0">
                <a:latin typeface="Arial"/>
                <a:cs typeface="Arial"/>
              </a:rPr>
              <a:t>se emplean </a:t>
            </a:r>
            <a:r>
              <a:rPr sz="1400" spc="-5" dirty="0">
                <a:latin typeface="Arial"/>
                <a:cs typeface="Arial"/>
              </a:rPr>
              <a:t>interruptores monofásicos </a:t>
            </a:r>
            <a:r>
              <a:rPr sz="1400" dirty="0">
                <a:latin typeface="Arial"/>
                <a:cs typeface="Arial"/>
              </a:rPr>
              <a:t>(uno </a:t>
            </a:r>
            <a:r>
              <a:rPr sz="1400" spc="-5" dirty="0">
                <a:latin typeface="Arial"/>
                <a:cs typeface="Arial"/>
              </a:rPr>
              <a:t>por base </a:t>
            </a:r>
            <a:r>
              <a:rPr sz="1400" spc="-10" dirty="0">
                <a:latin typeface="Arial"/>
                <a:cs typeface="Arial"/>
              </a:rPr>
              <a:t>de </a:t>
            </a:r>
            <a:r>
              <a:rPr sz="1400" spc="-37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circuitos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trifásicos.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40"/>
              </a:spcBef>
            </a:pPr>
            <a:endParaRPr sz="1300">
              <a:latin typeface="Arial"/>
              <a:cs typeface="Arial"/>
            </a:endParaRPr>
          </a:p>
          <a:p>
            <a:pPr marL="12700" algn="just"/>
            <a:r>
              <a:rPr sz="1400" dirty="0">
                <a:latin typeface="Arial"/>
                <a:cs typeface="Arial"/>
              </a:rPr>
              <a:t>Las</a:t>
            </a:r>
            <a:r>
              <a:rPr sz="1400" spc="-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partes</a:t>
            </a:r>
            <a:r>
              <a:rPr sz="1400" spc="-5" dirty="0">
                <a:latin typeface="Arial"/>
                <a:cs typeface="Arial"/>
              </a:rPr>
              <a:t> fundamentales</a:t>
            </a:r>
            <a:r>
              <a:rPr sz="1400" spc="1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en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los interruptores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son: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55"/>
              </a:spcBef>
            </a:pPr>
            <a:endParaRPr sz="1300">
              <a:latin typeface="Arial"/>
              <a:cs typeface="Arial"/>
            </a:endParaRPr>
          </a:p>
          <a:p>
            <a:pPr marL="469265" indent="-228600">
              <a:buChar char="-"/>
              <a:tabLst>
                <a:tab pos="469265" algn="l"/>
                <a:tab pos="469900" algn="l"/>
              </a:tabLst>
            </a:pPr>
            <a:r>
              <a:rPr sz="1400" dirty="0">
                <a:latin typeface="Arial"/>
                <a:cs typeface="Arial"/>
              </a:rPr>
              <a:t>Tanque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o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recipientes</a:t>
            </a:r>
            <a:endParaRPr sz="1400">
              <a:latin typeface="Arial"/>
              <a:cs typeface="Arial"/>
            </a:endParaRPr>
          </a:p>
          <a:p>
            <a:pPr marL="469265" indent="-228600">
              <a:spcBef>
                <a:spcPts val="730"/>
              </a:spcBef>
              <a:buChar char="-"/>
              <a:tabLst>
                <a:tab pos="469265" algn="l"/>
                <a:tab pos="469900" algn="l"/>
              </a:tabLst>
            </a:pPr>
            <a:r>
              <a:rPr sz="1400" spc="-5" dirty="0">
                <a:latin typeface="Arial"/>
                <a:cs typeface="Arial"/>
              </a:rPr>
              <a:t>Cámara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extinción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y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contactos fijos</a:t>
            </a:r>
            <a:endParaRPr sz="1400">
              <a:latin typeface="Arial"/>
              <a:cs typeface="Arial"/>
            </a:endParaRPr>
          </a:p>
          <a:p>
            <a:pPr marL="469265" indent="-228600">
              <a:spcBef>
                <a:spcPts val="735"/>
              </a:spcBef>
              <a:buChar char="-"/>
              <a:tabLst>
                <a:tab pos="469265" algn="l"/>
                <a:tab pos="469900" algn="l"/>
              </a:tabLst>
            </a:pPr>
            <a:r>
              <a:rPr sz="1400" spc="-5" dirty="0">
                <a:latin typeface="Arial"/>
                <a:cs typeface="Arial"/>
              </a:rPr>
              <a:t>Conectores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(elementos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conexión</a:t>
            </a:r>
            <a:r>
              <a:rPr sz="1400" spc="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al </a:t>
            </a:r>
            <a:r>
              <a:rPr sz="1400" spc="-5" dirty="0">
                <a:latin typeface="Arial"/>
                <a:cs typeface="Arial"/>
              </a:rPr>
              <a:t>circuito)</a:t>
            </a:r>
            <a:endParaRPr sz="1400">
              <a:latin typeface="Arial"/>
              <a:cs typeface="Arial"/>
            </a:endParaRPr>
          </a:p>
          <a:p>
            <a:pPr marL="469265" indent="-228600">
              <a:spcBef>
                <a:spcPts val="735"/>
              </a:spcBef>
              <a:buChar char="-"/>
              <a:tabLst>
                <a:tab pos="469265" algn="l"/>
                <a:tab pos="469900" algn="l"/>
              </a:tabLst>
            </a:pPr>
            <a:r>
              <a:rPr sz="1400" dirty="0">
                <a:latin typeface="Arial"/>
                <a:cs typeface="Arial"/>
              </a:rPr>
              <a:t>Vástago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y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contactos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móviles</a:t>
            </a:r>
            <a:endParaRPr sz="1400">
              <a:latin typeface="Arial"/>
              <a:cs typeface="Arial"/>
            </a:endParaRPr>
          </a:p>
          <a:p>
            <a:pPr marL="469265" indent="-228600">
              <a:spcBef>
                <a:spcPts val="730"/>
              </a:spcBef>
              <a:buChar char="-"/>
              <a:tabLst>
                <a:tab pos="469265" algn="l"/>
                <a:tab pos="469900" algn="l"/>
              </a:tabLst>
            </a:pPr>
            <a:r>
              <a:rPr sz="1400" spc="-5" dirty="0">
                <a:latin typeface="Arial"/>
                <a:cs typeface="Arial"/>
              </a:rPr>
              <a:t>Aceite </a:t>
            </a:r>
            <a:r>
              <a:rPr sz="1400" spc="-10" dirty="0">
                <a:latin typeface="Arial"/>
                <a:cs typeface="Arial"/>
              </a:rPr>
              <a:t>de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refrigeración</a:t>
            </a:r>
            <a:endParaRPr sz="1400">
              <a:latin typeface="Arial"/>
              <a:cs typeface="Arial"/>
            </a:endParaRPr>
          </a:p>
          <a:p>
            <a:pPr marL="12700" marR="8255">
              <a:lnSpc>
                <a:spcPct val="142900"/>
              </a:lnSpc>
              <a:spcBef>
                <a:spcPts val="825"/>
              </a:spcBef>
            </a:pPr>
            <a:r>
              <a:rPr sz="1400" dirty="0">
                <a:latin typeface="Arial"/>
                <a:cs typeface="Arial"/>
              </a:rPr>
              <a:t>Cuando</a:t>
            </a:r>
            <a:r>
              <a:rPr sz="1400" spc="229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opera</a:t>
            </a:r>
            <a:r>
              <a:rPr sz="1400" spc="22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el</a:t>
            </a:r>
            <a:r>
              <a:rPr sz="1400" spc="229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interruptor</a:t>
            </a:r>
            <a:r>
              <a:rPr sz="1400" spc="22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debido</a:t>
            </a:r>
            <a:r>
              <a:rPr sz="1400" spc="22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</a:t>
            </a:r>
            <a:r>
              <a:rPr sz="1400" spc="229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una</a:t>
            </a:r>
            <a:r>
              <a:rPr sz="1400" spc="2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falla,</a:t>
            </a:r>
            <a:r>
              <a:rPr sz="1400" spc="24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los</a:t>
            </a:r>
            <a:r>
              <a:rPr sz="1400" spc="21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contactos</a:t>
            </a:r>
            <a:r>
              <a:rPr sz="1400" spc="229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móviles</a:t>
            </a:r>
            <a:r>
              <a:rPr sz="1400" spc="22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se </a:t>
            </a:r>
            <a:r>
              <a:rPr sz="1400" spc="-37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desplazan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hacia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abajo, separándose</a:t>
            </a:r>
            <a:r>
              <a:rPr sz="1400" spc="-10" dirty="0">
                <a:latin typeface="Arial"/>
                <a:cs typeface="Arial"/>
              </a:rPr>
              <a:t> de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los contactos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fijos.</a:t>
            </a:r>
            <a:endParaRPr sz="14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102908" y="9390381"/>
            <a:ext cx="5678170" cy="5073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1150"/>
              </a:lnSpc>
            </a:pPr>
            <a:r>
              <a:rPr sz="1100" dirty="0">
                <a:latin typeface="Calibri"/>
                <a:cs typeface="Calibri"/>
              </a:rPr>
              <a:t>PH </a:t>
            </a:r>
            <a:r>
              <a:rPr sz="1100" spc="-5" dirty="0">
                <a:latin typeface="Calibri"/>
                <a:cs typeface="Calibri"/>
              </a:rPr>
              <a:t>Financial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Park Tower,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Piso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35,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Boulevard </a:t>
            </a:r>
            <a:r>
              <a:rPr sz="1100" spc="-5" dirty="0">
                <a:latin typeface="Calibri"/>
                <a:cs typeface="Calibri"/>
              </a:rPr>
              <a:t>Costa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Este.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Corregimiento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Juan Díaz,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Costa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del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Este.</a:t>
            </a:r>
            <a:endParaRPr sz="1100">
              <a:latin typeface="Calibri"/>
              <a:cs typeface="Calibri"/>
            </a:endParaRPr>
          </a:p>
          <a:p>
            <a:pPr marL="2030730" marR="2022475" algn="ctr">
              <a:lnSpc>
                <a:spcPct val="101800"/>
              </a:lnSpc>
            </a:pPr>
            <a:r>
              <a:rPr sz="1100" spc="-5" dirty="0">
                <a:latin typeface="Calibri"/>
                <a:cs typeface="Calibri"/>
              </a:rPr>
              <a:t>Ciudad de Panamá. Panamá. </a:t>
            </a:r>
            <a:r>
              <a:rPr sz="1100" spc="-235" dirty="0">
                <a:latin typeface="Calibri"/>
                <a:cs typeface="Calibri"/>
              </a:rPr>
              <a:t> </a:t>
            </a:r>
            <a:r>
              <a:rPr sz="1100" u="sng" spc="-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3"/>
              </a:rPr>
              <a:t>www.kaizengrp.com</a:t>
            </a:r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986068" y="9359202"/>
            <a:ext cx="5910580" cy="0"/>
          </a:xfrm>
          <a:custGeom>
            <a:avLst/>
            <a:gdLst/>
            <a:ahLst/>
            <a:cxnLst/>
            <a:rect l="l" t="t" r="r" b="b"/>
            <a:pathLst>
              <a:path w="5910580">
                <a:moveTo>
                  <a:pt x="0" y="0"/>
                </a:moveTo>
                <a:lnTo>
                  <a:pt x="1598938" y="0"/>
                </a:lnTo>
              </a:path>
              <a:path w="5910580">
                <a:moveTo>
                  <a:pt x="1600530" y="0"/>
                </a:moveTo>
                <a:lnTo>
                  <a:pt x="5910390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979736" y="355137"/>
            <a:ext cx="999649" cy="431186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5944412" y="782828"/>
            <a:ext cx="5998210" cy="82086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715" algn="r">
              <a:spcBef>
                <a:spcPts val="100"/>
              </a:spcBef>
            </a:pPr>
            <a:r>
              <a:rPr sz="1100" spc="-5" dirty="0">
                <a:latin typeface="Calibri"/>
                <a:cs typeface="Calibri"/>
              </a:rPr>
              <a:t>Ficha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Técnica: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K-001</a:t>
            </a:r>
            <a:endParaRPr sz="1100">
              <a:latin typeface="Calibri"/>
              <a:cs typeface="Calibri"/>
            </a:endParaRPr>
          </a:p>
          <a:p>
            <a:pPr marL="5507355" marR="5080" indent="118745" algn="r">
              <a:lnSpc>
                <a:spcPct val="101800"/>
              </a:lnSpc>
              <a:spcBef>
                <a:spcPts val="5"/>
              </a:spcBef>
            </a:pPr>
            <a:r>
              <a:rPr sz="1100" dirty="0">
                <a:latin typeface="Calibri"/>
                <a:cs typeface="Calibri"/>
              </a:rPr>
              <a:t>Re</a:t>
            </a:r>
            <a:r>
              <a:rPr sz="1100" spc="5" dirty="0">
                <a:latin typeface="Calibri"/>
                <a:cs typeface="Calibri"/>
              </a:rPr>
              <a:t>v</a:t>
            </a:r>
            <a:r>
              <a:rPr sz="1100" dirty="0">
                <a:latin typeface="Calibri"/>
                <a:cs typeface="Calibri"/>
              </a:rPr>
              <a:t>.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  </a:t>
            </a:r>
            <a:r>
              <a:rPr sz="1100" spc="-5" dirty="0">
                <a:latin typeface="Calibri"/>
                <a:cs typeface="Calibri"/>
              </a:rPr>
              <a:t>Jul-</a:t>
            </a:r>
            <a:r>
              <a:rPr sz="1100" dirty="0">
                <a:latin typeface="Calibri"/>
                <a:cs typeface="Calibri"/>
              </a:rPr>
              <a:t>20</a:t>
            </a:r>
            <a:r>
              <a:rPr sz="1100" spc="-10" dirty="0">
                <a:latin typeface="Calibri"/>
                <a:cs typeface="Calibri"/>
              </a:rPr>
              <a:t>1</a:t>
            </a:r>
            <a:r>
              <a:rPr sz="1100" dirty="0">
                <a:latin typeface="Calibri"/>
                <a:cs typeface="Calibri"/>
              </a:rPr>
              <a:t>8</a:t>
            </a:r>
            <a:endParaRPr sz="1100">
              <a:latin typeface="Calibri"/>
              <a:cs typeface="Calibri"/>
            </a:endParaRPr>
          </a:p>
          <a:p>
            <a:pPr marL="12700" algn="just">
              <a:lnSpc>
                <a:spcPts val="1670"/>
              </a:lnSpc>
            </a:pPr>
            <a:r>
              <a:rPr sz="1400" dirty="0">
                <a:latin typeface="Arial"/>
                <a:cs typeface="Arial"/>
              </a:rPr>
              <a:t>Al</a:t>
            </a:r>
            <a:r>
              <a:rPr sz="1400" spc="3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alejarse</a:t>
            </a:r>
            <a:r>
              <a:rPr sz="1400" spc="3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los</a:t>
            </a:r>
            <a:r>
              <a:rPr sz="1400" spc="3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contactos</a:t>
            </a:r>
            <a:r>
              <a:rPr sz="1400" spc="32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móviles</a:t>
            </a:r>
            <a:r>
              <a:rPr sz="1400" spc="3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29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los</a:t>
            </a:r>
            <a:r>
              <a:rPr sz="1400" spc="30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fijos,</a:t>
            </a:r>
            <a:r>
              <a:rPr sz="1400" spc="30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se</a:t>
            </a:r>
            <a:r>
              <a:rPr sz="1400" spc="31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va</a:t>
            </a:r>
            <a:r>
              <a:rPr sz="1400" spc="3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creando</a:t>
            </a:r>
            <a:r>
              <a:rPr sz="1400" spc="3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una</a:t>
            </a:r>
            <a:r>
              <a:rPr sz="1400" spc="29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cierta</a:t>
            </a:r>
            <a:endParaRPr sz="1400">
              <a:latin typeface="Arial"/>
              <a:cs typeface="Arial"/>
            </a:endParaRPr>
          </a:p>
          <a:p>
            <a:pPr marL="12700" marR="10795" algn="just">
              <a:lnSpc>
                <a:spcPct val="143600"/>
              </a:lnSpc>
            </a:pPr>
            <a:r>
              <a:rPr sz="1400" spc="-5" dirty="0">
                <a:latin typeface="Arial"/>
                <a:cs typeface="Arial"/>
              </a:rPr>
              <a:t>distancia entre ellos, </a:t>
            </a:r>
            <a:r>
              <a:rPr sz="1400" dirty="0">
                <a:latin typeface="Arial"/>
                <a:cs typeface="Arial"/>
              </a:rPr>
              <a:t>y en </a:t>
            </a:r>
            <a:r>
              <a:rPr sz="1400" spc="-5" dirty="0">
                <a:latin typeface="Arial"/>
                <a:cs typeface="Arial"/>
              </a:rPr>
              <a:t>función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esta distancia está </a:t>
            </a:r>
            <a:r>
              <a:rPr sz="1400" spc="-10" dirty="0">
                <a:latin typeface="Arial"/>
                <a:cs typeface="Arial"/>
              </a:rPr>
              <a:t>la </a:t>
            </a:r>
            <a:r>
              <a:rPr sz="1400" spc="-5" dirty="0">
                <a:latin typeface="Arial"/>
                <a:cs typeface="Arial"/>
              </a:rPr>
              <a:t>longitud </a:t>
            </a:r>
            <a:r>
              <a:rPr sz="1400" dirty="0">
                <a:latin typeface="Arial"/>
                <a:cs typeface="Arial"/>
              </a:rPr>
              <a:t>del </a:t>
            </a:r>
            <a:r>
              <a:rPr sz="1400" spc="-5" dirty="0">
                <a:latin typeface="Arial"/>
                <a:cs typeface="Arial"/>
              </a:rPr>
              <a:t>arco 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eléctrico.</a:t>
            </a:r>
            <a:endParaRPr sz="1400">
              <a:latin typeface="Arial"/>
              <a:cs typeface="Arial"/>
            </a:endParaRPr>
          </a:p>
          <a:p>
            <a:pPr marL="12700" marR="5080" algn="just">
              <a:lnSpc>
                <a:spcPct val="143600"/>
              </a:lnSpc>
              <a:spcBef>
                <a:spcPts val="805"/>
              </a:spcBef>
            </a:pPr>
            <a:r>
              <a:rPr sz="1400" dirty="0">
                <a:latin typeface="Arial"/>
                <a:cs typeface="Arial"/>
              </a:rPr>
              <a:t>El </a:t>
            </a:r>
            <a:r>
              <a:rPr sz="1400" spc="-5" dirty="0">
                <a:latin typeface="Arial"/>
                <a:cs typeface="Arial"/>
              </a:rPr>
              <a:t>arco </a:t>
            </a:r>
            <a:r>
              <a:rPr sz="1400" spc="-10" dirty="0">
                <a:latin typeface="Arial"/>
                <a:cs typeface="Arial"/>
              </a:rPr>
              <a:t>da </a:t>
            </a:r>
            <a:r>
              <a:rPr sz="1400" spc="-5" dirty="0">
                <a:latin typeface="Arial"/>
                <a:cs typeface="Arial"/>
              </a:rPr>
              <a:t>lugar </a:t>
            </a:r>
            <a:r>
              <a:rPr sz="1400" dirty="0">
                <a:latin typeface="Arial"/>
                <a:cs typeface="Arial"/>
              </a:rPr>
              <a:t>a la </a:t>
            </a:r>
            <a:r>
              <a:rPr sz="1400" spc="-5" dirty="0">
                <a:latin typeface="Arial"/>
                <a:cs typeface="Arial"/>
              </a:rPr>
              <a:t>formación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gases, </a:t>
            </a:r>
            <a:r>
              <a:rPr sz="1400" dirty="0">
                <a:latin typeface="Arial"/>
                <a:cs typeface="Arial"/>
              </a:rPr>
              <a:t>de tal manera que se </a:t>
            </a:r>
            <a:r>
              <a:rPr sz="1400" spc="-5" dirty="0">
                <a:latin typeface="Arial"/>
                <a:cs typeface="Arial"/>
              </a:rPr>
              <a:t>crea </a:t>
            </a:r>
            <a:r>
              <a:rPr sz="1400" dirty="0">
                <a:latin typeface="Arial"/>
                <a:cs typeface="Arial"/>
              </a:rPr>
              <a:t>una 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burbuja de </a:t>
            </a:r>
            <a:r>
              <a:rPr sz="1400" spc="-5" dirty="0">
                <a:latin typeface="Arial"/>
                <a:cs typeface="Arial"/>
              </a:rPr>
              <a:t>gas </a:t>
            </a:r>
            <a:r>
              <a:rPr sz="1400" dirty="0">
                <a:latin typeface="Arial"/>
                <a:cs typeface="Arial"/>
              </a:rPr>
              <a:t>alrededor de </a:t>
            </a:r>
            <a:r>
              <a:rPr sz="1400" spc="-5" dirty="0">
                <a:latin typeface="Arial"/>
                <a:cs typeface="Arial"/>
              </a:rPr>
              <a:t>los contactos, </a:t>
            </a:r>
            <a:r>
              <a:rPr sz="1400" dirty="0">
                <a:latin typeface="Arial"/>
                <a:cs typeface="Arial"/>
              </a:rPr>
              <a:t>que </a:t>
            </a:r>
            <a:r>
              <a:rPr sz="1400" spc="-5" dirty="0">
                <a:latin typeface="Arial"/>
                <a:cs typeface="Arial"/>
              </a:rPr>
              <a:t>desplaza </a:t>
            </a:r>
            <a:r>
              <a:rPr sz="1400" dirty="0">
                <a:latin typeface="Arial"/>
                <a:cs typeface="Arial"/>
              </a:rPr>
              <a:t>una </a:t>
            </a:r>
            <a:r>
              <a:rPr sz="1400" spc="-5" dirty="0">
                <a:latin typeface="Arial"/>
                <a:cs typeface="Arial"/>
              </a:rPr>
              <a:t>determinada </a:t>
            </a:r>
            <a:r>
              <a:rPr sz="1400" dirty="0">
                <a:latin typeface="Arial"/>
                <a:cs typeface="Arial"/>
              </a:rPr>
              <a:t> cantidad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aceite.</a:t>
            </a:r>
            <a:endParaRPr sz="1400">
              <a:latin typeface="Arial"/>
              <a:cs typeface="Arial"/>
            </a:endParaRPr>
          </a:p>
          <a:p>
            <a:pPr marL="12700" marR="8255" algn="just">
              <a:lnSpc>
                <a:spcPct val="143600"/>
              </a:lnSpc>
              <a:spcBef>
                <a:spcPts val="815"/>
              </a:spcBef>
            </a:pPr>
            <a:r>
              <a:rPr sz="1400" spc="-5" dirty="0">
                <a:latin typeface="Arial"/>
                <a:cs typeface="Arial"/>
              </a:rPr>
              <a:t>Conforme aumenta </a:t>
            </a:r>
            <a:r>
              <a:rPr sz="1400" dirty="0">
                <a:latin typeface="Arial"/>
                <a:cs typeface="Arial"/>
              </a:rPr>
              <a:t>la separación </a:t>
            </a:r>
            <a:r>
              <a:rPr sz="1400" spc="-5" dirty="0">
                <a:latin typeface="Arial"/>
                <a:cs typeface="Arial"/>
              </a:rPr>
              <a:t>entre </a:t>
            </a:r>
            <a:r>
              <a:rPr sz="1400" dirty="0">
                <a:latin typeface="Arial"/>
                <a:cs typeface="Arial"/>
              </a:rPr>
              <a:t>los </a:t>
            </a:r>
            <a:r>
              <a:rPr sz="1400" spc="-5" dirty="0">
                <a:latin typeface="Arial"/>
                <a:cs typeface="Arial"/>
              </a:rPr>
              <a:t>contactos, </a:t>
            </a:r>
            <a:r>
              <a:rPr sz="1400" spc="-10" dirty="0">
                <a:latin typeface="Arial"/>
                <a:cs typeface="Arial"/>
              </a:rPr>
              <a:t>el </a:t>
            </a:r>
            <a:r>
              <a:rPr sz="1400" dirty="0">
                <a:latin typeface="Arial"/>
                <a:cs typeface="Arial"/>
              </a:rPr>
              <a:t>arco </a:t>
            </a:r>
            <a:r>
              <a:rPr sz="1400" spc="-5" dirty="0">
                <a:latin typeface="Arial"/>
                <a:cs typeface="Arial"/>
              </a:rPr>
              <a:t>crece </a:t>
            </a:r>
            <a:r>
              <a:rPr sz="1400" dirty="0">
                <a:latin typeface="Arial"/>
                <a:cs typeface="Arial"/>
              </a:rPr>
              <a:t>y la 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burbuja se </a:t>
            </a:r>
            <a:r>
              <a:rPr sz="1400" spc="-5" dirty="0">
                <a:latin typeface="Arial"/>
                <a:cs typeface="Arial"/>
              </a:rPr>
              <a:t>hace mayor, </a:t>
            </a:r>
            <a:r>
              <a:rPr sz="1400" dirty="0">
                <a:latin typeface="Arial"/>
                <a:cs typeface="Arial"/>
              </a:rPr>
              <a:t>de tal </a:t>
            </a:r>
            <a:r>
              <a:rPr sz="1400" spc="-5" dirty="0">
                <a:latin typeface="Arial"/>
                <a:cs typeface="Arial"/>
              </a:rPr>
              <a:t>manera </a:t>
            </a:r>
            <a:r>
              <a:rPr sz="1400" dirty="0">
                <a:latin typeface="Arial"/>
                <a:cs typeface="Arial"/>
              </a:rPr>
              <a:t>que al </a:t>
            </a:r>
            <a:r>
              <a:rPr sz="1400" spc="-5" dirty="0">
                <a:latin typeface="Arial"/>
                <a:cs typeface="Arial"/>
              </a:rPr>
              <a:t>quedar los contactos </a:t>
            </a:r>
            <a:r>
              <a:rPr sz="1400" dirty="0">
                <a:latin typeface="Arial"/>
                <a:cs typeface="Arial"/>
              </a:rPr>
              <a:t>en su 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separación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total,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la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presión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ejercida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por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el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aceite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es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considerable,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por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lo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que </a:t>
            </a:r>
            <a:r>
              <a:rPr sz="1400" spc="-38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en la</a:t>
            </a:r>
            <a:r>
              <a:rPr sz="1400" spc="-5" dirty="0">
                <a:latin typeface="Arial"/>
                <a:cs typeface="Arial"/>
              </a:rPr>
              <a:t> parte superior </a:t>
            </a:r>
            <a:r>
              <a:rPr sz="1400" dirty="0">
                <a:latin typeface="Arial"/>
                <a:cs typeface="Arial"/>
              </a:rPr>
              <a:t>del</a:t>
            </a:r>
            <a:r>
              <a:rPr sz="1400" spc="-5" dirty="0">
                <a:latin typeface="Arial"/>
                <a:cs typeface="Arial"/>
              </a:rPr>
              <a:t> recipiente </a:t>
            </a:r>
            <a:r>
              <a:rPr sz="1400" dirty="0">
                <a:latin typeface="Arial"/>
                <a:cs typeface="Arial"/>
              </a:rPr>
              <a:t>se</a:t>
            </a:r>
            <a:r>
              <a:rPr sz="1400" spc="-5" dirty="0">
                <a:latin typeface="Arial"/>
                <a:cs typeface="Arial"/>
              </a:rPr>
              <a:t> instala</a:t>
            </a:r>
            <a:r>
              <a:rPr sz="1400" spc="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un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tubo</a:t>
            </a:r>
            <a:r>
              <a:rPr sz="1400" spc="-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5" dirty="0">
                <a:latin typeface="Arial"/>
                <a:cs typeface="Arial"/>
              </a:rPr>
              <a:t> fuga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5" dirty="0">
                <a:latin typeface="Arial"/>
                <a:cs typeface="Arial"/>
              </a:rPr>
              <a:t> gases.</a:t>
            </a:r>
            <a:endParaRPr sz="1400">
              <a:latin typeface="Arial"/>
              <a:cs typeface="Arial"/>
            </a:endParaRPr>
          </a:p>
          <a:p>
            <a:pPr marL="12700" marR="5080" algn="just">
              <a:lnSpc>
                <a:spcPct val="143700"/>
              </a:lnSpc>
              <a:spcBef>
                <a:spcPts val="805"/>
              </a:spcBef>
            </a:pPr>
            <a:r>
              <a:rPr sz="1400" dirty="0">
                <a:latin typeface="Arial"/>
                <a:cs typeface="Arial"/>
              </a:rPr>
              <a:t>Los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interruptores</a:t>
            </a:r>
            <a:r>
              <a:rPr sz="1400" dirty="0">
                <a:latin typeface="Arial"/>
                <a:cs typeface="Arial"/>
              </a:rPr>
              <a:t> de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grandes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capacidades</a:t>
            </a:r>
            <a:r>
              <a:rPr sz="1400" dirty="0">
                <a:latin typeface="Arial"/>
                <a:cs typeface="Arial"/>
              </a:rPr>
              <a:t> con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gran </a:t>
            </a:r>
            <a:r>
              <a:rPr sz="1400" spc="-5" dirty="0">
                <a:latin typeface="Arial"/>
                <a:cs typeface="Arial"/>
              </a:rPr>
              <a:t>volumen</a:t>
            </a:r>
            <a:r>
              <a:rPr sz="1400" dirty="0">
                <a:latin typeface="Arial"/>
                <a:cs typeface="Arial"/>
              </a:rPr>
              <a:t> de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aceite </a:t>
            </a:r>
            <a:r>
              <a:rPr sz="1400" spc="-37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originan</a:t>
            </a:r>
            <a:r>
              <a:rPr sz="1400" spc="-9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fuertes</a:t>
            </a:r>
            <a:r>
              <a:rPr sz="1400" spc="-7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presiones</a:t>
            </a:r>
            <a:r>
              <a:rPr sz="1400" spc="-7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internas</a:t>
            </a:r>
            <a:r>
              <a:rPr sz="1400" spc="-7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que</a:t>
            </a:r>
            <a:r>
              <a:rPr sz="1400" spc="-10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en</a:t>
            </a:r>
            <a:r>
              <a:rPr sz="1400" spc="-7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algunas</a:t>
            </a:r>
            <a:r>
              <a:rPr sz="1400" spc="-8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ocasiones</a:t>
            </a:r>
            <a:r>
              <a:rPr sz="1400" spc="-7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pueden</a:t>
            </a:r>
            <a:r>
              <a:rPr sz="1400" spc="-8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causar </a:t>
            </a:r>
            <a:r>
              <a:rPr sz="1400" spc="-37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una</a:t>
            </a:r>
            <a:r>
              <a:rPr sz="1400" spc="18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explosión.</a:t>
            </a:r>
            <a:r>
              <a:rPr sz="1400" spc="17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Para</a:t>
            </a:r>
            <a:r>
              <a:rPr sz="1400" spc="18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disminuir</a:t>
            </a:r>
            <a:r>
              <a:rPr sz="1400" spc="17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estos</a:t>
            </a:r>
            <a:r>
              <a:rPr sz="1400" spc="2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  <a:hlinkClick r:id="rId3"/>
              </a:rPr>
              <a:t>riesgos</a:t>
            </a:r>
            <a:r>
              <a:rPr sz="1400" spc="5" dirty="0">
                <a:latin typeface="Arial"/>
                <a:cs typeface="Arial"/>
                <a:hlinkClick r:id="rId3"/>
              </a:rPr>
              <a:t> </a:t>
            </a:r>
            <a:r>
              <a:rPr sz="1400" dirty="0">
                <a:latin typeface="Arial"/>
                <a:cs typeface="Arial"/>
              </a:rPr>
              <a:t>se</a:t>
            </a:r>
            <a:r>
              <a:rPr sz="1400" spc="17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idearon</a:t>
            </a:r>
            <a:r>
              <a:rPr sz="1400" spc="18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dispositivos</a:t>
            </a:r>
            <a:r>
              <a:rPr sz="1400" spc="19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donde </a:t>
            </a:r>
            <a:r>
              <a:rPr sz="1400" spc="-38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se </a:t>
            </a:r>
            <a:r>
              <a:rPr sz="1400" spc="-5" dirty="0">
                <a:latin typeface="Arial"/>
                <a:cs typeface="Arial"/>
              </a:rPr>
              <a:t>forman las burbujas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gas, </a:t>
            </a:r>
            <a:r>
              <a:rPr sz="1400" dirty="0">
                <a:latin typeface="Arial"/>
                <a:cs typeface="Arial"/>
              </a:rPr>
              <a:t>reduciendo </a:t>
            </a:r>
            <a:r>
              <a:rPr sz="1400" spc="-5" dirty="0">
                <a:latin typeface="Arial"/>
                <a:cs typeface="Arial"/>
              </a:rPr>
              <a:t>las presiones </a:t>
            </a:r>
            <a:r>
              <a:rPr sz="1400" dirty="0">
                <a:latin typeface="Arial"/>
                <a:cs typeface="Arial"/>
              </a:rPr>
              <a:t>a un </a:t>
            </a:r>
            <a:r>
              <a:rPr sz="1400" spc="-5" dirty="0">
                <a:latin typeface="Arial"/>
                <a:cs typeface="Arial"/>
              </a:rPr>
              <a:t>volumen </a:t>
            </a:r>
            <a:r>
              <a:rPr sz="1400" dirty="0">
                <a:latin typeface="Arial"/>
                <a:cs typeface="Arial"/>
              </a:rPr>
              <a:t> menor. </a:t>
            </a:r>
            <a:r>
              <a:rPr sz="1400" spc="-5" dirty="0">
                <a:latin typeface="Arial"/>
                <a:cs typeface="Arial"/>
              </a:rPr>
              <a:t>Estos dispositivos reciben </a:t>
            </a:r>
            <a:r>
              <a:rPr sz="1400" dirty="0">
                <a:latin typeface="Arial"/>
                <a:cs typeface="Arial"/>
              </a:rPr>
              <a:t>el </a:t>
            </a:r>
            <a:r>
              <a:rPr sz="1400" spc="-5" dirty="0">
                <a:latin typeface="Arial"/>
                <a:cs typeface="Arial"/>
              </a:rPr>
              <a:t>nombre </a:t>
            </a:r>
            <a:r>
              <a:rPr sz="1400" spc="-1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"cámaras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extracción" </a:t>
            </a:r>
            <a:r>
              <a:rPr sz="1400" dirty="0">
                <a:latin typeface="Arial"/>
                <a:cs typeface="Arial"/>
              </a:rPr>
              <a:t>y 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dentro de </a:t>
            </a:r>
            <a:r>
              <a:rPr sz="1400" spc="-5" dirty="0">
                <a:latin typeface="Arial"/>
                <a:cs typeface="Arial"/>
              </a:rPr>
              <a:t>estas cámaras </a:t>
            </a:r>
            <a:r>
              <a:rPr sz="1400" dirty="0">
                <a:latin typeface="Arial"/>
                <a:cs typeface="Arial"/>
              </a:rPr>
              <a:t>se </a:t>
            </a:r>
            <a:r>
              <a:rPr sz="1400" spc="-5" dirty="0">
                <a:latin typeface="Arial"/>
                <a:cs typeface="Arial"/>
              </a:rPr>
              <a:t>extingue </a:t>
            </a:r>
            <a:r>
              <a:rPr sz="1400" dirty="0">
                <a:latin typeface="Arial"/>
                <a:cs typeface="Arial"/>
              </a:rPr>
              <a:t>el </a:t>
            </a:r>
            <a:r>
              <a:rPr sz="1400" spc="-5" dirty="0">
                <a:latin typeface="Arial"/>
                <a:cs typeface="Arial"/>
              </a:rPr>
              <a:t>arco. </a:t>
            </a:r>
            <a:r>
              <a:rPr sz="1400" dirty="0">
                <a:latin typeface="Arial"/>
                <a:cs typeface="Arial"/>
              </a:rPr>
              <a:t>El </a:t>
            </a:r>
            <a:r>
              <a:rPr sz="1400" spc="-5" dirty="0">
                <a:latin typeface="Arial"/>
                <a:cs typeface="Arial"/>
                <a:hlinkClick r:id="rId4"/>
              </a:rPr>
              <a:t>procedimiento </a:t>
            </a:r>
            <a:r>
              <a:rPr sz="1400" spc="-1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extinción </a:t>
            </a:r>
            <a:r>
              <a:rPr sz="1400" dirty="0">
                <a:latin typeface="Arial"/>
                <a:cs typeface="Arial"/>
              </a:rPr>
              <a:t> es </a:t>
            </a:r>
            <a:r>
              <a:rPr sz="1400" spc="-10" dirty="0">
                <a:latin typeface="Arial"/>
                <a:cs typeface="Arial"/>
              </a:rPr>
              <a:t>el</a:t>
            </a:r>
            <a:r>
              <a:rPr sz="1400" spc="-5" dirty="0">
                <a:latin typeface="Arial"/>
                <a:cs typeface="Arial"/>
              </a:rPr>
              <a:t> siguiente:</a:t>
            </a:r>
            <a:endParaRPr sz="1400">
              <a:latin typeface="Arial"/>
              <a:cs typeface="Arial"/>
            </a:endParaRPr>
          </a:p>
          <a:p>
            <a:pPr marL="926465" marR="10160" indent="-228600">
              <a:lnSpc>
                <a:spcPct val="143700"/>
              </a:lnSpc>
              <a:spcBef>
                <a:spcPts val="810"/>
              </a:spcBef>
              <a:buChar char="-"/>
              <a:tabLst>
                <a:tab pos="926465" algn="l"/>
                <a:tab pos="927100" algn="l"/>
              </a:tabLst>
            </a:pPr>
            <a:r>
              <a:rPr sz="1400" dirty="0">
                <a:latin typeface="Arial"/>
                <a:cs typeface="Arial"/>
              </a:rPr>
              <a:t>Al</a:t>
            </a:r>
            <a:r>
              <a:rPr sz="1400" spc="6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ocurrir</a:t>
            </a:r>
            <a:r>
              <a:rPr sz="1400" spc="6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una</a:t>
            </a:r>
            <a:r>
              <a:rPr sz="1400" spc="5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falla</a:t>
            </a:r>
            <a:r>
              <a:rPr sz="1400" spc="5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se</a:t>
            </a:r>
            <a:r>
              <a:rPr sz="1400" spc="5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separan</a:t>
            </a:r>
            <a:r>
              <a:rPr sz="1400" spc="6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los</a:t>
            </a:r>
            <a:r>
              <a:rPr sz="1400" spc="6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contactos</a:t>
            </a:r>
            <a:r>
              <a:rPr sz="1400" spc="7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que</a:t>
            </a:r>
            <a:r>
              <a:rPr sz="1400" spc="5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se</a:t>
            </a:r>
            <a:r>
              <a:rPr sz="1400" spc="6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encuentran </a:t>
            </a:r>
            <a:r>
              <a:rPr sz="1400" spc="-37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dentro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la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cámara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extinción.</a:t>
            </a:r>
            <a:endParaRPr sz="1400">
              <a:latin typeface="Arial"/>
              <a:cs typeface="Arial"/>
            </a:endParaRPr>
          </a:p>
          <a:p>
            <a:pPr marL="926465" marR="7620" indent="-228600">
              <a:lnSpc>
                <a:spcPct val="143600"/>
              </a:lnSpc>
              <a:buChar char="-"/>
              <a:tabLst>
                <a:tab pos="926465" algn="l"/>
                <a:tab pos="927100" algn="l"/>
              </a:tabLst>
            </a:pPr>
            <a:r>
              <a:rPr sz="1400" dirty="0">
                <a:latin typeface="Arial"/>
                <a:cs typeface="Arial"/>
              </a:rPr>
              <a:t>Los</a:t>
            </a:r>
            <a:r>
              <a:rPr sz="1400" spc="18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gases</a:t>
            </a:r>
            <a:r>
              <a:rPr sz="1400" spc="18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que</a:t>
            </a:r>
            <a:r>
              <a:rPr sz="1400" spc="17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se</a:t>
            </a:r>
            <a:r>
              <a:rPr sz="1400" spc="16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producen</a:t>
            </a:r>
            <a:r>
              <a:rPr sz="1400" spc="17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tienden</a:t>
            </a:r>
            <a:r>
              <a:rPr sz="1400" spc="15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</a:t>
            </a:r>
            <a:r>
              <a:rPr sz="1400" spc="18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escapar,</a:t>
            </a:r>
            <a:r>
              <a:rPr sz="1400" spc="17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pero</a:t>
            </a:r>
            <a:r>
              <a:rPr sz="1400" spc="17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como</a:t>
            </a:r>
            <a:r>
              <a:rPr sz="1400" spc="18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se </a:t>
            </a:r>
            <a:r>
              <a:rPr sz="1400" spc="-37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hallan</a:t>
            </a:r>
            <a:r>
              <a:rPr sz="1400" spc="24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dentro</a:t>
            </a:r>
            <a:r>
              <a:rPr sz="1400" spc="25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229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la</a:t>
            </a:r>
            <a:r>
              <a:rPr sz="1400" spc="23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cámara</a:t>
            </a:r>
            <a:r>
              <a:rPr sz="1400" spc="24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que</a:t>
            </a:r>
            <a:r>
              <a:rPr sz="1400" spc="25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contiene</a:t>
            </a:r>
            <a:r>
              <a:rPr sz="1400" spc="24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aceite,</a:t>
            </a:r>
            <a:r>
              <a:rPr sz="1400" spc="254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originan</a:t>
            </a:r>
            <a:r>
              <a:rPr sz="1400" spc="25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una</a:t>
            </a:r>
            <a:endParaRPr sz="1400">
              <a:latin typeface="Arial"/>
              <a:cs typeface="Arial"/>
            </a:endParaRPr>
          </a:p>
          <a:p>
            <a:pPr marL="926465">
              <a:spcBef>
                <a:spcPts val="745"/>
              </a:spcBef>
            </a:pPr>
            <a:r>
              <a:rPr sz="1400" spc="-5" dirty="0">
                <a:latin typeface="Arial"/>
                <a:cs typeface="Arial"/>
              </a:rPr>
              <a:t>violenta</a:t>
            </a:r>
            <a:r>
              <a:rPr sz="1400" spc="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circulación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aceite </a:t>
            </a:r>
            <a:r>
              <a:rPr sz="1400" dirty="0">
                <a:latin typeface="Arial"/>
                <a:cs typeface="Arial"/>
              </a:rPr>
              <a:t>que </a:t>
            </a:r>
            <a:r>
              <a:rPr sz="1400" spc="-5" dirty="0">
                <a:latin typeface="Arial"/>
                <a:cs typeface="Arial"/>
              </a:rPr>
              <a:t>extingue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el </a:t>
            </a:r>
            <a:r>
              <a:rPr sz="1400" spc="-5" dirty="0">
                <a:latin typeface="Arial"/>
                <a:cs typeface="Arial"/>
              </a:rPr>
              <a:t>arco.</a:t>
            </a:r>
            <a:endParaRPr sz="1400">
              <a:latin typeface="Arial"/>
              <a:cs typeface="Arial"/>
            </a:endParaRPr>
          </a:p>
          <a:p>
            <a:pPr marL="926465" marR="8255" indent="-228600">
              <a:lnSpc>
                <a:spcPct val="143500"/>
              </a:lnSpc>
              <a:buChar char="-"/>
              <a:tabLst>
                <a:tab pos="926465" algn="l"/>
                <a:tab pos="927100" algn="l"/>
              </a:tabLst>
            </a:pPr>
            <a:r>
              <a:rPr sz="1400" dirty="0">
                <a:latin typeface="Arial"/>
                <a:cs typeface="Arial"/>
              </a:rPr>
              <a:t>Cuando</a:t>
            </a:r>
            <a:r>
              <a:rPr sz="1400" spc="5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el</a:t>
            </a:r>
            <a:r>
              <a:rPr sz="1400" spc="2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contacto</a:t>
            </a:r>
            <a:r>
              <a:rPr sz="1400" spc="4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móvil</a:t>
            </a:r>
            <a:r>
              <a:rPr sz="1400" spc="5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sale</a:t>
            </a:r>
            <a:r>
              <a:rPr sz="1400" spc="4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4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la</a:t>
            </a:r>
            <a:r>
              <a:rPr sz="1400" spc="2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cámara,</a:t>
            </a:r>
            <a:r>
              <a:rPr sz="1400" spc="5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el</a:t>
            </a:r>
            <a:r>
              <a:rPr sz="1400" spc="4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arco</a:t>
            </a:r>
            <a:r>
              <a:rPr sz="1400" spc="5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residual</a:t>
            </a:r>
            <a:r>
              <a:rPr sz="1400" spc="4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se </a:t>
            </a:r>
            <a:r>
              <a:rPr sz="1400" spc="-37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acaba</a:t>
            </a:r>
            <a:r>
              <a:rPr sz="1400" spc="-7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7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extinguir,</a:t>
            </a:r>
            <a:r>
              <a:rPr sz="1400" spc="-8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entrando</a:t>
            </a:r>
            <a:r>
              <a:rPr sz="1400" spc="-7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nuevamente</a:t>
            </a:r>
            <a:r>
              <a:rPr sz="1400" spc="-7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aceite</a:t>
            </a:r>
            <a:r>
              <a:rPr sz="1400" spc="-8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frío</a:t>
            </a:r>
            <a:r>
              <a:rPr sz="1400" spc="-7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</a:t>
            </a:r>
            <a:r>
              <a:rPr sz="1400" spc="-7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la</a:t>
            </a:r>
            <a:r>
              <a:rPr sz="1400" spc="-8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cámara.</a:t>
            </a:r>
            <a:endParaRPr sz="14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102908" y="9390381"/>
            <a:ext cx="5678170" cy="5073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1150"/>
              </a:lnSpc>
            </a:pPr>
            <a:r>
              <a:rPr sz="1100" dirty="0">
                <a:latin typeface="Calibri"/>
                <a:cs typeface="Calibri"/>
              </a:rPr>
              <a:t>PH </a:t>
            </a:r>
            <a:r>
              <a:rPr sz="1100" spc="-5" dirty="0">
                <a:latin typeface="Calibri"/>
                <a:cs typeface="Calibri"/>
              </a:rPr>
              <a:t>Financial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Park Tower,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Piso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35,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Boulevard </a:t>
            </a:r>
            <a:r>
              <a:rPr sz="1100" spc="-5" dirty="0">
                <a:latin typeface="Calibri"/>
                <a:cs typeface="Calibri"/>
              </a:rPr>
              <a:t>Costa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Este.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Corregimiento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Juan Díaz,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Costa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del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Este.</a:t>
            </a:r>
            <a:endParaRPr sz="1100">
              <a:latin typeface="Calibri"/>
              <a:cs typeface="Calibri"/>
            </a:endParaRPr>
          </a:p>
          <a:p>
            <a:pPr marL="2030730" marR="2022475" algn="ctr">
              <a:lnSpc>
                <a:spcPct val="101800"/>
              </a:lnSpc>
            </a:pPr>
            <a:r>
              <a:rPr sz="1100" spc="-5" dirty="0">
                <a:latin typeface="Calibri"/>
                <a:cs typeface="Calibri"/>
              </a:rPr>
              <a:t>Ciudad de Panamá. Panamá. </a:t>
            </a:r>
            <a:r>
              <a:rPr sz="1100" spc="-235" dirty="0">
                <a:latin typeface="Calibri"/>
                <a:cs typeface="Calibri"/>
              </a:rPr>
              <a:t> </a:t>
            </a:r>
            <a:r>
              <a:rPr sz="1100" u="sng" spc="-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5"/>
              </a:rPr>
              <a:t>www.kaizengrp.com</a:t>
            </a:r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986068" y="9359202"/>
            <a:ext cx="5910580" cy="0"/>
          </a:xfrm>
          <a:custGeom>
            <a:avLst/>
            <a:gdLst/>
            <a:ahLst/>
            <a:cxnLst/>
            <a:rect l="l" t="t" r="r" b="b"/>
            <a:pathLst>
              <a:path w="5910580">
                <a:moveTo>
                  <a:pt x="0" y="0"/>
                </a:moveTo>
                <a:lnTo>
                  <a:pt x="1598938" y="0"/>
                </a:lnTo>
              </a:path>
              <a:path w="5910580">
                <a:moveTo>
                  <a:pt x="1600530" y="0"/>
                </a:moveTo>
                <a:lnTo>
                  <a:pt x="5910390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979736" y="355137"/>
            <a:ext cx="999649" cy="431186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5944412" y="782828"/>
            <a:ext cx="5999480" cy="83077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6985" algn="r">
              <a:spcBef>
                <a:spcPts val="100"/>
              </a:spcBef>
            </a:pPr>
            <a:r>
              <a:rPr sz="1100" spc="-5" dirty="0">
                <a:latin typeface="Calibri"/>
                <a:cs typeface="Calibri"/>
              </a:rPr>
              <a:t>Ficha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Técnica: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K-001</a:t>
            </a:r>
            <a:endParaRPr sz="1100">
              <a:latin typeface="Calibri"/>
              <a:cs typeface="Calibri"/>
            </a:endParaRPr>
          </a:p>
          <a:p>
            <a:pPr marL="5507355" marR="6350" indent="118745" algn="r">
              <a:lnSpc>
                <a:spcPct val="101800"/>
              </a:lnSpc>
              <a:spcBef>
                <a:spcPts val="5"/>
              </a:spcBef>
            </a:pPr>
            <a:r>
              <a:rPr sz="1100" dirty="0">
                <a:latin typeface="Calibri"/>
                <a:cs typeface="Calibri"/>
              </a:rPr>
              <a:t>Re</a:t>
            </a:r>
            <a:r>
              <a:rPr sz="1100" spc="5" dirty="0">
                <a:latin typeface="Calibri"/>
                <a:cs typeface="Calibri"/>
              </a:rPr>
              <a:t>v</a:t>
            </a:r>
            <a:r>
              <a:rPr sz="1100" dirty="0">
                <a:latin typeface="Calibri"/>
                <a:cs typeface="Calibri"/>
              </a:rPr>
              <a:t>.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  </a:t>
            </a:r>
            <a:r>
              <a:rPr sz="1100" spc="-5" dirty="0">
                <a:latin typeface="Calibri"/>
                <a:cs typeface="Calibri"/>
              </a:rPr>
              <a:t>Jul-</a:t>
            </a:r>
            <a:r>
              <a:rPr sz="1100" dirty="0">
                <a:latin typeface="Calibri"/>
                <a:cs typeface="Calibri"/>
              </a:rPr>
              <a:t>20</a:t>
            </a:r>
            <a:r>
              <a:rPr sz="1100" spc="-10" dirty="0">
                <a:latin typeface="Calibri"/>
                <a:cs typeface="Calibri"/>
              </a:rPr>
              <a:t>1</a:t>
            </a:r>
            <a:r>
              <a:rPr sz="1100" dirty="0">
                <a:latin typeface="Calibri"/>
                <a:cs typeface="Calibri"/>
              </a:rPr>
              <a:t>8</a:t>
            </a:r>
            <a:endParaRPr sz="1100">
              <a:latin typeface="Calibri"/>
              <a:cs typeface="Calibri"/>
            </a:endParaRPr>
          </a:p>
          <a:p>
            <a:pPr marL="697865" algn="just">
              <a:lnSpc>
                <a:spcPts val="1670"/>
              </a:lnSpc>
            </a:pPr>
            <a:r>
              <a:rPr sz="1400" dirty="0">
                <a:latin typeface="Arial"/>
                <a:cs typeface="Arial"/>
              </a:rPr>
              <a:t>-  </a:t>
            </a:r>
            <a:r>
              <a:rPr sz="1400" spc="17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Cuando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los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arcos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se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han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extinguido,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se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cierran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los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elementos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de</a:t>
            </a:r>
            <a:endParaRPr sz="1400">
              <a:latin typeface="Arial"/>
              <a:cs typeface="Arial"/>
            </a:endParaRPr>
          </a:p>
          <a:p>
            <a:pPr marL="926465" algn="just">
              <a:spcBef>
                <a:spcPts val="720"/>
              </a:spcBef>
            </a:pPr>
            <a:r>
              <a:rPr sz="1400" dirty="0">
                <a:latin typeface="Arial"/>
                <a:cs typeface="Arial"/>
              </a:rPr>
              <a:t>admisión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la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cámara.</a:t>
            </a:r>
            <a:endParaRPr sz="1400">
              <a:latin typeface="Arial"/>
              <a:cs typeface="Arial"/>
            </a:endParaRPr>
          </a:p>
          <a:p>
            <a:pPr marL="12700" marR="9525" algn="just">
              <a:lnSpc>
                <a:spcPct val="143600"/>
              </a:lnSpc>
              <a:spcBef>
                <a:spcPts val="815"/>
              </a:spcBef>
            </a:pPr>
            <a:r>
              <a:rPr sz="1400" dirty="0">
                <a:latin typeface="Arial"/>
                <a:cs typeface="Arial"/>
              </a:rPr>
              <a:t>El </a:t>
            </a:r>
            <a:r>
              <a:rPr sz="1400" spc="-5" dirty="0">
                <a:latin typeface="Arial"/>
                <a:cs typeface="Arial"/>
              </a:rPr>
              <a:t>elemento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desconexión </a:t>
            </a:r>
            <a:r>
              <a:rPr sz="1400" dirty="0">
                <a:latin typeface="Arial"/>
                <a:cs typeface="Arial"/>
              </a:rPr>
              <a:t>en </a:t>
            </a:r>
            <a:r>
              <a:rPr sz="1400" spc="-5" dirty="0">
                <a:latin typeface="Arial"/>
                <a:cs typeface="Arial"/>
              </a:rPr>
              <a:t>los interruptores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gran volumen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aceite </a:t>
            </a:r>
            <a:r>
              <a:rPr sz="1400" spc="-37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lo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constituyen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los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contactos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móviles.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Estos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contactos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se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pueden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accionar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en </a:t>
            </a:r>
            <a:r>
              <a:rPr sz="1400" spc="-38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general</a:t>
            </a:r>
            <a:r>
              <a:rPr sz="1400" spc="-5" dirty="0">
                <a:latin typeface="Arial"/>
                <a:cs typeface="Arial"/>
              </a:rPr>
              <a:t> de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3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maneras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distintas:</a:t>
            </a:r>
            <a:endParaRPr sz="1400">
              <a:latin typeface="Arial"/>
              <a:cs typeface="Arial"/>
            </a:endParaRPr>
          </a:p>
          <a:p>
            <a:pPr marL="469265" marR="5080" indent="-228600" algn="just">
              <a:lnSpc>
                <a:spcPct val="142900"/>
              </a:lnSpc>
              <a:spcBef>
                <a:spcPts val="830"/>
              </a:spcBef>
              <a:buSzPct val="71428"/>
              <a:buChar char="-"/>
              <a:tabLst>
                <a:tab pos="469900" algn="l"/>
              </a:tabLst>
            </a:pPr>
            <a:r>
              <a:rPr sz="1400" spc="-5" dirty="0">
                <a:latin typeface="Arial"/>
                <a:cs typeface="Arial"/>
              </a:rPr>
              <a:t>Mecánicamente,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por </a:t>
            </a:r>
            <a:r>
              <a:rPr sz="1400" dirty="0">
                <a:latin typeface="Arial"/>
                <a:cs typeface="Arial"/>
              </a:rPr>
              <a:t>medio de </a:t>
            </a:r>
            <a:r>
              <a:rPr sz="1400" spc="-5" dirty="0">
                <a:latin typeface="Arial"/>
                <a:cs typeface="Arial"/>
              </a:rPr>
              <a:t>sistemas</a:t>
            </a:r>
            <a:r>
              <a:rPr sz="1400" dirty="0">
                <a:latin typeface="Arial"/>
                <a:cs typeface="Arial"/>
              </a:rPr>
              <a:t> volante-bielas o engrane- 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bielas.</a:t>
            </a:r>
            <a:endParaRPr sz="1400">
              <a:latin typeface="Arial"/>
              <a:cs typeface="Arial"/>
            </a:endParaRPr>
          </a:p>
          <a:p>
            <a:pPr marL="469265" marR="9525" indent="-228600" algn="just">
              <a:lnSpc>
                <a:spcPct val="143300"/>
              </a:lnSpc>
              <a:spcBef>
                <a:spcPts val="819"/>
              </a:spcBef>
              <a:buSzPct val="71428"/>
              <a:buChar char="-"/>
              <a:tabLst>
                <a:tab pos="469900" algn="l"/>
              </a:tabLst>
            </a:pPr>
            <a:r>
              <a:rPr sz="1400" spc="-5" dirty="0">
                <a:latin typeface="Arial"/>
                <a:cs typeface="Arial"/>
              </a:rPr>
              <a:t>Magnéticamente, por </a:t>
            </a:r>
            <a:r>
              <a:rPr sz="1400" dirty="0">
                <a:latin typeface="Arial"/>
                <a:cs typeface="Arial"/>
              </a:rPr>
              <a:t>medio de </a:t>
            </a:r>
            <a:r>
              <a:rPr sz="1400" spc="-10" dirty="0">
                <a:latin typeface="Arial"/>
                <a:cs typeface="Arial"/>
              </a:rPr>
              <a:t>un </a:t>
            </a:r>
            <a:r>
              <a:rPr sz="1400" spc="-5" dirty="0">
                <a:latin typeface="Arial"/>
                <a:cs typeface="Arial"/>
              </a:rPr>
              <a:t>electroimán </a:t>
            </a:r>
            <a:r>
              <a:rPr sz="1400" dirty="0">
                <a:latin typeface="Arial"/>
                <a:cs typeface="Arial"/>
              </a:rPr>
              <a:t>conocido </a:t>
            </a:r>
            <a:r>
              <a:rPr sz="1400" spc="-5" dirty="0">
                <a:latin typeface="Arial"/>
                <a:cs typeface="Arial"/>
              </a:rPr>
              <a:t>como bobina </a:t>
            </a:r>
            <a:r>
              <a:rPr sz="1400" spc="-37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disparo </a:t>
            </a:r>
            <a:r>
              <a:rPr sz="1400" dirty="0">
                <a:latin typeface="Arial"/>
                <a:cs typeface="Arial"/>
              </a:rPr>
              <a:t>que acciona el trinquete de </a:t>
            </a:r>
            <a:r>
              <a:rPr sz="1400" spc="-5" dirty="0">
                <a:latin typeface="Arial"/>
                <a:cs typeface="Arial"/>
              </a:rPr>
              <a:t>retención </a:t>
            </a:r>
            <a:r>
              <a:rPr sz="1400" spc="-1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los contactos 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móviles</a:t>
            </a:r>
            <a:r>
              <a:rPr sz="1400" dirty="0">
                <a:latin typeface="Arial"/>
                <a:cs typeface="Arial"/>
              </a:rPr>
              <a:t> al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ser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energizado;</a:t>
            </a:r>
            <a:r>
              <a:rPr sz="1400" dirty="0">
                <a:latin typeface="Arial"/>
                <a:cs typeface="Arial"/>
              </a:rPr>
              <a:t> se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puede</a:t>
            </a:r>
            <a:r>
              <a:rPr sz="1400" dirty="0">
                <a:latin typeface="Arial"/>
                <a:cs typeface="Arial"/>
              </a:rPr>
              <a:t> energizar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manualmente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(por </a:t>
            </a:r>
            <a:r>
              <a:rPr sz="1400" spc="-37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medio de</a:t>
            </a:r>
            <a:r>
              <a:rPr sz="1400" spc="-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botón) o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automáticamente </a:t>
            </a:r>
            <a:r>
              <a:rPr sz="1400" dirty="0">
                <a:latin typeface="Arial"/>
                <a:cs typeface="Arial"/>
              </a:rPr>
              <a:t>(por medio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relevador).</a:t>
            </a:r>
            <a:endParaRPr sz="1400">
              <a:latin typeface="Arial"/>
              <a:cs typeface="Arial"/>
            </a:endParaRPr>
          </a:p>
          <a:p>
            <a:pPr marL="469265" marR="7620" indent="-228600" algn="just">
              <a:lnSpc>
                <a:spcPct val="143600"/>
              </a:lnSpc>
              <a:spcBef>
                <a:spcPts val="819"/>
              </a:spcBef>
              <a:buSzPct val="71428"/>
              <a:buChar char="-"/>
              <a:tabLst>
                <a:tab pos="469900" algn="l"/>
              </a:tabLst>
            </a:pPr>
            <a:r>
              <a:rPr sz="1400" spc="-5" dirty="0">
                <a:latin typeface="Arial"/>
                <a:cs typeface="Arial"/>
              </a:rPr>
              <a:t>La</a:t>
            </a:r>
            <a:r>
              <a:rPr sz="1400" spc="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acción</a:t>
            </a:r>
            <a:r>
              <a:rPr sz="1400" spc="2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8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conexión</a:t>
            </a:r>
            <a:r>
              <a:rPr sz="1400" spc="-7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o</a:t>
            </a:r>
            <a:r>
              <a:rPr sz="1400" spc="-7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desconexión</a:t>
            </a:r>
            <a:r>
              <a:rPr sz="1400" spc="-7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se</a:t>
            </a:r>
            <a:r>
              <a:rPr sz="1400" spc="-7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puede</a:t>
            </a:r>
            <a:r>
              <a:rPr sz="1400" spc="-9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efectuar</a:t>
            </a:r>
            <a:r>
              <a:rPr sz="1400" spc="-8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substituyendo </a:t>
            </a:r>
            <a:r>
              <a:rPr sz="1400" spc="-37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el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volante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o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los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engranes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con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un </a:t>
            </a:r>
            <a:r>
              <a:rPr sz="1400" spc="-5" dirty="0">
                <a:latin typeface="Arial"/>
                <a:cs typeface="Arial"/>
                <a:hlinkClick r:id="rId3"/>
              </a:rPr>
              <a:t>motor</a:t>
            </a:r>
            <a:r>
              <a:rPr sz="1400" dirty="0">
                <a:latin typeface="Arial"/>
                <a:cs typeface="Arial"/>
                <a:hlinkClick r:id="rId3"/>
              </a:rPr>
              <a:t> </a:t>
            </a:r>
            <a:r>
              <a:rPr sz="1400" spc="-5" dirty="0">
                <a:latin typeface="Arial"/>
                <a:cs typeface="Arial"/>
              </a:rPr>
              <a:t>eléctrico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que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puede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operarse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 </a:t>
            </a:r>
            <a:r>
              <a:rPr sz="1400" spc="-37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control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remoto.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40"/>
              </a:spcBef>
            </a:pPr>
            <a:endParaRPr sz="1300">
              <a:latin typeface="Arial"/>
              <a:cs typeface="Arial"/>
            </a:endParaRPr>
          </a:p>
          <a:p>
            <a:pPr marL="12700" algn="just"/>
            <a:r>
              <a:rPr sz="1400" spc="-5" dirty="0">
                <a:latin typeface="Arial"/>
                <a:cs typeface="Arial"/>
              </a:rPr>
              <a:t>Interruptores</a:t>
            </a:r>
            <a:r>
              <a:rPr sz="1400" spc="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5" dirty="0">
                <a:latin typeface="Arial"/>
                <a:cs typeface="Arial"/>
              </a:rPr>
              <a:t> pequeño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volumen</a:t>
            </a:r>
            <a:r>
              <a:rPr sz="1400" spc="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aceite.</a:t>
            </a:r>
            <a:endParaRPr sz="1400">
              <a:latin typeface="Arial"/>
              <a:cs typeface="Arial"/>
            </a:endParaRPr>
          </a:p>
          <a:p>
            <a:pPr marL="12700" marR="6350" algn="just">
              <a:lnSpc>
                <a:spcPct val="143400"/>
              </a:lnSpc>
              <a:spcBef>
                <a:spcPts val="819"/>
              </a:spcBef>
            </a:pPr>
            <a:r>
              <a:rPr sz="1400" dirty="0">
                <a:latin typeface="Arial"/>
                <a:cs typeface="Arial"/>
              </a:rPr>
              <a:t>Los</a:t>
            </a:r>
            <a:r>
              <a:rPr sz="1400" spc="-6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interruptores</a:t>
            </a:r>
            <a:r>
              <a:rPr sz="1400" spc="-6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de</a:t>
            </a:r>
            <a:r>
              <a:rPr sz="1400" spc="-6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reducido</a:t>
            </a:r>
            <a:r>
              <a:rPr sz="1400" spc="-7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volumen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6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aceite</a:t>
            </a:r>
            <a:r>
              <a:rPr sz="1400" spc="-6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reciben</a:t>
            </a:r>
            <a:r>
              <a:rPr sz="1400" spc="-6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este</a:t>
            </a:r>
            <a:r>
              <a:rPr sz="1400" spc="-7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nombre</a:t>
            </a:r>
            <a:r>
              <a:rPr sz="1400" spc="-7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debido </a:t>
            </a:r>
            <a:r>
              <a:rPr sz="1400" spc="-37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 que </a:t>
            </a:r>
            <a:r>
              <a:rPr sz="1400" spc="-5" dirty="0">
                <a:latin typeface="Arial"/>
                <a:cs typeface="Arial"/>
              </a:rPr>
              <a:t>su cantidad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aceite </a:t>
            </a:r>
            <a:r>
              <a:rPr sz="1400" spc="-10" dirty="0">
                <a:latin typeface="Arial"/>
                <a:cs typeface="Arial"/>
              </a:rPr>
              <a:t>es </a:t>
            </a:r>
            <a:r>
              <a:rPr sz="1400" spc="-5" dirty="0">
                <a:latin typeface="Arial"/>
                <a:cs typeface="Arial"/>
              </a:rPr>
              <a:t>pequeña </a:t>
            </a:r>
            <a:r>
              <a:rPr sz="1400" dirty="0">
                <a:latin typeface="Arial"/>
                <a:cs typeface="Arial"/>
              </a:rPr>
              <a:t>en </a:t>
            </a:r>
            <a:r>
              <a:rPr sz="1400" spc="-5" dirty="0">
                <a:latin typeface="Arial"/>
                <a:cs typeface="Arial"/>
              </a:rPr>
              <a:t>comparación con los </a:t>
            </a:r>
            <a:r>
              <a:rPr sz="1400" dirty="0">
                <a:latin typeface="Arial"/>
                <a:cs typeface="Arial"/>
              </a:rPr>
              <a:t>de gran 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volumen. </a:t>
            </a:r>
            <a:r>
              <a:rPr sz="1400" dirty="0">
                <a:latin typeface="Arial"/>
                <a:cs typeface="Arial"/>
              </a:rPr>
              <a:t>(Su </a:t>
            </a:r>
            <a:r>
              <a:rPr sz="1400" spc="-5" dirty="0">
                <a:latin typeface="Arial"/>
                <a:cs typeface="Arial"/>
              </a:rPr>
              <a:t>contenido varía </a:t>
            </a:r>
            <a:r>
              <a:rPr sz="1400" dirty="0">
                <a:latin typeface="Arial"/>
                <a:cs typeface="Arial"/>
              </a:rPr>
              <a:t>entre 1.5 y 2.5% del que contiene </a:t>
            </a:r>
            <a:r>
              <a:rPr sz="1400" spc="-5" dirty="0">
                <a:latin typeface="Arial"/>
                <a:cs typeface="Arial"/>
              </a:rPr>
              <a:t>los </a:t>
            </a:r>
            <a:r>
              <a:rPr sz="1400" dirty="0">
                <a:latin typeface="Arial"/>
                <a:cs typeface="Arial"/>
              </a:rPr>
              <a:t>de gran </a:t>
            </a:r>
            <a:r>
              <a:rPr sz="1400" spc="-37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volumen.)</a:t>
            </a:r>
            <a:endParaRPr sz="1400">
              <a:latin typeface="Arial"/>
              <a:cs typeface="Arial"/>
            </a:endParaRPr>
          </a:p>
          <a:p>
            <a:pPr marL="12700" marR="10160" algn="just">
              <a:lnSpc>
                <a:spcPct val="143600"/>
              </a:lnSpc>
              <a:spcBef>
                <a:spcPts val="815"/>
              </a:spcBef>
            </a:pPr>
            <a:r>
              <a:rPr sz="1400" dirty="0">
                <a:latin typeface="Arial"/>
                <a:cs typeface="Arial"/>
              </a:rPr>
              <a:t>Se </a:t>
            </a:r>
            <a:r>
              <a:rPr sz="1400" spc="-5" dirty="0">
                <a:latin typeface="Arial"/>
                <a:cs typeface="Arial"/>
              </a:rPr>
              <a:t>constituyen </a:t>
            </a:r>
            <a:r>
              <a:rPr sz="1400" dirty="0">
                <a:latin typeface="Arial"/>
                <a:cs typeface="Arial"/>
              </a:rPr>
              <a:t>para </a:t>
            </a:r>
            <a:r>
              <a:rPr sz="1400" spc="-5" dirty="0">
                <a:latin typeface="Arial"/>
                <a:cs typeface="Arial"/>
              </a:rPr>
              <a:t>diferentes capacidades </a:t>
            </a:r>
            <a:r>
              <a:rPr sz="1400" dirty="0">
                <a:latin typeface="Arial"/>
                <a:cs typeface="Arial"/>
              </a:rPr>
              <a:t>y </a:t>
            </a:r>
            <a:r>
              <a:rPr sz="1400" spc="-5" dirty="0">
                <a:latin typeface="Arial"/>
                <a:cs typeface="Arial"/>
              </a:rPr>
              <a:t>voltajes </a:t>
            </a:r>
            <a:r>
              <a:rPr sz="1400" spc="-10" dirty="0">
                <a:latin typeface="Arial"/>
                <a:cs typeface="Arial"/>
              </a:rPr>
              <a:t>de </a:t>
            </a:r>
            <a:r>
              <a:rPr sz="1400" dirty="0">
                <a:latin typeface="Arial"/>
                <a:cs typeface="Arial"/>
              </a:rPr>
              <a:t>operación y su 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construcción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es</a:t>
            </a:r>
            <a:r>
              <a:rPr sz="1400" spc="-5" dirty="0">
                <a:latin typeface="Arial"/>
                <a:cs typeface="Arial"/>
              </a:rPr>
              <a:t> básicamente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una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cámara</a:t>
            </a:r>
            <a:r>
              <a:rPr sz="1400" dirty="0">
                <a:latin typeface="Arial"/>
                <a:cs typeface="Arial"/>
              </a:rPr>
              <a:t> de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extinción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modificada</a:t>
            </a:r>
            <a:r>
              <a:rPr sz="1400" dirty="0">
                <a:latin typeface="Arial"/>
                <a:cs typeface="Arial"/>
              </a:rPr>
              <a:t> que 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permite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mayor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flexibilidad de</a:t>
            </a:r>
            <a:r>
              <a:rPr sz="1400" spc="-5" dirty="0">
                <a:latin typeface="Arial"/>
                <a:cs typeface="Arial"/>
              </a:rPr>
              <a:t> operación.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40"/>
              </a:spcBef>
            </a:pPr>
            <a:endParaRPr sz="1300">
              <a:latin typeface="Arial"/>
              <a:cs typeface="Arial"/>
            </a:endParaRPr>
          </a:p>
          <a:p>
            <a:pPr marL="12700" algn="just"/>
            <a:r>
              <a:rPr sz="1400" dirty="0">
                <a:latin typeface="Arial"/>
                <a:cs typeface="Arial"/>
              </a:rPr>
              <a:t>El</a:t>
            </a:r>
            <a:r>
              <a:rPr sz="1400" spc="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funcionamiento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este interruptor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es</a:t>
            </a:r>
            <a:r>
              <a:rPr sz="1400" spc="1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el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siguiente:</a:t>
            </a:r>
            <a:endParaRPr sz="14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102908" y="9390381"/>
            <a:ext cx="5678170" cy="5073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1150"/>
              </a:lnSpc>
            </a:pPr>
            <a:r>
              <a:rPr sz="1100" dirty="0">
                <a:latin typeface="Calibri"/>
                <a:cs typeface="Calibri"/>
              </a:rPr>
              <a:t>PH </a:t>
            </a:r>
            <a:r>
              <a:rPr sz="1100" spc="-5" dirty="0">
                <a:latin typeface="Calibri"/>
                <a:cs typeface="Calibri"/>
              </a:rPr>
              <a:t>Financial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Park Tower,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Piso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35,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Boulevard </a:t>
            </a:r>
            <a:r>
              <a:rPr sz="1100" spc="-5" dirty="0">
                <a:latin typeface="Calibri"/>
                <a:cs typeface="Calibri"/>
              </a:rPr>
              <a:t>Costa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Este.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Corregimiento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Juan Díaz,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Costa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del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Este.</a:t>
            </a:r>
            <a:endParaRPr sz="1100">
              <a:latin typeface="Calibri"/>
              <a:cs typeface="Calibri"/>
            </a:endParaRPr>
          </a:p>
          <a:p>
            <a:pPr marL="2030730" marR="2022475" algn="ctr">
              <a:lnSpc>
                <a:spcPct val="101800"/>
              </a:lnSpc>
            </a:pPr>
            <a:r>
              <a:rPr sz="1100" spc="-5" dirty="0">
                <a:latin typeface="Calibri"/>
                <a:cs typeface="Calibri"/>
              </a:rPr>
              <a:t>Ciudad de Panamá. Panamá. </a:t>
            </a:r>
            <a:r>
              <a:rPr sz="1100" spc="-235" dirty="0">
                <a:latin typeface="Calibri"/>
                <a:cs typeface="Calibri"/>
              </a:rPr>
              <a:t> </a:t>
            </a:r>
            <a:r>
              <a:rPr sz="1100" u="sng" spc="-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4"/>
              </a:rPr>
              <a:t>www.kaizengrp.com</a:t>
            </a:r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986068" y="9359202"/>
            <a:ext cx="5910580" cy="0"/>
          </a:xfrm>
          <a:custGeom>
            <a:avLst/>
            <a:gdLst/>
            <a:ahLst/>
            <a:cxnLst/>
            <a:rect l="l" t="t" r="r" b="b"/>
            <a:pathLst>
              <a:path w="5910580">
                <a:moveTo>
                  <a:pt x="0" y="0"/>
                </a:moveTo>
                <a:lnTo>
                  <a:pt x="1598938" y="0"/>
                </a:lnTo>
              </a:path>
              <a:path w="5910580">
                <a:moveTo>
                  <a:pt x="1600530" y="0"/>
                </a:moveTo>
                <a:lnTo>
                  <a:pt x="5910390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979736" y="355137"/>
            <a:ext cx="999649" cy="431186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5944413" y="782828"/>
            <a:ext cx="5997575" cy="84143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715" algn="r">
              <a:spcBef>
                <a:spcPts val="100"/>
              </a:spcBef>
            </a:pPr>
            <a:r>
              <a:rPr sz="1100" spc="-5" dirty="0">
                <a:latin typeface="Calibri"/>
                <a:cs typeface="Calibri"/>
              </a:rPr>
              <a:t>Ficha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Técnica: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K-001</a:t>
            </a:r>
            <a:endParaRPr sz="1100">
              <a:latin typeface="Calibri"/>
              <a:cs typeface="Calibri"/>
            </a:endParaRPr>
          </a:p>
          <a:p>
            <a:pPr marL="5507355" marR="5080" indent="118745" algn="r">
              <a:lnSpc>
                <a:spcPct val="101800"/>
              </a:lnSpc>
              <a:spcBef>
                <a:spcPts val="5"/>
              </a:spcBef>
            </a:pPr>
            <a:r>
              <a:rPr sz="1100" dirty="0">
                <a:latin typeface="Calibri"/>
                <a:cs typeface="Calibri"/>
              </a:rPr>
              <a:t>Re</a:t>
            </a:r>
            <a:r>
              <a:rPr sz="1100" spc="5" dirty="0">
                <a:latin typeface="Calibri"/>
                <a:cs typeface="Calibri"/>
              </a:rPr>
              <a:t>v</a:t>
            </a:r>
            <a:r>
              <a:rPr sz="1100" dirty="0">
                <a:latin typeface="Calibri"/>
                <a:cs typeface="Calibri"/>
              </a:rPr>
              <a:t>.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  </a:t>
            </a:r>
            <a:r>
              <a:rPr sz="1100" spc="-5" dirty="0">
                <a:latin typeface="Calibri"/>
                <a:cs typeface="Calibri"/>
              </a:rPr>
              <a:t>Jul-</a:t>
            </a:r>
            <a:r>
              <a:rPr sz="1100" dirty="0">
                <a:latin typeface="Calibri"/>
                <a:cs typeface="Calibri"/>
              </a:rPr>
              <a:t>20</a:t>
            </a:r>
            <a:r>
              <a:rPr sz="1100" spc="-10" dirty="0">
                <a:latin typeface="Calibri"/>
                <a:cs typeface="Calibri"/>
              </a:rPr>
              <a:t>1</a:t>
            </a:r>
            <a:r>
              <a:rPr sz="1100" dirty="0">
                <a:latin typeface="Calibri"/>
                <a:cs typeface="Calibri"/>
              </a:rPr>
              <a:t>8</a:t>
            </a:r>
            <a:endParaRPr sz="1100">
              <a:latin typeface="Calibri"/>
              <a:cs typeface="Calibri"/>
            </a:endParaRPr>
          </a:p>
          <a:p>
            <a:pPr marL="537845" indent="-297180">
              <a:lnSpc>
                <a:spcPts val="1670"/>
              </a:lnSpc>
              <a:buChar char="-"/>
              <a:tabLst>
                <a:tab pos="537845" algn="l"/>
                <a:tab pos="538480" algn="l"/>
              </a:tabLst>
            </a:pPr>
            <a:r>
              <a:rPr sz="1400" dirty="0">
                <a:latin typeface="Arial"/>
                <a:cs typeface="Arial"/>
              </a:rPr>
              <a:t>Al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ocurrir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una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falla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se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desconecta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el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contacto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móvil</a:t>
            </a:r>
            <a:r>
              <a:rPr sz="1400" dirty="0">
                <a:latin typeface="Arial"/>
                <a:cs typeface="Arial"/>
              </a:rPr>
              <a:t> 3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originándose</a:t>
            </a:r>
            <a:r>
              <a:rPr sz="1400" spc="-10" dirty="0">
                <a:latin typeface="Arial"/>
                <a:cs typeface="Arial"/>
              </a:rPr>
              <a:t> un</a:t>
            </a:r>
            <a:endParaRPr sz="1400">
              <a:latin typeface="Arial"/>
              <a:cs typeface="Arial"/>
            </a:endParaRPr>
          </a:p>
          <a:p>
            <a:pPr marL="537845">
              <a:spcBef>
                <a:spcPts val="730"/>
              </a:spcBef>
            </a:pPr>
            <a:r>
              <a:rPr sz="1400" dirty="0">
                <a:latin typeface="Arial"/>
                <a:cs typeface="Arial"/>
              </a:rPr>
              <a:t>arco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eléctrico.</a:t>
            </a:r>
            <a:endParaRPr sz="1400">
              <a:latin typeface="Arial"/>
              <a:cs typeface="Arial"/>
            </a:endParaRPr>
          </a:p>
          <a:p>
            <a:pPr marL="537845" marR="9525" indent="-297180">
              <a:lnSpc>
                <a:spcPct val="143600"/>
              </a:lnSpc>
              <a:spcBef>
                <a:spcPts val="15"/>
              </a:spcBef>
              <a:buChar char="-"/>
              <a:tabLst>
                <a:tab pos="537845" algn="l"/>
                <a:tab pos="538480" algn="l"/>
              </a:tabLst>
            </a:pPr>
            <a:r>
              <a:rPr sz="1400" dirty="0">
                <a:latin typeface="Arial"/>
                <a:cs typeface="Arial"/>
              </a:rPr>
              <a:t>A</a:t>
            </a:r>
            <a:r>
              <a:rPr sz="1400" spc="114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medida</a:t>
            </a:r>
            <a:r>
              <a:rPr sz="1400" spc="1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que</a:t>
            </a:r>
            <a:r>
              <a:rPr sz="1400" spc="10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sale</a:t>
            </a:r>
            <a:r>
              <a:rPr sz="1400" spc="10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el</a:t>
            </a:r>
            <a:r>
              <a:rPr sz="1400" spc="9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contacto</a:t>
            </a:r>
            <a:r>
              <a:rPr sz="1400" spc="10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móvil,</a:t>
            </a:r>
            <a:r>
              <a:rPr sz="1400" spc="1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se</a:t>
            </a:r>
            <a:r>
              <a:rPr sz="1400" spc="10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va</a:t>
            </a:r>
            <a:r>
              <a:rPr sz="1400" spc="114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creando</a:t>
            </a:r>
            <a:r>
              <a:rPr sz="1400" spc="10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una</a:t>
            </a:r>
            <a:r>
              <a:rPr sz="1400" spc="9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circulación </a:t>
            </a:r>
            <a:r>
              <a:rPr sz="1400" spc="-37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aceite entre las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diferentes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cámaras</a:t>
            </a:r>
            <a:r>
              <a:rPr sz="1400" dirty="0">
                <a:latin typeface="Arial"/>
                <a:cs typeface="Arial"/>
              </a:rPr>
              <a:t> que</a:t>
            </a:r>
            <a:r>
              <a:rPr sz="1400" spc="-5" dirty="0">
                <a:latin typeface="Arial"/>
                <a:cs typeface="Arial"/>
              </a:rPr>
              <a:t> constituyen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el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cuerpo.</a:t>
            </a:r>
            <a:endParaRPr sz="1400">
              <a:latin typeface="Arial"/>
              <a:cs typeface="Arial"/>
            </a:endParaRPr>
          </a:p>
          <a:p>
            <a:pPr marL="537845" marR="6985" indent="-297180">
              <a:lnSpc>
                <a:spcPct val="143600"/>
              </a:lnSpc>
              <a:buChar char="-"/>
              <a:tabLst>
                <a:tab pos="537845" algn="l"/>
                <a:tab pos="538480" algn="l"/>
              </a:tabLst>
            </a:pPr>
            <a:r>
              <a:rPr sz="1400" dirty="0">
                <a:latin typeface="Arial"/>
                <a:cs typeface="Arial"/>
              </a:rPr>
              <a:t>Al</a:t>
            </a:r>
            <a:r>
              <a:rPr sz="1400" spc="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alcanzar </a:t>
            </a:r>
            <a:r>
              <a:rPr sz="1400" dirty="0">
                <a:latin typeface="Arial"/>
                <a:cs typeface="Arial"/>
              </a:rPr>
              <a:t>el</a:t>
            </a:r>
            <a:r>
              <a:rPr sz="1400" spc="-5" dirty="0">
                <a:latin typeface="Arial"/>
                <a:cs typeface="Arial"/>
              </a:rPr>
              <a:t> contacto móvil</a:t>
            </a:r>
            <a:r>
              <a:rPr sz="1400" spc="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su</a:t>
            </a:r>
            <a:r>
              <a:rPr sz="1400" spc="-5" dirty="0">
                <a:latin typeface="Arial"/>
                <a:cs typeface="Arial"/>
              </a:rPr>
              <a:t> máxima</a:t>
            </a:r>
            <a:r>
              <a:rPr sz="1400" spc="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carrera</a:t>
            </a:r>
            <a:r>
              <a:rPr sz="1400" spc="-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al</a:t>
            </a:r>
            <a:r>
              <a:rPr sz="1400" spc="-5" dirty="0">
                <a:latin typeface="Arial"/>
                <a:cs typeface="Arial"/>
              </a:rPr>
              <a:t> aceite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que</a:t>
            </a:r>
            <a:r>
              <a:rPr sz="1400" spc="-5" dirty="0">
                <a:latin typeface="Arial"/>
                <a:cs typeface="Arial"/>
              </a:rPr>
              <a:t> circula, </a:t>
            </a:r>
            <a:r>
              <a:rPr sz="1400" spc="-37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violentamente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extingue</a:t>
            </a:r>
            <a:r>
              <a:rPr sz="1400" dirty="0">
                <a:latin typeface="Arial"/>
                <a:cs typeface="Arial"/>
              </a:rPr>
              <a:t> el</a:t>
            </a:r>
            <a:r>
              <a:rPr sz="1400" spc="-5" dirty="0">
                <a:latin typeface="Arial"/>
                <a:cs typeface="Arial"/>
              </a:rPr>
              <a:t> arco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por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completo.</a:t>
            </a:r>
            <a:endParaRPr sz="1400">
              <a:latin typeface="Arial"/>
              <a:cs typeface="Arial"/>
            </a:endParaRPr>
          </a:p>
          <a:p>
            <a:pPr marL="537845" marR="8255" indent="-297180">
              <a:lnSpc>
                <a:spcPct val="143600"/>
              </a:lnSpc>
              <a:buChar char="-"/>
              <a:tabLst>
                <a:tab pos="537845" algn="l"/>
                <a:tab pos="538480" algn="l"/>
              </a:tabLst>
            </a:pPr>
            <a:r>
              <a:rPr sz="1400" dirty="0">
                <a:latin typeface="Arial"/>
                <a:cs typeface="Arial"/>
              </a:rPr>
              <a:t>Los</a:t>
            </a:r>
            <a:r>
              <a:rPr sz="1400" spc="9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gases</a:t>
            </a:r>
            <a:r>
              <a:rPr sz="1400" spc="10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que</a:t>
            </a:r>
            <a:r>
              <a:rPr sz="1400" spc="8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se</a:t>
            </a:r>
            <a:r>
              <a:rPr sz="1400" spc="10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producen</a:t>
            </a:r>
            <a:r>
              <a:rPr sz="1400" spc="8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escapan</a:t>
            </a:r>
            <a:r>
              <a:rPr sz="1400" spc="10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por</a:t>
            </a:r>
            <a:r>
              <a:rPr sz="1400" spc="8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la</a:t>
            </a:r>
            <a:r>
              <a:rPr sz="1400" spc="8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parte</a:t>
            </a:r>
            <a:r>
              <a:rPr sz="1400" spc="9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superior</a:t>
            </a:r>
            <a:r>
              <a:rPr sz="1400" spc="1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del </a:t>
            </a:r>
            <a:r>
              <a:rPr sz="1400" spc="-37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interruptor.</a:t>
            </a:r>
            <a:endParaRPr sz="1400">
              <a:latin typeface="Arial"/>
              <a:cs typeface="Arial"/>
            </a:endParaRPr>
          </a:p>
          <a:p>
            <a:pPr marL="12700" marR="7620" algn="just">
              <a:lnSpc>
                <a:spcPct val="143200"/>
              </a:lnSpc>
              <a:spcBef>
                <a:spcPts val="825"/>
              </a:spcBef>
            </a:pPr>
            <a:r>
              <a:rPr sz="1400" dirty="0">
                <a:latin typeface="Arial"/>
                <a:cs typeface="Arial"/>
              </a:rPr>
              <a:t>Debido al </a:t>
            </a:r>
            <a:r>
              <a:rPr sz="1400" spc="-5" dirty="0">
                <a:latin typeface="Arial"/>
                <a:cs typeface="Arial"/>
              </a:rPr>
              <a:t>peligro </a:t>
            </a:r>
            <a:r>
              <a:rPr sz="1400" spc="-1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explosión </a:t>
            </a:r>
            <a:r>
              <a:rPr sz="1400" dirty="0">
                <a:latin typeface="Arial"/>
                <a:cs typeface="Arial"/>
              </a:rPr>
              <a:t>e </a:t>
            </a:r>
            <a:r>
              <a:rPr sz="1400" spc="-5" dirty="0">
                <a:latin typeface="Arial"/>
                <a:cs typeface="Arial"/>
              </a:rPr>
              <a:t>incendio </a:t>
            </a:r>
            <a:r>
              <a:rPr sz="1400" dirty="0">
                <a:latin typeface="Arial"/>
                <a:cs typeface="Arial"/>
              </a:rPr>
              <a:t>que </a:t>
            </a:r>
            <a:r>
              <a:rPr sz="1400" spc="-5" dirty="0">
                <a:latin typeface="Arial"/>
                <a:cs typeface="Arial"/>
              </a:rPr>
              <a:t>representan los interruptores </a:t>
            </a:r>
            <a:r>
              <a:rPr sz="1400" dirty="0">
                <a:latin typeface="Arial"/>
                <a:cs typeface="Arial"/>
              </a:rPr>
              <a:t> en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aceite,</a:t>
            </a:r>
            <a:r>
              <a:rPr sz="1400" spc="-5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se</a:t>
            </a:r>
            <a:r>
              <a:rPr sz="1400" spc="-6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fabrican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los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interruptores</a:t>
            </a:r>
            <a:r>
              <a:rPr sz="1400" spc="-5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neumáticos,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en</a:t>
            </a:r>
            <a:r>
              <a:rPr sz="1400" spc="-6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los</a:t>
            </a:r>
            <a:r>
              <a:rPr sz="1400" spc="-5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cuales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la</a:t>
            </a:r>
            <a:r>
              <a:rPr sz="1400" spc="-6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extinción </a:t>
            </a:r>
            <a:r>
              <a:rPr sz="1400" spc="-37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del </a:t>
            </a:r>
            <a:r>
              <a:rPr sz="1400" spc="-5" dirty="0">
                <a:latin typeface="Arial"/>
                <a:cs typeface="Arial"/>
              </a:rPr>
              <a:t>arco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se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efectúa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por medio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un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chorro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aire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presión.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40"/>
              </a:spcBef>
            </a:pPr>
            <a:endParaRPr sz="1300">
              <a:latin typeface="Arial"/>
              <a:cs typeface="Arial"/>
            </a:endParaRPr>
          </a:p>
          <a:p>
            <a:pPr marL="12700" algn="just"/>
            <a:r>
              <a:rPr sz="1400" spc="-5" dirty="0">
                <a:latin typeface="Arial"/>
                <a:cs typeface="Arial"/>
              </a:rPr>
              <a:t>Interruptores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aire.</a:t>
            </a:r>
            <a:endParaRPr sz="1400">
              <a:latin typeface="Arial"/>
              <a:cs typeface="Arial"/>
            </a:endParaRPr>
          </a:p>
          <a:p>
            <a:pPr marL="469265" marR="5715" indent="-228600" algn="just">
              <a:lnSpc>
                <a:spcPct val="143800"/>
              </a:lnSpc>
              <a:spcBef>
                <a:spcPts val="815"/>
              </a:spcBef>
              <a:buChar char="-"/>
              <a:tabLst>
                <a:tab pos="469900" algn="l"/>
              </a:tabLst>
            </a:pPr>
            <a:r>
              <a:rPr sz="1400" dirty="0">
                <a:latin typeface="Arial"/>
                <a:cs typeface="Arial"/>
              </a:rPr>
              <a:t>El aire a </a:t>
            </a:r>
            <a:r>
              <a:rPr sz="1400" spc="-5" dirty="0">
                <a:latin typeface="Arial"/>
                <a:cs typeface="Arial"/>
              </a:rPr>
              <a:t>presión se obtiene </a:t>
            </a:r>
            <a:r>
              <a:rPr sz="1400" dirty="0">
                <a:latin typeface="Arial"/>
                <a:cs typeface="Arial"/>
              </a:rPr>
              <a:t>por un </a:t>
            </a:r>
            <a:r>
              <a:rPr sz="1400" spc="-5" dirty="0">
                <a:latin typeface="Arial"/>
                <a:cs typeface="Arial"/>
              </a:rPr>
              <a:t>sistema </a:t>
            </a:r>
            <a:r>
              <a:rPr sz="1400" dirty="0">
                <a:latin typeface="Arial"/>
                <a:cs typeface="Arial"/>
              </a:rPr>
              <a:t>de aire </a:t>
            </a:r>
            <a:r>
              <a:rPr sz="1400" spc="-5" dirty="0">
                <a:latin typeface="Arial"/>
                <a:cs typeface="Arial"/>
              </a:rPr>
              <a:t>comprimido que 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incluye </a:t>
            </a:r>
            <a:r>
              <a:rPr sz="1400" dirty="0">
                <a:latin typeface="Arial"/>
                <a:cs typeface="Arial"/>
              </a:rPr>
              <a:t>una o </a:t>
            </a:r>
            <a:r>
              <a:rPr sz="1400" spc="-5" dirty="0">
                <a:latin typeface="Arial"/>
                <a:cs typeface="Arial"/>
              </a:rPr>
              <a:t>varias estaciones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compresores, </a:t>
            </a:r>
            <a:r>
              <a:rPr sz="1400" dirty="0">
                <a:latin typeface="Arial"/>
                <a:cs typeface="Arial"/>
              </a:rPr>
              <a:t>un tanque principal, 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un</a:t>
            </a:r>
            <a:r>
              <a:rPr sz="1400" spc="-7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tanque</a:t>
            </a:r>
            <a:r>
              <a:rPr sz="1400" spc="-6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6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reserva</a:t>
            </a:r>
            <a:r>
              <a:rPr sz="1400" spc="-6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y</a:t>
            </a:r>
            <a:r>
              <a:rPr sz="1400" spc="-8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un</a:t>
            </a:r>
            <a:r>
              <a:rPr sz="1400" spc="-7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sistema</a:t>
            </a:r>
            <a:r>
              <a:rPr sz="1400" spc="-6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7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distribución</a:t>
            </a:r>
            <a:r>
              <a:rPr sz="1400" spc="-6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en</a:t>
            </a:r>
            <a:r>
              <a:rPr sz="1400" spc="-7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caso</a:t>
            </a:r>
            <a:r>
              <a:rPr sz="1400" spc="-7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de</a:t>
            </a:r>
            <a:r>
              <a:rPr sz="1400" spc="-6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que</a:t>
            </a:r>
            <a:r>
              <a:rPr sz="1400" spc="-7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sean </a:t>
            </a:r>
            <a:r>
              <a:rPr sz="1400" spc="-37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varios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interruptores.</a:t>
            </a:r>
            <a:endParaRPr sz="1400">
              <a:latin typeface="Arial"/>
              <a:cs typeface="Arial"/>
            </a:endParaRPr>
          </a:p>
          <a:p>
            <a:pPr marL="469265" indent="-228600" algn="just">
              <a:spcBef>
                <a:spcPts val="730"/>
              </a:spcBef>
              <a:buChar char="-"/>
              <a:tabLst>
                <a:tab pos="469900" algn="l"/>
              </a:tabLst>
            </a:pPr>
            <a:r>
              <a:rPr sz="1400" dirty="0">
                <a:latin typeface="Arial"/>
                <a:cs typeface="Arial"/>
              </a:rPr>
              <a:t>El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proceso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general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es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el</a:t>
            </a:r>
            <a:r>
              <a:rPr sz="1400" spc="-5" dirty="0">
                <a:latin typeface="Arial"/>
                <a:cs typeface="Arial"/>
              </a:rPr>
              <a:t> siguiente:</a:t>
            </a:r>
            <a:endParaRPr sz="1400">
              <a:latin typeface="Arial"/>
              <a:cs typeface="Arial"/>
            </a:endParaRPr>
          </a:p>
          <a:p>
            <a:pPr marL="469265" marR="5080" indent="-228600">
              <a:lnSpc>
                <a:spcPct val="143600"/>
              </a:lnSpc>
              <a:buChar char="-"/>
              <a:tabLst>
                <a:tab pos="469265" algn="l"/>
                <a:tab pos="469900" algn="l"/>
              </a:tabLst>
            </a:pPr>
            <a:r>
              <a:rPr sz="1400" dirty="0">
                <a:latin typeface="Arial"/>
                <a:cs typeface="Arial"/>
              </a:rPr>
              <a:t>Cuando</a:t>
            </a:r>
            <a:r>
              <a:rPr sz="1400" spc="6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ocurre</a:t>
            </a:r>
            <a:r>
              <a:rPr sz="1400" spc="5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una</a:t>
            </a:r>
            <a:r>
              <a:rPr sz="1400" spc="5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falla</a:t>
            </a:r>
            <a:r>
              <a:rPr sz="1400" spc="5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en</a:t>
            </a:r>
            <a:r>
              <a:rPr sz="1400" spc="5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el</a:t>
            </a:r>
            <a:r>
              <a:rPr sz="1400" spc="5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sistema</a:t>
            </a:r>
            <a:r>
              <a:rPr sz="1400" spc="7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5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potencia</a:t>
            </a:r>
            <a:r>
              <a:rPr sz="1400" spc="5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eléctrico</a:t>
            </a:r>
            <a:r>
              <a:rPr sz="1400" spc="5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los </a:t>
            </a:r>
            <a:r>
              <a:rPr sz="1400" spc="-37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dispositivos</a:t>
            </a:r>
            <a:r>
              <a:rPr sz="1400" spc="26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25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protección</a:t>
            </a:r>
            <a:r>
              <a:rPr sz="1400" spc="25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mandan</a:t>
            </a:r>
            <a:r>
              <a:rPr sz="1400" spc="26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una</a:t>
            </a:r>
            <a:r>
              <a:rPr sz="1400" spc="26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orden</a:t>
            </a:r>
            <a:r>
              <a:rPr sz="1400" spc="26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25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apertura</a:t>
            </a:r>
            <a:r>
              <a:rPr sz="1400" spc="254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sobre</a:t>
            </a:r>
            <a:r>
              <a:rPr sz="1400" spc="26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la</a:t>
            </a:r>
            <a:endParaRPr sz="1400">
              <a:latin typeface="Arial"/>
              <a:cs typeface="Arial"/>
            </a:endParaRPr>
          </a:p>
          <a:p>
            <a:pPr marL="469265">
              <a:spcBef>
                <a:spcPts val="735"/>
              </a:spcBef>
            </a:pPr>
            <a:r>
              <a:rPr sz="1400" dirty="0">
                <a:latin typeface="Arial"/>
                <a:cs typeface="Arial"/>
              </a:rPr>
              <a:t>bobina</a:t>
            </a:r>
            <a:r>
              <a:rPr sz="1400" spc="-9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1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apertura,</a:t>
            </a:r>
            <a:r>
              <a:rPr sz="1400" spc="-10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permitiendo</a:t>
            </a:r>
            <a:r>
              <a:rPr sz="1400" spc="-10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la</a:t>
            </a:r>
            <a:r>
              <a:rPr sz="1400" spc="-1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maniobra</a:t>
            </a:r>
            <a:r>
              <a:rPr sz="1400" spc="-8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1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las</a:t>
            </a:r>
            <a:r>
              <a:rPr sz="1400" spc="-8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varillas</a:t>
            </a:r>
            <a:r>
              <a:rPr sz="1400" spc="-10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que</a:t>
            </a:r>
            <a:r>
              <a:rPr sz="1400" spc="-9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acciona</a:t>
            </a:r>
            <a:endParaRPr sz="1400">
              <a:latin typeface="Arial"/>
              <a:cs typeface="Arial"/>
            </a:endParaRPr>
          </a:p>
          <a:p>
            <a:pPr marL="469265" marR="10795">
              <a:lnSpc>
                <a:spcPct val="143600"/>
              </a:lnSpc>
              <a:spcBef>
                <a:spcPts val="10"/>
              </a:spcBef>
            </a:pPr>
            <a:r>
              <a:rPr sz="1400" dirty="0">
                <a:latin typeface="Arial"/>
                <a:cs typeface="Arial"/>
              </a:rPr>
              <a:t>a</a:t>
            </a:r>
            <a:r>
              <a:rPr sz="1400" spc="229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la</a:t>
            </a:r>
            <a:r>
              <a:rPr sz="1400" spc="23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válvula</a:t>
            </a:r>
            <a:r>
              <a:rPr sz="1400" spc="23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principal</a:t>
            </a:r>
            <a:r>
              <a:rPr sz="1400" spc="23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23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apertura</a:t>
            </a:r>
            <a:r>
              <a:rPr sz="1400" spc="22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y</a:t>
            </a:r>
            <a:r>
              <a:rPr sz="1400" spc="22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</a:t>
            </a:r>
            <a:r>
              <a:rPr sz="1400" spc="229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su</a:t>
            </a:r>
            <a:r>
              <a:rPr sz="1400" spc="23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vez</a:t>
            </a:r>
            <a:r>
              <a:rPr sz="1400" spc="24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acciona</a:t>
            </a:r>
            <a:r>
              <a:rPr sz="1400" spc="23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los</a:t>
            </a:r>
            <a:r>
              <a:rPr sz="1400" spc="229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contactos </a:t>
            </a:r>
            <a:r>
              <a:rPr sz="1400" spc="-37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principales.</a:t>
            </a:r>
            <a:endParaRPr sz="1400">
              <a:latin typeface="Arial"/>
              <a:cs typeface="Arial"/>
            </a:endParaRPr>
          </a:p>
          <a:p>
            <a:pPr marL="469265" marR="8255" indent="-228600">
              <a:lnSpc>
                <a:spcPct val="143500"/>
              </a:lnSpc>
              <a:buChar char="-"/>
              <a:tabLst>
                <a:tab pos="469265" algn="l"/>
                <a:tab pos="469900" algn="l"/>
              </a:tabLst>
            </a:pPr>
            <a:r>
              <a:rPr sz="1400" dirty="0">
                <a:latin typeface="Arial"/>
                <a:cs typeface="Arial"/>
              </a:rPr>
              <a:t>El</a:t>
            </a:r>
            <a:r>
              <a:rPr sz="1400" spc="27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aire</a:t>
            </a:r>
            <a:r>
              <a:rPr sz="1400" spc="27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</a:t>
            </a:r>
            <a:r>
              <a:rPr sz="1400" spc="27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presión</a:t>
            </a:r>
            <a:r>
              <a:rPr sz="1400" spc="26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que</a:t>
            </a:r>
            <a:r>
              <a:rPr sz="1400" spc="29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entra</a:t>
            </a:r>
            <a:r>
              <a:rPr sz="1400" spc="27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en</a:t>
            </a:r>
            <a:r>
              <a:rPr sz="1400" spc="26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los</a:t>
            </a:r>
            <a:r>
              <a:rPr sz="1400" spc="26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aisladores</a:t>
            </a:r>
            <a:r>
              <a:rPr sz="1400" spc="27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huecos</a:t>
            </a:r>
            <a:r>
              <a:rPr sz="1400" spc="26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presiona</a:t>
            </a:r>
            <a:r>
              <a:rPr sz="1400" spc="26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por </a:t>
            </a:r>
            <a:r>
              <a:rPr sz="1400" spc="-37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medio</a:t>
            </a:r>
            <a:r>
              <a:rPr sz="1400" spc="-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un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embolo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los contactos.</a:t>
            </a:r>
            <a:endParaRPr sz="1400">
              <a:latin typeface="Arial"/>
              <a:cs typeface="Arial"/>
            </a:endParaRPr>
          </a:p>
          <a:p>
            <a:pPr marL="469265" indent="-228600">
              <a:spcBef>
                <a:spcPts val="745"/>
              </a:spcBef>
              <a:buChar char="-"/>
              <a:tabLst>
                <a:tab pos="469265" algn="l"/>
                <a:tab pos="469900" algn="l"/>
              </a:tabLst>
            </a:pPr>
            <a:r>
              <a:rPr sz="1400" dirty="0">
                <a:latin typeface="Arial"/>
                <a:cs typeface="Arial"/>
              </a:rPr>
              <a:t>Los</a:t>
            </a:r>
            <a:r>
              <a:rPr sz="1400" spc="-8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contactos</a:t>
            </a:r>
            <a:r>
              <a:rPr sz="1400" spc="-7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principales</a:t>
            </a:r>
            <a:r>
              <a:rPr sz="1400" spc="-7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operan</a:t>
            </a:r>
            <a:r>
              <a:rPr sz="1400" spc="-9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simultáneamente</a:t>
            </a:r>
            <a:r>
              <a:rPr sz="1400" spc="-9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abriendo</a:t>
            </a:r>
            <a:r>
              <a:rPr sz="1400" spc="-7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el</a:t>
            </a:r>
            <a:r>
              <a:rPr sz="1400" spc="-9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circuito.</a:t>
            </a:r>
            <a:endParaRPr sz="14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102908" y="9390381"/>
            <a:ext cx="5678170" cy="5073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1150"/>
              </a:lnSpc>
            </a:pPr>
            <a:r>
              <a:rPr sz="1100" dirty="0">
                <a:latin typeface="Calibri"/>
                <a:cs typeface="Calibri"/>
              </a:rPr>
              <a:t>PH </a:t>
            </a:r>
            <a:r>
              <a:rPr sz="1100" spc="-5" dirty="0">
                <a:latin typeface="Calibri"/>
                <a:cs typeface="Calibri"/>
              </a:rPr>
              <a:t>Financial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Park Tower,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Piso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35,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Boulevard </a:t>
            </a:r>
            <a:r>
              <a:rPr sz="1100" spc="-5" dirty="0">
                <a:latin typeface="Calibri"/>
                <a:cs typeface="Calibri"/>
              </a:rPr>
              <a:t>Costa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Este.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Corregimiento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Juan Díaz,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Costa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del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Este.</a:t>
            </a:r>
            <a:endParaRPr sz="1100">
              <a:latin typeface="Calibri"/>
              <a:cs typeface="Calibri"/>
            </a:endParaRPr>
          </a:p>
          <a:p>
            <a:pPr marL="2030730" marR="2022475" algn="ctr">
              <a:lnSpc>
                <a:spcPct val="101800"/>
              </a:lnSpc>
            </a:pPr>
            <a:r>
              <a:rPr sz="1100" spc="-5" dirty="0">
                <a:latin typeface="Calibri"/>
                <a:cs typeface="Calibri"/>
              </a:rPr>
              <a:t>Ciudad de Panamá. Panamá. </a:t>
            </a:r>
            <a:r>
              <a:rPr sz="1100" spc="-235" dirty="0">
                <a:latin typeface="Calibri"/>
                <a:cs typeface="Calibri"/>
              </a:rPr>
              <a:t> </a:t>
            </a:r>
            <a:r>
              <a:rPr sz="1100" u="sng" spc="-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3"/>
              </a:rPr>
              <a:t>www.kaizengrp.com</a:t>
            </a:r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986068" y="9359202"/>
            <a:ext cx="5910580" cy="0"/>
          </a:xfrm>
          <a:custGeom>
            <a:avLst/>
            <a:gdLst/>
            <a:ahLst/>
            <a:cxnLst/>
            <a:rect l="l" t="t" r="r" b="b"/>
            <a:pathLst>
              <a:path w="5910580">
                <a:moveTo>
                  <a:pt x="0" y="0"/>
                </a:moveTo>
                <a:lnTo>
                  <a:pt x="1598938" y="0"/>
                </a:lnTo>
              </a:path>
              <a:path w="5910580">
                <a:moveTo>
                  <a:pt x="1600530" y="0"/>
                </a:moveTo>
                <a:lnTo>
                  <a:pt x="5910390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979736" y="355137"/>
            <a:ext cx="999649" cy="431186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5944413" y="782827"/>
            <a:ext cx="5997575" cy="84949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715" algn="r">
              <a:spcBef>
                <a:spcPts val="100"/>
              </a:spcBef>
            </a:pPr>
            <a:r>
              <a:rPr sz="1100" spc="-5" dirty="0">
                <a:latin typeface="Calibri"/>
                <a:cs typeface="Calibri"/>
              </a:rPr>
              <a:t>Ficha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Técnica: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K-001</a:t>
            </a:r>
            <a:endParaRPr sz="1100">
              <a:latin typeface="Calibri"/>
              <a:cs typeface="Calibri"/>
            </a:endParaRPr>
          </a:p>
          <a:p>
            <a:pPr marL="5507355" marR="5080" indent="118745" algn="r">
              <a:lnSpc>
                <a:spcPct val="101800"/>
              </a:lnSpc>
              <a:spcBef>
                <a:spcPts val="5"/>
              </a:spcBef>
            </a:pPr>
            <a:r>
              <a:rPr sz="1100" dirty="0">
                <a:latin typeface="Calibri"/>
                <a:cs typeface="Calibri"/>
              </a:rPr>
              <a:t>Re</a:t>
            </a:r>
            <a:r>
              <a:rPr sz="1100" spc="5" dirty="0">
                <a:latin typeface="Calibri"/>
                <a:cs typeface="Calibri"/>
              </a:rPr>
              <a:t>v</a:t>
            </a:r>
            <a:r>
              <a:rPr sz="1100" dirty="0">
                <a:latin typeface="Calibri"/>
                <a:cs typeface="Calibri"/>
              </a:rPr>
              <a:t>.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  </a:t>
            </a:r>
            <a:r>
              <a:rPr sz="1100" spc="-5" dirty="0">
                <a:latin typeface="Calibri"/>
                <a:cs typeface="Calibri"/>
              </a:rPr>
              <a:t>Jul-</a:t>
            </a:r>
            <a:r>
              <a:rPr sz="1100" dirty="0">
                <a:latin typeface="Calibri"/>
                <a:cs typeface="Calibri"/>
              </a:rPr>
              <a:t>20</a:t>
            </a:r>
            <a:r>
              <a:rPr sz="1100" spc="-10" dirty="0">
                <a:latin typeface="Calibri"/>
                <a:cs typeface="Calibri"/>
              </a:rPr>
              <a:t>1</a:t>
            </a:r>
            <a:r>
              <a:rPr sz="1100" dirty="0">
                <a:latin typeface="Calibri"/>
                <a:cs typeface="Calibri"/>
              </a:rPr>
              <a:t>8</a:t>
            </a:r>
            <a:endParaRPr sz="1100">
              <a:latin typeface="Calibri"/>
              <a:cs typeface="Calibri"/>
            </a:endParaRPr>
          </a:p>
          <a:p>
            <a:pPr marL="241300" algn="just">
              <a:lnSpc>
                <a:spcPts val="1670"/>
              </a:lnSpc>
            </a:pPr>
            <a:r>
              <a:rPr sz="1400" dirty="0">
                <a:latin typeface="Arial"/>
                <a:cs typeface="Arial"/>
              </a:rPr>
              <a:t>-  </a:t>
            </a:r>
            <a:r>
              <a:rPr sz="1400" spc="18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Como</a:t>
            </a:r>
            <a:r>
              <a:rPr sz="1400" spc="8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los</a:t>
            </a:r>
            <a:r>
              <a:rPr sz="1400" spc="8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aisladores</a:t>
            </a:r>
            <a:r>
              <a:rPr sz="1400" spc="9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huecos</a:t>
            </a:r>
            <a:r>
              <a:rPr sz="1400" spc="7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se</a:t>
            </a:r>
            <a:r>
              <a:rPr sz="1400" spc="7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encuentran</a:t>
            </a:r>
            <a:r>
              <a:rPr sz="1400" spc="7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conectados</a:t>
            </a:r>
            <a:r>
              <a:rPr sz="1400" spc="8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directamente</a:t>
            </a:r>
            <a:endParaRPr sz="1400">
              <a:latin typeface="Arial"/>
              <a:cs typeface="Arial"/>
            </a:endParaRPr>
          </a:p>
          <a:p>
            <a:pPr marL="469265" marR="6985" algn="just">
              <a:lnSpc>
                <a:spcPct val="143600"/>
              </a:lnSpc>
            </a:pPr>
            <a:r>
              <a:rPr sz="1400" dirty="0">
                <a:latin typeface="Arial"/>
                <a:cs typeface="Arial"/>
              </a:rPr>
              <a:t>a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las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cámaras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extinción,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al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accionar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los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contactos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principales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el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aire </a:t>
            </a:r>
            <a:r>
              <a:rPr sz="1400" spc="-37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 </a:t>
            </a:r>
            <a:r>
              <a:rPr sz="1400" spc="-5" dirty="0">
                <a:latin typeface="Arial"/>
                <a:cs typeface="Arial"/>
              </a:rPr>
              <a:t>presión </a:t>
            </a:r>
            <a:r>
              <a:rPr sz="1400" dirty="0">
                <a:latin typeface="Arial"/>
                <a:cs typeface="Arial"/>
              </a:rPr>
              <a:t>que se </a:t>
            </a:r>
            <a:r>
              <a:rPr sz="1400" spc="-5" dirty="0">
                <a:latin typeface="Arial"/>
                <a:cs typeface="Arial"/>
              </a:rPr>
              <a:t>encuentra </a:t>
            </a:r>
            <a:r>
              <a:rPr sz="1400" dirty="0">
                <a:latin typeface="Arial"/>
                <a:cs typeface="Arial"/>
              </a:rPr>
              <a:t>en </a:t>
            </a:r>
            <a:r>
              <a:rPr sz="1400" spc="-5" dirty="0">
                <a:latin typeface="Arial"/>
                <a:cs typeface="Arial"/>
              </a:rPr>
              <a:t>los aisladores entra violentamente </a:t>
            </a:r>
            <a:r>
              <a:rPr sz="1400" dirty="0">
                <a:latin typeface="Arial"/>
                <a:cs typeface="Arial"/>
              </a:rPr>
              <a:t>a la 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cámara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5" dirty="0">
                <a:latin typeface="Arial"/>
                <a:cs typeface="Arial"/>
              </a:rPr>
              <a:t> extinción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extinguiéndose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el </a:t>
            </a:r>
            <a:r>
              <a:rPr sz="1400" spc="-5" dirty="0">
                <a:latin typeface="Arial"/>
                <a:cs typeface="Arial"/>
              </a:rPr>
              <a:t>arco.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40"/>
              </a:spcBef>
            </a:pPr>
            <a:endParaRPr sz="1300">
              <a:latin typeface="Arial"/>
              <a:cs typeface="Arial"/>
            </a:endParaRPr>
          </a:p>
          <a:p>
            <a:pPr marL="12700" algn="just"/>
            <a:r>
              <a:rPr sz="1400" spc="-5" dirty="0">
                <a:latin typeface="Arial"/>
                <a:cs typeface="Arial"/>
              </a:rPr>
              <a:t>Interruptores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vacío.</a:t>
            </a:r>
            <a:endParaRPr sz="1400">
              <a:latin typeface="Arial"/>
              <a:cs typeface="Arial"/>
            </a:endParaRPr>
          </a:p>
          <a:p>
            <a:pPr marL="12700" marR="5715" algn="just">
              <a:lnSpc>
                <a:spcPct val="143600"/>
              </a:lnSpc>
              <a:spcBef>
                <a:spcPts val="819"/>
              </a:spcBef>
            </a:pPr>
            <a:r>
              <a:rPr sz="1400" dirty="0">
                <a:latin typeface="Arial"/>
                <a:cs typeface="Arial"/>
              </a:rPr>
              <a:t>Los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mejores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conductores</a:t>
            </a:r>
            <a:r>
              <a:rPr sz="1400" dirty="0">
                <a:latin typeface="Arial"/>
                <a:cs typeface="Arial"/>
              </a:rPr>
              <a:t> de </a:t>
            </a:r>
            <a:r>
              <a:rPr sz="1400" spc="-5" dirty="0">
                <a:latin typeface="Arial"/>
                <a:cs typeface="Arial"/>
              </a:rPr>
              <a:t>electricidad,</a:t>
            </a:r>
            <a:r>
              <a:rPr sz="1400" dirty="0">
                <a:latin typeface="Arial"/>
                <a:cs typeface="Arial"/>
              </a:rPr>
              <a:t> son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aquellos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materiales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que 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ofrecen</a:t>
            </a:r>
            <a:r>
              <a:rPr sz="1400" dirty="0">
                <a:latin typeface="Arial"/>
                <a:cs typeface="Arial"/>
              </a:rPr>
              <a:t> la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mayoría</a:t>
            </a:r>
            <a:r>
              <a:rPr sz="1400" dirty="0">
                <a:latin typeface="Arial"/>
                <a:cs typeface="Arial"/>
              </a:rPr>
              <a:t> de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electrones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libres</a:t>
            </a:r>
            <a:r>
              <a:rPr sz="1400" dirty="0">
                <a:latin typeface="Arial"/>
                <a:cs typeface="Arial"/>
              </a:rPr>
              <a:t> y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por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el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contrario,</a:t>
            </a:r>
            <a:r>
              <a:rPr sz="1400" dirty="0">
                <a:latin typeface="Arial"/>
                <a:cs typeface="Arial"/>
              </a:rPr>
              <a:t> los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mejores </a:t>
            </a:r>
            <a:r>
              <a:rPr sz="1400" spc="-37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aisladores o </a:t>
            </a:r>
            <a:r>
              <a:rPr sz="1400" spc="-5" dirty="0">
                <a:latin typeface="Arial"/>
                <a:cs typeface="Arial"/>
              </a:rPr>
              <a:t>dieléctricos ofrecen </a:t>
            </a:r>
            <a:r>
              <a:rPr sz="1400" dirty="0">
                <a:latin typeface="Arial"/>
                <a:cs typeface="Arial"/>
              </a:rPr>
              <a:t>el </a:t>
            </a:r>
            <a:r>
              <a:rPr sz="1400" spc="-5" dirty="0">
                <a:latin typeface="Arial"/>
                <a:cs typeface="Arial"/>
              </a:rPr>
              <a:t>mínimo número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electrones libres. </a:t>
            </a:r>
            <a:r>
              <a:rPr sz="1400" dirty="0">
                <a:latin typeface="Arial"/>
                <a:cs typeface="Arial"/>
              </a:rPr>
              <a:t> Debido a </a:t>
            </a:r>
            <a:r>
              <a:rPr sz="1400" spc="-5" dirty="0">
                <a:latin typeface="Arial"/>
                <a:cs typeface="Arial"/>
              </a:rPr>
              <a:t>que </a:t>
            </a:r>
            <a:r>
              <a:rPr sz="1400" dirty="0">
                <a:latin typeface="Arial"/>
                <a:cs typeface="Arial"/>
              </a:rPr>
              <a:t>el </a:t>
            </a:r>
            <a:r>
              <a:rPr sz="1400" spc="-5" dirty="0">
                <a:latin typeface="Arial"/>
                <a:cs typeface="Arial"/>
              </a:rPr>
              <a:t>vacío constituye </a:t>
            </a:r>
            <a:r>
              <a:rPr sz="1400" dirty="0">
                <a:latin typeface="Arial"/>
                <a:cs typeface="Arial"/>
              </a:rPr>
              <a:t>una ausencia de cualquier </a:t>
            </a:r>
            <a:r>
              <a:rPr sz="1400" spc="-5" dirty="0">
                <a:latin typeface="Arial"/>
                <a:cs typeface="Arial"/>
              </a:rPr>
              <a:t>substancia </a:t>
            </a:r>
            <a:r>
              <a:rPr sz="1400" spc="-10" dirty="0">
                <a:latin typeface="Arial"/>
                <a:cs typeface="Arial"/>
              </a:rPr>
              <a:t>y, </a:t>
            </a:r>
            <a:r>
              <a:rPr sz="1400" spc="-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por </a:t>
            </a:r>
            <a:r>
              <a:rPr sz="1400" spc="-10" dirty="0">
                <a:latin typeface="Arial"/>
                <a:cs typeface="Arial"/>
              </a:rPr>
              <a:t>lo </a:t>
            </a:r>
            <a:r>
              <a:rPr sz="1400" spc="-5" dirty="0">
                <a:latin typeface="Arial"/>
                <a:cs typeface="Arial"/>
              </a:rPr>
              <a:t>tanto, </a:t>
            </a:r>
            <a:r>
              <a:rPr sz="1400" dirty="0">
                <a:latin typeface="Arial"/>
                <a:cs typeface="Arial"/>
              </a:rPr>
              <a:t>una ausencia de </a:t>
            </a:r>
            <a:r>
              <a:rPr sz="1400" spc="-5" dirty="0">
                <a:latin typeface="Arial"/>
                <a:cs typeface="Arial"/>
              </a:rPr>
              <a:t>electrones, </a:t>
            </a:r>
            <a:r>
              <a:rPr sz="1400" dirty="0">
                <a:latin typeface="Arial"/>
                <a:cs typeface="Arial"/>
              </a:rPr>
              <a:t>en </a:t>
            </a:r>
            <a:r>
              <a:rPr sz="1400" spc="-5" dirty="0">
                <a:latin typeface="Arial"/>
                <a:cs typeface="Arial"/>
              </a:rPr>
              <a:t>teoría, representa </a:t>
            </a:r>
            <a:r>
              <a:rPr sz="1400" dirty="0">
                <a:latin typeface="Arial"/>
                <a:cs typeface="Arial"/>
              </a:rPr>
              <a:t>el </a:t>
            </a:r>
            <a:r>
              <a:rPr sz="1400" spc="-5" dirty="0">
                <a:latin typeface="Arial"/>
                <a:cs typeface="Arial"/>
              </a:rPr>
              <a:t>mejor 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dieléctrico.</a:t>
            </a:r>
            <a:endParaRPr sz="1400">
              <a:latin typeface="Arial"/>
              <a:cs typeface="Arial"/>
            </a:endParaRPr>
          </a:p>
          <a:p>
            <a:pPr marL="12700" marR="7620" algn="just">
              <a:lnSpc>
                <a:spcPct val="143300"/>
              </a:lnSpc>
              <a:spcBef>
                <a:spcPts val="819"/>
              </a:spcBef>
            </a:pPr>
            <a:r>
              <a:rPr sz="1400" dirty="0">
                <a:latin typeface="Arial"/>
                <a:cs typeface="Arial"/>
              </a:rPr>
              <a:t>Basado </a:t>
            </a:r>
            <a:r>
              <a:rPr sz="1400" spc="-10" dirty="0">
                <a:latin typeface="Arial"/>
                <a:cs typeface="Arial"/>
              </a:rPr>
              <a:t>en </a:t>
            </a:r>
            <a:r>
              <a:rPr sz="1400" spc="-5" dirty="0">
                <a:latin typeface="Arial"/>
                <a:cs typeface="Arial"/>
              </a:rPr>
              <a:t>esta teoría, </a:t>
            </a:r>
            <a:r>
              <a:rPr sz="1400" dirty="0">
                <a:latin typeface="Arial"/>
                <a:cs typeface="Arial"/>
              </a:rPr>
              <a:t>pueden haber </a:t>
            </a:r>
            <a:r>
              <a:rPr sz="1400" spc="-5" dirty="0">
                <a:latin typeface="Arial"/>
                <a:cs typeface="Arial"/>
              </a:rPr>
              <a:t>grandes ventajas </a:t>
            </a:r>
            <a:r>
              <a:rPr sz="1400" dirty="0">
                <a:latin typeface="Arial"/>
                <a:cs typeface="Arial"/>
              </a:rPr>
              <a:t>que se pueden 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realizar, </a:t>
            </a:r>
            <a:r>
              <a:rPr sz="1400" dirty="0">
                <a:latin typeface="Arial"/>
                <a:cs typeface="Arial"/>
              </a:rPr>
              <a:t>si </a:t>
            </a:r>
            <a:r>
              <a:rPr sz="1400" spc="-5" dirty="0">
                <a:latin typeface="Arial"/>
                <a:cs typeface="Arial"/>
              </a:rPr>
              <a:t>operan mecánicamente </a:t>
            </a:r>
            <a:r>
              <a:rPr sz="1400" dirty="0">
                <a:latin typeface="Arial"/>
                <a:cs typeface="Arial"/>
              </a:rPr>
              <a:t>los </a:t>
            </a:r>
            <a:r>
              <a:rPr sz="1400" spc="-5" dirty="0">
                <a:latin typeface="Arial"/>
                <a:cs typeface="Arial"/>
              </a:rPr>
              <a:t>contactos eléctricos cuando abren </a:t>
            </a:r>
            <a:r>
              <a:rPr sz="1400" dirty="0">
                <a:latin typeface="Arial"/>
                <a:cs typeface="Arial"/>
              </a:rPr>
              <a:t>en </a:t>
            </a:r>
            <a:r>
              <a:rPr sz="1400" spc="-37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una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cámara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vacío.</a:t>
            </a:r>
            <a:endParaRPr sz="1400">
              <a:latin typeface="Arial"/>
              <a:cs typeface="Arial"/>
            </a:endParaRPr>
          </a:p>
          <a:p>
            <a:pPr marL="12700" marR="5080" algn="just">
              <a:lnSpc>
                <a:spcPct val="143600"/>
              </a:lnSpc>
              <a:spcBef>
                <a:spcPts val="815"/>
              </a:spcBef>
            </a:pPr>
            <a:r>
              <a:rPr sz="1400" dirty="0">
                <a:latin typeface="Arial"/>
                <a:cs typeface="Arial"/>
              </a:rPr>
              <a:t>La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mayoría</a:t>
            </a:r>
            <a:r>
              <a:rPr sz="1400" dirty="0">
                <a:latin typeface="Arial"/>
                <a:cs typeface="Arial"/>
              </a:rPr>
              <a:t> de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los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fabricantes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han</a:t>
            </a:r>
            <a:r>
              <a:rPr sz="1400" dirty="0">
                <a:latin typeface="Arial"/>
                <a:cs typeface="Arial"/>
              </a:rPr>
              <a:t> sido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capaces</a:t>
            </a:r>
            <a:r>
              <a:rPr sz="1400" dirty="0">
                <a:latin typeface="Arial"/>
                <a:cs typeface="Arial"/>
              </a:rPr>
              <a:t> de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construir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tales 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dispositivos </a:t>
            </a:r>
            <a:r>
              <a:rPr sz="1400" dirty="0">
                <a:latin typeface="Arial"/>
                <a:cs typeface="Arial"/>
              </a:rPr>
              <a:t>para </a:t>
            </a:r>
            <a:r>
              <a:rPr sz="1400" spc="-5" dirty="0">
                <a:latin typeface="Arial"/>
                <a:cs typeface="Arial"/>
              </a:rPr>
              <a:t>su uso </a:t>
            </a:r>
            <a:r>
              <a:rPr sz="1400" dirty="0">
                <a:latin typeface="Arial"/>
                <a:cs typeface="Arial"/>
              </a:rPr>
              <a:t>en </a:t>
            </a:r>
            <a:r>
              <a:rPr sz="1400" spc="-5" dirty="0">
                <a:latin typeface="Arial"/>
                <a:cs typeface="Arial"/>
              </a:rPr>
              <a:t>alta tensión. Dentro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las </a:t>
            </a:r>
            <a:r>
              <a:rPr sz="1400" dirty="0">
                <a:latin typeface="Arial"/>
                <a:cs typeface="Arial"/>
              </a:rPr>
              <a:t>ventajas </a:t>
            </a:r>
            <a:r>
              <a:rPr sz="1400" spc="-5" dirty="0">
                <a:latin typeface="Arial"/>
                <a:cs typeface="Arial"/>
              </a:rPr>
              <a:t>que </a:t>
            </a:r>
            <a:r>
              <a:rPr sz="1400" dirty="0">
                <a:latin typeface="Arial"/>
                <a:cs typeface="Arial"/>
              </a:rPr>
              <a:t>se 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tienen, </a:t>
            </a:r>
            <a:r>
              <a:rPr sz="1400" dirty="0">
                <a:latin typeface="Arial"/>
                <a:cs typeface="Arial"/>
              </a:rPr>
              <a:t>se </a:t>
            </a:r>
            <a:r>
              <a:rPr sz="1400" spc="-5" dirty="0">
                <a:latin typeface="Arial"/>
                <a:cs typeface="Arial"/>
              </a:rPr>
              <a:t>pueden </a:t>
            </a:r>
            <a:r>
              <a:rPr sz="1400" dirty="0">
                <a:latin typeface="Arial"/>
                <a:cs typeface="Arial"/>
              </a:rPr>
              <a:t>mencionar los </a:t>
            </a:r>
            <a:r>
              <a:rPr sz="1400" spc="-5" dirty="0">
                <a:latin typeface="Arial"/>
                <a:cs typeface="Arial"/>
              </a:rPr>
              <a:t>siguientes: </a:t>
            </a:r>
            <a:r>
              <a:rPr sz="1400" dirty="0">
                <a:latin typeface="Arial"/>
                <a:cs typeface="Arial"/>
              </a:rPr>
              <a:t>son </a:t>
            </a:r>
            <a:r>
              <a:rPr sz="1400" spc="-5" dirty="0">
                <a:latin typeface="Arial"/>
                <a:cs typeface="Arial"/>
              </a:rPr>
              <a:t>más rápidos para extinguir </a:t>
            </a:r>
            <a:r>
              <a:rPr sz="1400" spc="-37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el </a:t>
            </a:r>
            <a:r>
              <a:rPr sz="1400" spc="-5" dirty="0">
                <a:latin typeface="Arial"/>
                <a:cs typeface="Arial"/>
              </a:rPr>
              <a:t>arco eléctrico, </a:t>
            </a:r>
            <a:r>
              <a:rPr sz="1400" dirty="0">
                <a:latin typeface="Arial"/>
                <a:cs typeface="Arial"/>
              </a:rPr>
              <a:t>producen menor </a:t>
            </a:r>
            <a:r>
              <a:rPr sz="1400" spc="-5" dirty="0">
                <a:latin typeface="Arial"/>
                <a:cs typeface="Arial"/>
              </a:rPr>
              <a:t>ruido durante </a:t>
            </a:r>
            <a:r>
              <a:rPr sz="1400" dirty="0">
                <a:latin typeface="Arial"/>
                <a:cs typeface="Arial"/>
              </a:rPr>
              <a:t>la </a:t>
            </a:r>
            <a:r>
              <a:rPr sz="1400" spc="-5" dirty="0">
                <a:latin typeface="Arial"/>
                <a:cs typeface="Arial"/>
              </a:rPr>
              <a:t>operación, </a:t>
            </a:r>
            <a:r>
              <a:rPr sz="1400" spc="-10" dirty="0">
                <a:latin typeface="Arial"/>
                <a:cs typeface="Arial"/>
              </a:rPr>
              <a:t>el </a:t>
            </a:r>
            <a:r>
              <a:rPr sz="1400" dirty="0">
                <a:latin typeface="Arial"/>
                <a:cs typeface="Arial"/>
              </a:rPr>
              <a:t>tiempo </a:t>
            </a:r>
            <a:r>
              <a:rPr sz="1400" spc="-1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 vida</a:t>
            </a:r>
            <a:r>
              <a:rPr sz="1400" spc="-9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8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los</a:t>
            </a:r>
            <a:r>
              <a:rPr sz="1400" spc="-8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contactos</a:t>
            </a:r>
            <a:r>
              <a:rPr sz="1400" spc="-8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es</a:t>
            </a:r>
            <a:r>
              <a:rPr sz="1400" spc="-8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mayor</a:t>
            </a:r>
            <a:r>
              <a:rPr sz="1400" spc="-8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y</a:t>
            </a:r>
            <a:r>
              <a:rPr sz="1400" spc="-1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elimina</a:t>
            </a:r>
            <a:r>
              <a:rPr sz="1400" spc="-8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o</a:t>
            </a:r>
            <a:r>
              <a:rPr sz="1400" spc="-8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reduce</a:t>
            </a:r>
            <a:r>
              <a:rPr sz="1400" spc="-1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sensiblemente</a:t>
            </a:r>
            <a:r>
              <a:rPr sz="1400" spc="-8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el</a:t>
            </a:r>
            <a:r>
              <a:rPr sz="1400" spc="2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riesgo</a:t>
            </a:r>
            <a:r>
              <a:rPr sz="1400" dirty="0">
                <a:latin typeface="Arial"/>
                <a:cs typeface="Arial"/>
              </a:rPr>
              <a:t> de </a:t>
            </a:r>
            <a:r>
              <a:rPr sz="1400" spc="-37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explosiones potenciales</a:t>
            </a:r>
            <a:r>
              <a:rPr sz="1400" dirty="0">
                <a:latin typeface="Arial"/>
                <a:cs typeface="Arial"/>
              </a:rPr>
              <a:t> por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presencia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gases</a:t>
            </a:r>
            <a:r>
              <a:rPr sz="1400" dirty="0">
                <a:latin typeface="Arial"/>
                <a:cs typeface="Arial"/>
              </a:rPr>
              <a:t> o</a:t>
            </a:r>
            <a:r>
              <a:rPr sz="1400" spc="-5" dirty="0">
                <a:latin typeface="Arial"/>
                <a:cs typeface="Arial"/>
              </a:rPr>
              <a:t> líquidos.</a:t>
            </a:r>
            <a:endParaRPr sz="1400">
              <a:latin typeface="Arial"/>
              <a:cs typeface="Arial"/>
            </a:endParaRPr>
          </a:p>
          <a:p>
            <a:pPr marL="12700" marR="7620" algn="just">
              <a:lnSpc>
                <a:spcPct val="143600"/>
              </a:lnSpc>
              <a:spcBef>
                <a:spcPts val="815"/>
              </a:spcBef>
            </a:pPr>
            <a:r>
              <a:rPr sz="1400" spc="-5" dirty="0">
                <a:latin typeface="Arial"/>
                <a:cs typeface="Arial"/>
              </a:rPr>
              <a:t>El </a:t>
            </a:r>
            <a:r>
              <a:rPr sz="1400" spc="-5" dirty="0">
                <a:latin typeface="Arial"/>
                <a:cs typeface="Arial"/>
                <a:hlinkClick r:id="rId3"/>
              </a:rPr>
              <a:t>mantenimiento </a:t>
            </a:r>
            <a:r>
              <a:rPr sz="1400" spc="-1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estos interruptores </a:t>
            </a:r>
            <a:r>
              <a:rPr sz="1400" spc="-10" dirty="0">
                <a:latin typeface="Arial"/>
                <a:cs typeface="Arial"/>
              </a:rPr>
              <a:t>es </a:t>
            </a:r>
            <a:r>
              <a:rPr sz="1400" spc="-5" dirty="0">
                <a:latin typeface="Arial"/>
                <a:cs typeface="Arial"/>
              </a:rPr>
              <a:t>reducido </a:t>
            </a:r>
            <a:r>
              <a:rPr sz="1400" dirty="0">
                <a:latin typeface="Arial"/>
                <a:cs typeface="Arial"/>
              </a:rPr>
              <a:t>y se pueden </a:t>
            </a:r>
            <a:r>
              <a:rPr sz="1400" spc="-5" dirty="0">
                <a:latin typeface="Arial"/>
                <a:cs typeface="Arial"/>
              </a:rPr>
              <a:t>usar </a:t>
            </a:r>
            <a:r>
              <a:rPr sz="1400" dirty="0">
                <a:latin typeface="Arial"/>
                <a:cs typeface="Arial"/>
              </a:rPr>
              <a:t>en 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casi </a:t>
            </a:r>
            <a:r>
              <a:rPr sz="1400" dirty="0">
                <a:latin typeface="Arial"/>
                <a:cs typeface="Arial"/>
              </a:rPr>
              <a:t>cualquier </a:t>
            </a:r>
            <a:r>
              <a:rPr sz="1400" spc="-5" dirty="0">
                <a:latin typeface="Arial"/>
                <a:cs typeface="Arial"/>
              </a:rPr>
              <a:t>lugar, debido </a:t>
            </a:r>
            <a:r>
              <a:rPr sz="1400" dirty="0">
                <a:latin typeface="Arial"/>
                <a:cs typeface="Arial"/>
              </a:rPr>
              <a:t>a </a:t>
            </a:r>
            <a:r>
              <a:rPr sz="1400" spc="5" dirty="0">
                <a:latin typeface="Arial"/>
                <a:cs typeface="Arial"/>
              </a:rPr>
              <a:t>que </a:t>
            </a:r>
            <a:r>
              <a:rPr sz="1400" spc="-10" dirty="0">
                <a:latin typeface="Arial"/>
                <a:cs typeface="Arial"/>
              </a:rPr>
              <a:t>no </a:t>
            </a:r>
            <a:r>
              <a:rPr sz="1400" dirty="0">
                <a:latin typeface="Arial"/>
                <a:cs typeface="Arial"/>
              </a:rPr>
              <a:t>son </a:t>
            </a:r>
            <a:r>
              <a:rPr sz="1400" spc="-5" dirty="0">
                <a:latin typeface="Arial"/>
                <a:cs typeface="Arial"/>
              </a:rPr>
              <a:t>afectados por </a:t>
            </a:r>
            <a:r>
              <a:rPr sz="1400" dirty="0">
                <a:latin typeface="Arial"/>
                <a:cs typeface="Arial"/>
              </a:rPr>
              <a:t>la </a:t>
            </a:r>
            <a:r>
              <a:rPr sz="1400" spc="-5" dirty="0">
                <a:latin typeface="Arial"/>
                <a:cs typeface="Arial"/>
              </a:rPr>
              <a:t>temperatura </a:t>
            </a:r>
            <a:r>
              <a:rPr sz="1400" dirty="0">
                <a:latin typeface="Arial"/>
                <a:cs typeface="Arial"/>
              </a:rPr>
              <a:t> ambiente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u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otras condiciones atmosféricas.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30"/>
              </a:spcBef>
            </a:pPr>
            <a:endParaRPr sz="1300">
              <a:latin typeface="Arial"/>
              <a:cs typeface="Arial"/>
            </a:endParaRPr>
          </a:p>
          <a:p>
            <a:pPr marL="12700" algn="just"/>
            <a:r>
              <a:rPr sz="1400" spc="-5" dirty="0">
                <a:latin typeface="Arial"/>
                <a:cs typeface="Arial"/>
              </a:rPr>
              <a:t>Interruptores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en</a:t>
            </a:r>
            <a:r>
              <a:rPr sz="1400" spc="-5" dirty="0">
                <a:latin typeface="Arial"/>
                <a:cs typeface="Arial"/>
              </a:rPr>
              <a:t> hexafloruro</a:t>
            </a:r>
            <a:r>
              <a:rPr sz="1400" spc="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azufre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(SF6).</a:t>
            </a:r>
            <a:endParaRPr sz="14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102908" y="9390381"/>
            <a:ext cx="5678170" cy="5073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1150"/>
              </a:lnSpc>
            </a:pPr>
            <a:r>
              <a:rPr sz="1100" dirty="0">
                <a:latin typeface="Calibri"/>
                <a:cs typeface="Calibri"/>
              </a:rPr>
              <a:t>PH </a:t>
            </a:r>
            <a:r>
              <a:rPr sz="1100" spc="-5" dirty="0">
                <a:latin typeface="Calibri"/>
                <a:cs typeface="Calibri"/>
              </a:rPr>
              <a:t>Financial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Park Tower,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Piso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35,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Boulevard </a:t>
            </a:r>
            <a:r>
              <a:rPr sz="1100" spc="-5" dirty="0">
                <a:latin typeface="Calibri"/>
                <a:cs typeface="Calibri"/>
              </a:rPr>
              <a:t>Costa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Este.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Corregimiento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Juan Díaz,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Costa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del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Este.</a:t>
            </a:r>
            <a:endParaRPr sz="1100">
              <a:latin typeface="Calibri"/>
              <a:cs typeface="Calibri"/>
            </a:endParaRPr>
          </a:p>
          <a:p>
            <a:pPr marL="2030730" marR="2022475" algn="ctr">
              <a:lnSpc>
                <a:spcPct val="101800"/>
              </a:lnSpc>
            </a:pPr>
            <a:r>
              <a:rPr sz="1100" spc="-5" dirty="0">
                <a:latin typeface="Calibri"/>
                <a:cs typeface="Calibri"/>
              </a:rPr>
              <a:t>Ciudad de Panamá. Panamá. </a:t>
            </a:r>
            <a:r>
              <a:rPr sz="1100" spc="-235" dirty="0">
                <a:latin typeface="Calibri"/>
                <a:cs typeface="Calibri"/>
              </a:rPr>
              <a:t> </a:t>
            </a:r>
            <a:r>
              <a:rPr sz="1100" u="sng" spc="-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4"/>
              </a:rPr>
              <a:t>www.kaizengrp.com</a:t>
            </a:r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986068" y="9359202"/>
            <a:ext cx="5910580" cy="0"/>
          </a:xfrm>
          <a:custGeom>
            <a:avLst/>
            <a:gdLst/>
            <a:ahLst/>
            <a:cxnLst/>
            <a:rect l="l" t="t" r="r" b="b"/>
            <a:pathLst>
              <a:path w="5910580">
                <a:moveTo>
                  <a:pt x="0" y="0"/>
                </a:moveTo>
                <a:lnTo>
                  <a:pt x="1598938" y="0"/>
                </a:lnTo>
              </a:path>
              <a:path w="5910580">
                <a:moveTo>
                  <a:pt x="1600530" y="0"/>
                </a:moveTo>
                <a:lnTo>
                  <a:pt x="5910390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979736" y="355137"/>
            <a:ext cx="999649" cy="431186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5944413" y="782827"/>
            <a:ext cx="5997575" cy="76949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715" algn="r">
              <a:spcBef>
                <a:spcPts val="100"/>
              </a:spcBef>
            </a:pPr>
            <a:r>
              <a:rPr sz="1100" spc="-5" dirty="0">
                <a:latin typeface="Calibri"/>
                <a:cs typeface="Calibri"/>
              </a:rPr>
              <a:t>Ficha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Técnica: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K-001</a:t>
            </a:r>
            <a:endParaRPr sz="1100">
              <a:latin typeface="Calibri"/>
              <a:cs typeface="Calibri"/>
            </a:endParaRPr>
          </a:p>
          <a:p>
            <a:pPr marL="5507355" marR="5080" indent="118745" algn="r">
              <a:lnSpc>
                <a:spcPct val="101800"/>
              </a:lnSpc>
              <a:spcBef>
                <a:spcPts val="5"/>
              </a:spcBef>
            </a:pPr>
            <a:r>
              <a:rPr sz="1100" dirty="0">
                <a:latin typeface="Calibri"/>
                <a:cs typeface="Calibri"/>
              </a:rPr>
              <a:t>Re</a:t>
            </a:r>
            <a:r>
              <a:rPr sz="1100" spc="5" dirty="0">
                <a:latin typeface="Calibri"/>
                <a:cs typeface="Calibri"/>
              </a:rPr>
              <a:t>v</a:t>
            </a:r>
            <a:r>
              <a:rPr sz="1100" dirty="0">
                <a:latin typeface="Calibri"/>
                <a:cs typeface="Calibri"/>
              </a:rPr>
              <a:t>.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  </a:t>
            </a:r>
            <a:r>
              <a:rPr sz="1100" spc="-5" dirty="0">
                <a:latin typeface="Calibri"/>
                <a:cs typeface="Calibri"/>
              </a:rPr>
              <a:t>Jul-</a:t>
            </a:r>
            <a:r>
              <a:rPr sz="1100" dirty="0">
                <a:latin typeface="Calibri"/>
                <a:cs typeface="Calibri"/>
              </a:rPr>
              <a:t>20</a:t>
            </a:r>
            <a:r>
              <a:rPr sz="1100" spc="-10" dirty="0">
                <a:latin typeface="Calibri"/>
                <a:cs typeface="Calibri"/>
              </a:rPr>
              <a:t>1</a:t>
            </a:r>
            <a:r>
              <a:rPr sz="1100" dirty="0">
                <a:latin typeface="Calibri"/>
                <a:cs typeface="Calibri"/>
              </a:rPr>
              <a:t>8</a:t>
            </a:r>
            <a:endParaRPr sz="1100">
              <a:latin typeface="Calibri"/>
              <a:cs typeface="Calibri"/>
            </a:endParaRPr>
          </a:p>
          <a:p>
            <a:pPr marL="12700" algn="just">
              <a:lnSpc>
                <a:spcPts val="1670"/>
              </a:lnSpc>
            </a:pPr>
            <a:r>
              <a:rPr sz="1400" dirty="0">
                <a:latin typeface="Arial"/>
                <a:cs typeface="Arial"/>
              </a:rPr>
              <a:t>El</a:t>
            </a:r>
            <a:r>
              <a:rPr sz="1400" spc="51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SF6</a:t>
            </a:r>
            <a:r>
              <a:rPr sz="1400" spc="49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tiene</a:t>
            </a:r>
            <a:r>
              <a:rPr sz="1400" spc="50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excelentes</a:t>
            </a:r>
            <a:r>
              <a:rPr sz="1400" spc="51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propiedades</a:t>
            </a:r>
            <a:r>
              <a:rPr sz="1400" spc="509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aislantes</a:t>
            </a:r>
            <a:r>
              <a:rPr sz="1400" spc="5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y</a:t>
            </a:r>
            <a:r>
              <a:rPr sz="1400" spc="5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para</a:t>
            </a:r>
            <a:r>
              <a:rPr sz="1400" spc="52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extinguir</a:t>
            </a:r>
            <a:r>
              <a:rPr sz="1400" spc="50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arcos</a:t>
            </a:r>
            <a:endParaRPr sz="1400">
              <a:latin typeface="Arial"/>
              <a:cs typeface="Arial"/>
            </a:endParaRPr>
          </a:p>
          <a:p>
            <a:pPr marL="12700" algn="just">
              <a:spcBef>
                <a:spcPts val="730"/>
              </a:spcBef>
            </a:pPr>
            <a:r>
              <a:rPr sz="1400" spc="-5" dirty="0">
                <a:latin typeface="Arial"/>
                <a:cs typeface="Arial"/>
              </a:rPr>
              <a:t>eléctricos,</a:t>
            </a:r>
            <a:r>
              <a:rPr sz="1400" spc="5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razón</a:t>
            </a:r>
            <a:r>
              <a:rPr sz="1400" spc="3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por</a:t>
            </a:r>
            <a:r>
              <a:rPr sz="1400" spc="4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la</a:t>
            </a:r>
            <a:r>
              <a:rPr sz="1400" spc="4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que</a:t>
            </a:r>
            <a:r>
              <a:rPr sz="1400" spc="3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ha</a:t>
            </a:r>
            <a:r>
              <a:rPr sz="1400" spc="3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sido</a:t>
            </a:r>
            <a:r>
              <a:rPr sz="1400" spc="3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usado</a:t>
            </a:r>
            <a:r>
              <a:rPr sz="1400" spc="4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exitosamente,</a:t>
            </a:r>
            <a:r>
              <a:rPr sz="1400" spc="25" dirty="0">
                <a:latin typeface="Arial"/>
                <a:cs typeface="Arial"/>
              </a:rPr>
              <a:t> </a:t>
            </a:r>
            <a:r>
              <a:rPr sz="1400" spc="10" dirty="0">
                <a:latin typeface="Arial"/>
                <a:cs typeface="Arial"/>
              </a:rPr>
              <a:t>por</a:t>
            </a:r>
            <a:r>
              <a:rPr sz="1400" spc="4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más</a:t>
            </a:r>
            <a:r>
              <a:rPr sz="1400" spc="4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4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veinte</a:t>
            </a:r>
            <a:endParaRPr sz="1400">
              <a:latin typeface="Arial"/>
              <a:cs typeface="Arial"/>
            </a:endParaRPr>
          </a:p>
          <a:p>
            <a:pPr marL="12700" marR="6985" algn="just">
              <a:lnSpc>
                <a:spcPct val="143600"/>
              </a:lnSpc>
              <a:spcBef>
                <a:spcPts val="15"/>
              </a:spcBef>
            </a:pPr>
            <a:r>
              <a:rPr sz="1400" dirty="0">
                <a:latin typeface="Arial"/>
                <a:cs typeface="Arial"/>
              </a:rPr>
              <a:t>años</a:t>
            </a:r>
            <a:r>
              <a:rPr sz="1400" spc="37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en</a:t>
            </a:r>
            <a:r>
              <a:rPr sz="1400" spc="37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la</a:t>
            </a:r>
            <a:r>
              <a:rPr sz="1400" spc="36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construcción</a:t>
            </a:r>
            <a:r>
              <a:rPr sz="1400" spc="37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37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equipo</a:t>
            </a:r>
            <a:r>
              <a:rPr sz="1400" spc="35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en</a:t>
            </a:r>
            <a:r>
              <a:rPr sz="1400" spc="37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alta</a:t>
            </a:r>
            <a:r>
              <a:rPr sz="1400" spc="37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tensión.</a:t>
            </a:r>
            <a:r>
              <a:rPr sz="1400" spc="37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En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el</a:t>
            </a:r>
            <a:r>
              <a:rPr sz="1400" spc="37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caso</a:t>
            </a:r>
            <a:r>
              <a:rPr sz="1400" spc="36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37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los </a:t>
            </a:r>
            <a:r>
              <a:rPr sz="1400" spc="-38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interruptores, </a:t>
            </a:r>
            <a:r>
              <a:rPr sz="1400" dirty="0">
                <a:latin typeface="Arial"/>
                <a:cs typeface="Arial"/>
              </a:rPr>
              <a:t>el </a:t>
            </a:r>
            <a:r>
              <a:rPr sz="1400" spc="-10" dirty="0">
                <a:latin typeface="Arial"/>
                <a:cs typeface="Arial"/>
              </a:rPr>
              <a:t>uso </a:t>
            </a:r>
            <a:r>
              <a:rPr sz="1400" dirty="0">
                <a:latin typeface="Arial"/>
                <a:cs typeface="Arial"/>
              </a:rPr>
              <a:t>del </a:t>
            </a:r>
            <a:r>
              <a:rPr sz="1400" spc="-5" dirty="0">
                <a:latin typeface="Arial"/>
                <a:cs typeface="Arial"/>
              </a:rPr>
              <a:t>SF6 representa una solución ventajosa, </a:t>
            </a:r>
            <a:r>
              <a:rPr sz="1400" dirty="0">
                <a:latin typeface="Arial"/>
                <a:cs typeface="Arial"/>
              </a:rPr>
              <a:t>funcional y 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económica. Otra ventaja </a:t>
            </a:r>
            <a:r>
              <a:rPr sz="1400" spc="-10" dirty="0">
                <a:latin typeface="Arial"/>
                <a:cs typeface="Arial"/>
              </a:rPr>
              <a:t>es </a:t>
            </a:r>
            <a:r>
              <a:rPr sz="1400" dirty="0">
                <a:latin typeface="Arial"/>
                <a:cs typeface="Arial"/>
              </a:rPr>
              <a:t>el </a:t>
            </a:r>
            <a:r>
              <a:rPr sz="1400" spc="-5" dirty="0">
                <a:latin typeface="Arial"/>
                <a:cs typeface="Arial"/>
              </a:rPr>
              <a:t>mantenimiento reducido </a:t>
            </a:r>
            <a:r>
              <a:rPr sz="1400" dirty="0">
                <a:latin typeface="Arial"/>
                <a:cs typeface="Arial"/>
              </a:rPr>
              <a:t>en </a:t>
            </a:r>
            <a:r>
              <a:rPr sz="1400" spc="-5" dirty="0">
                <a:latin typeface="Arial"/>
                <a:cs typeface="Arial"/>
              </a:rPr>
              <a:t>comparación </a:t>
            </a:r>
            <a:r>
              <a:rPr sz="1400" dirty="0">
                <a:latin typeface="Arial"/>
                <a:cs typeface="Arial"/>
              </a:rPr>
              <a:t>con 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los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demás.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Se</a:t>
            </a:r>
            <a:r>
              <a:rPr sz="1400" dirty="0">
                <a:latin typeface="Arial"/>
                <a:cs typeface="Arial"/>
              </a:rPr>
              <a:t> fabrican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dependiendo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del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voltaje</a:t>
            </a:r>
            <a:r>
              <a:rPr sz="1400" dirty="0">
                <a:latin typeface="Arial"/>
                <a:cs typeface="Arial"/>
              </a:rPr>
              <a:t> y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de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la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capacidad 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interruptiva, existen </a:t>
            </a:r>
            <a:r>
              <a:rPr sz="1400" dirty="0">
                <a:latin typeface="Arial"/>
                <a:cs typeface="Arial"/>
              </a:rPr>
              <a:t>en </a:t>
            </a:r>
            <a:r>
              <a:rPr sz="1400" spc="-5" dirty="0">
                <a:latin typeface="Arial"/>
                <a:cs typeface="Arial"/>
              </a:rPr>
              <a:t>tensiones hasta </a:t>
            </a:r>
            <a:r>
              <a:rPr sz="1400" dirty="0">
                <a:latin typeface="Arial"/>
                <a:cs typeface="Arial"/>
              </a:rPr>
              <a:t>800 kV y </a:t>
            </a:r>
            <a:r>
              <a:rPr sz="1400" spc="-5" dirty="0">
                <a:latin typeface="Arial"/>
                <a:cs typeface="Arial"/>
              </a:rPr>
              <a:t>corrientes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corto circuito </a:t>
            </a:r>
            <a:r>
              <a:rPr sz="1400" spc="-37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hasta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63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kA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con</a:t>
            </a:r>
            <a:r>
              <a:rPr sz="1400" spc="-5" dirty="0">
                <a:latin typeface="Arial"/>
                <a:cs typeface="Arial"/>
              </a:rPr>
              <a:t> dos cámaras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interrupción </a:t>
            </a:r>
            <a:r>
              <a:rPr sz="1400" dirty="0">
                <a:latin typeface="Arial"/>
                <a:cs typeface="Arial"/>
              </a:rPr>
              <a:t>por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polo.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40"/>
              </a:spcBef>
            </a:pPr>
            <a:endParaRPr sz="1300">
              <a:latin typeface="Arial"/>
              <a:cs typeface="Arial"/>
            </a:endParaRPr>
          </a:p>
          <a:p>
            <a:pPr marL="241300" algn="just"/>
            <a:r>
              <a:rPr sz="1400" b="1" dirty="0">
                <a:latin typeface="Arial"/>
                <a:cs typeface="Arial"/>
              </a:rPr>
              <a:t>5.3.  </a:t>
            </a:r>
            <a:r>
              <a:rPr sz="1400" b="1" spc="6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Seccionadores</a:t>
            </a:r>
            <a:endParaRPr sz="1400">
              <a:latin typeface="Arial"/>
              <a:cs typeface="Arial"/>
            </a:endParaRPr>
          </a:p>
          <a:p>
            <a:pPr marL="12700" marR="5715" algn="just">
              <a:lnSpc>
                <a:spcPct val="143400"/>
              </a:lnSpc>
              <a:spcBef>
                <a:spcPts val="820"/>
              </a:spcBef>
            </a:pPr>
            <a:r>
              <a:rPr sz="1400" dirty="0">
                <a:latin typeface="Arial"/>
                <a:cs typeface="Arial"/>
              </a:rPr>
              <a:t>Seccionador </a:t>
            </a:r>
            <a:r>
              <a:rPr sz="1400" spc="-10" dirty="0">
                <a:latin typeface="Arial"/>
                <a:cs typeface="Arial"/>
              </a:rPr>
              <a:t>es un </a:t>
            </a:r>
            <a:r>
              <a:rPr sz="1400" dirty="0">
                <a:latin typeface="Arial"/>
                <a:cs typeface="Arial"/>
              </a:rPr>
              <a:t>aparato </a:t>
            </a:r>
            <a:r>
              <a:rPr sz="1400" spc="-5" dirty="0">
                <a:latin typeface="Arial"/>
                <a:cs typeface="Arial"/>
              </a:rPr>
              <a:t>utilizado para abrir </a:t>
            </a:r>
            <a:r>
              <a:rPr sz="1400" dirty="0">
                <a:latin typeface="Arial"/>
                <a:cs typeface="Arial"/>
              </a:rPr>
              <a:t>o cerrar </a:t>
            </a:r>
            <a:r>
              <a:rPr sz="1400" spc="-10" dirty="0">
                <a:latin typeface="Arial"/>
                <a:cs typeface="Arial"/>
              </a:rPr>
              <a:t>un </a:t>
            </a:r>
            <a:r>
              <a:rPr sz="1400" dirty="0">
                <a:latin typeface="Arial"/>
                <a:cs typeface="Arial"/>
              </a:rPr>
              <a:t>circuito </a:t>
            </a:r>
            <a:r>
              <a:rPr sz="1400" spc="-5" dirty="0">
                <a:latin typeface="Arial"/>
                <a:cs typeface="Arial"/>
              </a:rPr>
              <a:t>con una </a:t>
            </a:r>
            <a:r>
              <a:rPr sz="1400" dirty="0">
                <a:latin typeface="Arial"/>
                <a:cs typeface="Arial"/>
              </a:rPr>
              <a:t> corriente</a:t>
            </a:r>
            <a:r>
              <a:rPr sz="1400" spc="-5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despreciable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(como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ser</a:t>
            </a:r>
            <a:r>
              <a:rPr sz="1400" spc="-6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corriente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capacitiva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barras,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conexiones, </a:t>
            </a:r>
            <a:r>
              <a:rPr sz="1400" spc="-37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longitudes </a:t>
            </a:r>
            <a:r>
              <a:rPr sz="1400" spc="-5" dirty="0">
                <a:latin typeface="Arial"/>
                <a:cs typeface="Arial"/>
              </a:rPr>
              <a:t>muy cortas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cables, corriente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transformadores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tensión </a:t>
            </a:r>
            <a:r>
              <a:rPr sz="1400" dirty="0">
                <a:latin typeface="Arial"/>
                <a:cs typeface="Arial"/>
              </a:rPr>
              <a:t>y 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divisores capacitivos) </a:t>
            </a:r>
            <a:r>
              <a:rPr sz="1400" dirty="0">
                <a:latin typeface="Arial"/>
                <a:cs typeface="Arial"/>
              </a:rPr>
              <a:t>ó bien con </a:t>
            </a:r>
            <a:r>
              <a:rPr sz="1400" spc="-10" dirty="0">
                <a:latin typeface="Arial"/>
                <a:cs typeface="Arial"/>
              </a:rPr>
              <a:t>un </a:t>
            </a:r>
            <a:r>
              <a:rPr sz="1400" spc="-5" dirty="0">
                <a:latin typeface="Arial"/>
                <a:cs typeface="Arial"/>
              </a:rPr>
              <a:t>cambio insignificante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tensión entre </a:t>
            </a:r>
            <a:r>
              <a:rPr sz="1400" dirty="0">
                <a:latin typeface="Arial"/>
                <a:cs typeface="Arial"/>
              </a:rPr>
              <a:t> sus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terminales.</a:t>
            </a:r>
            <a:endParaRPr sz="1400">
              <a:latin typeface="Arial"/>
              <a:cs typeface="Arial"/>
            </a:endParaRPr>
          </a:p>
          <a:p>
            <a:pPr marL="12700" marR="9525" algn="just">
              <a:lnSpc>
                <a:spcPct val="143600"/>
              </a:lnSpc>
              <a:spcBef>
                <a:spcPts val="815"/>
              </a:spcBef>
            </a:pPr>
            <a:r>
              <a:rPr sz="1400" spc="-5" dirty="0">
                <a:latin typeface="Arial"/>
                <a:cs typeface="Arial"/>
              </a:rPr>
              <a:t>En posición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abierto </a:t>
            </a:r>
            <a:r>
              <a:rPr sz="1400" dirty="0">
                <a:latin typeface="Arial"/>
                <a:cs typeface="Arial"/>
              </a:rPr>
              <a:t>el </a:t>
            </a:r>
            <a:r>
              <a:rPr sz="1400" spc="-5" dirty="0">
                <a:latin typeface="Arial"/>
                <a:cs typeface="Arial"/>
              </a:rPr>
              <a:t>seccionador asegura distancia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aislación entre 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terminales </a:t>
            </a:r>
            <a:r>
              <a:rPr sz="1400" dirty="0">
                <a:latin typeface="Arial"/>
                <a:cs typeface="Arial"/>
              </a:rPr>
              <a:t>de cada </a:t>
            </a:r>
            <a:r>
              <a:rPr sz="1400" spc="-5" dirty="0">
                <a:latin typeface="Arial"/>
                <a:cs typeface="Arial"/>
              </a:rPr>
              <a:t>polo, </a:t>
            </a:r>
            <a:r>
              <a:rPr sz="1400" dirty="0">
                <a:latin typeface="Arial"/>
                <a:cs typeface="Arial"/>
              </a:rPr>
              <a:t>y si el </a:t>
            </a:r>
            <a:r>
              <a:rPr sz="1400" spc="-5" dirty="0">
                <a:latin typeface="Arial"/>
                <a:cs typeface="Arial"/>
              </a:rPr>
              <a:t>seccionador </a:t>
            </a:r>
            <a:r>
              <a:rPr sz="1400" spc="-10" dirty="0">
                <a:latin typeface="Arial"/>
                <a:cs typeface="Arial"/>
              </a:rPr>
              <a:t>es </a:t>
            </a:r>
            <a:r>
              <a:rPr sz="1400" dirty="0">
                <a:latin typeface="Arial"/>
                <a:cs typeface="Arial"/>
              </a:rPr>
              <a:t>en aire, </a:t>
            </a:r>
            <a:r>
              <a:rPr sz="1400" spc="-5" dirty="0">
                <a:latin typeface="Arial"/>
                <a:cs typeface="Arial"/>
              </a:rPr>
              <a:t>esta distancia debe </a:t>
            </a:r>
            <a:r>
              <a:rPr sz="1400" dirty="0">
                <a:latin typeface="Arial"/>
                <a:cs typeface="Arial"/>
              </a:rPr>
              <a:t> ser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visible.</a:t>
            </a:r>
            <a:endParaRPr sz="1400">
              <a:latin typeface="Arial"/>
              <a:cs typeface="Arial"/>
            </a:endParaRPr>
          </a:p>
          <a:p>
            <a:pPr marL="12700" marR="6350" algn="just">
              <a:lnSpc>
                <a:spcPct val="143300"/>
              </a:lnSpc>
              <a:spcBef>
                <a:spcPts val="819"/>
              </a:spcBef>
            </a:pPr>
            <a:r>
              <a:rPr sz="1400" spc="-5" dirty="0">
                <a:latin typeface="Arial"/>
                <a:cs typeface="Arial"/>
              </a:rPr>
              <a:t>Una cuchilla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tierra </a:t>
            </a:r>
            <a:r>
              <a:rPr sz="1400" dirty="0">
                <a:latin typeface="Arial"/>
                <a:cs typeface="Arial"/>
              </a:rPr>
              <a:t>es un </a:t>
            </a:r>
            <a:r>
              <a:rPr sz="1400" spc="-5" dirty="0">
                <a:latin typeface="Arial"/>
                <a:cs typeface="Arial"/>
              </a:rPr>
              <a:t>seccionador cuya función </a:t>
            </a:r>
            <a:r>
              <a:rPr sz="1400" dirty="0">
                <a:latin typeface="Arial"/>
                <a:cs typeface="Arial"/>
              </a:rPr>
              <a:t>es conectar a tierra 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parte de un </a:t>
            </a:r>
            <a:r>
              <a:rPr sz="1400" spc="-5" dirty="0">
                <a:latin typeface="Arial"/>
                <a:cs typeface="Arial"/>
              </a:rPr>
              <a:t>circuito, </a:t>
            </a:r>
            <a:r>
              <a:rPr sz="1400" dirty="0">
                <a:latin typeface="Arial"/>
                <a:cs typeface="Arial"/>
              </a:rPr>
              <a:t>en </a:t>
            </a:r>
            <a:r>
              <a:rPr sz="1400" spc="-5" dirty="0">
                <a:latin typeface="Arial"/>
                <a:cs typeface="Arial"/>
              </a:rPr>
              <a:t>posición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abierta </a:t>
            </a:r>
            <a:r>
              <a:rPr sz="1400" dirty="0">
                <a:latin typeface="Arial"/>
                <a:cs typeface="Arial"/>
              </a:rPr>
              <a:t>una </a:t>
            </a:r>
            <a:r>
              <a:rPr sz="1400" spc="-5" dirty="0">
                <a:latin typeface="Arial"/>
                <a:cs typeface="Arial"/>
              </a:rPr>
              <a:t>cuchilla </a:t>
            </a:r>
            <a:r>
              <a:rPr sz="1400" dirty="0">
                <a:latin typeface="Arial"/>
                <a:cs typeface="Arial"/>
              </a:rPr>
              <a:t>de tierra no </a:t>
            </a:r>
            <a:r>
              <a:rPr sz="1400" spc="-5" dirty="0">
                <a:latin typeface="Arial"/>
                <a:cs typeface="Arial"/>
              </a:rPr>
              <a:t>asegura </a:t>
            </a:r>
            <a:r>
              <a:rPr sz="1400" spc="-37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la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misma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distancia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aislación </a:t>
            </a:r>
            <a:r>
              <a:rPr sz="1400" dirty="0">
                <a:latin typeface="Arial"/>
                <a:cs typeface="Arial"/>
              </a:rPr>
              <a:t>que el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seccionador.</a:t>
            </a:r>
            <a:endParaRPr sz="1400">
              <a:latin typeface="Arial"/>
              <a:cs typeface="Arial"/>
            </a:endParaRPr>
          </a:p>
          <a:p>
            <a:pPr marL="12700" marR="8255" algn="just">
              <a:lnSpc>
                <a:spcPct val="142900"/>
              </a:lnSpc>
              <a:spcBef>
                <a:spcPts val="825"/>
              </a:spcBef>
            </a:pPr>
            <a:r>
              <a:rPr sz="1400" dirty="0">
                <a:latin typeface="Arial"/>
                <a:cs typeface="Arial"/>
              </a:rPr>
              <a:t>Los </a:t>
            </a:r>
            <a:r>
              <a:rPr sz="1400" spc="-5" dirty="0">
                <a:latin typeface="Arial"/>
                <a:cs typeface="Arial"/>
              </a:rPr>
              <a:t>seccionadores hasta aquí considerados </a:t>
            </a:r>
            <a:r>
              <a:rPr sz="1400" spc="-10" dirty="0">
                <a:latin typeface="Arial"/>
                <a:cs typeface="Arial"/>
              </a:rPr>
              <a:t>no </a:t>
            </a:r>
            <a:r>
              <a:rPr sz="1400" dirty="0">
                <a:latin typeface="Arial"/>
                <a:cs typeface="Arial"/>
              </a:rPr>
              <a:t>tienen </a:t>
            </a:r>
            <a:r>
              <a:rPr sz="1400" spc="-5" dirty="0">
                <a:latin typeface="Arial"/>
                <a:cs typeface="Arial"/>
              </a:rPr>
              <a:t>poder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interrupción </a:t>
            </a:r>
            <a:r>
              <a:rPr sz="1400" spc="-37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 ningún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tipo,</a:t>
            </a:r>
            <a:r>
              <a:rPr sz="1400" spc="-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(salvo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corrientes</a:t>
            </a:r>
            <a:r>
              <a:rPr sz="1400" spc="-5" dirty="0">
                <a:latin typeface="Arial"/>
                <a:cs typeface="Arial"/>
              </a:rPr>
              <a:t> muy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débiles</a:t>
            </a:r>
            <a:r>
              <a:rPr sz="1400" spc="-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del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orden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1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Amp.).</a:t>
            </a:r>
            <a:endParaRPr sz="14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102908" y="9390381"/>
            <a:ext cx="5678170" cy="5073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1150"/>
              </a:lnSpc>
            </a:pPr>
            <a:r>
              <a:rPr sz="1100" dirty="0">
                <a:latin typeface="Calibri"/>
                <a:cs typeface="Calibri"/>
              </a:rPr>
              <a:t>PH </a:t>
            </a:r>
            <a:r>
              <a:rPr sz="1100" spc="-5" dirty="0">
                <a:latin typeface="Calibri"/>
                <a:cs typeface="Calibri"/>
              </a:rPr>
              <a:t>Financial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Park Tower,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Piso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35,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Boulevard </a:t>
            </a:r>
            <a:r>
              <a:rPr sz="1100" spc="-5" dirty="0">
                <a:latin typeface="Calibri"/>
                <a:cs typeface="Calibri"/>
              </a:rPr>
              <a:t>Costa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Este.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Corregimiento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Juan Díaz,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Costa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del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Este.</a:t>
            </a:r>
            <a:endParaRPr sz="1100">
              <a:latin typeface="Calibri"/>
              <a:cs typeface="Calibri"/>
            </a:endParaRPr>
          </a:p>
          <a:p>
            <a:pPr marL="2030730" marR="2022475" algn="ctr">
              <a:lnSpc>
                <a:spcPct val="101800"/>
              </a:lnSpc>
            </a:pPr>
            <a:r>
              <a:rPr sz="1100" spc="-5" dirty="0">
                <a:latin typeface="Calibri"/>
                <a:cs typeface="Calibri"/>
              </a:rPr>
              <a:t>Ciudad de Panamá. Panamá. </a:t>
            </a:r>
            <a:r>
              <a:rPr sz="1100" spc="-235" dirty="0">
                <a:latin typeface="Calibri"/>
                <a:cs typeface="Calibri"/>
              </a:rPr>
              <a:t> </a:t>
            </a:r>
            <a:r>
              <a:rPr sz="1100" u="sng" spc="-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3"/>
              </a:rPr>
              <a:t>www.kaizengrp.com</a:t>
            </a:r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762742" y="782828"/>
            <a:ext cx="1179195" cy="5353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00" spc="-5" dirty="0">
                <a:latin typeface="Calibri"/>
                <a:cs typeface="Calibri"/>
              </a:rPr>
              <a:t>Ficha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Técnica: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K-001</a:t>
            </a:r>
            <a:endParaRPr sz="1100">
              <a:latin typeface="Calibri"/>
              <a:cs typeface="Calibri"/>
            </a:endParaRPr>
          </a:p>
          <a:p>
            <a:pPr marL="688975" marR="5080" indent="118745">
              <a:lnSpc>
                <a:spcPct val="101800"/>
              </a:lnSpc>
              <a:spcBef>
                <a:spcPts val="5"/>
              </a:spcBef>
            </a:pPr>
            <a:r>
              <a:rPr sz="1100" dirty="0">
                <a:latin typeface="Calibri"/>
                <a:cs typeface="Calibri"/>
              </a:rPr>
              <a:t>Re</a:t>
            </a:r>
            <a:r>
              <a:rPr sz="1100" spc="5" dirty="0">
                <a:latin typeface="Calibri"/>
                <a:cs typeface="Calibri"/>
              </a:rPr>
              <a:t>v</a:t>
            </a:r>
            <a:r>
              <a:rPr sz="1100" dirty="0">
                <a:latin typeface="Calibri"/>
                <a:cs typeface="Calibri"/>
              </a:rPr>
              <a:t>.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  </a:t>
            </a:r>
            <a:r>
              <a:rPr sz="1100" spc="-5" dirty="0">
                <a:latin typeface="Calibri"/>
                <a:cs typeface="Calibri"/>
              </a:rPr>
              <a:t>Jul-</a:t>
            </a:r>
            <a:r>
              <a:rPr sz="1100" dirty="0">
                <a:latin typeface="Calibri"/>
                <a:cs typeface="Calibri"/>
              </a:rPr>
              <a:t>20</a:t>
            </a:r>
            <a:r>
              <a:rPr sz="1100" spc="-10" dirty="0">
                <a:latin typeface="Calibri"/>
                <a:cs typeface="Calibri"/>
              </a:rPr>
              <a:t>1</a:t>
            </a:r>
            <a:r>
              <a:rPr sz="1100" dirty="0">
                <a:latin typeface="Calibri"/>
                <a:cs typeface="Calibri"/>
              </a:rPr>
              <a:t>8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5986068" y="9359202"/>
            <a:ext cx="5910580" cy="0"/>
          </a:xfrm>
          <a:custGeom>
            <a:avLst/>
            <a:gdLst/>
            <a:ahLst/>
            <a:cxnLst/>
            <a:rect l="l" t="t" r="r" b="b"/>
            <a:pathLst>
              <a:path w="5910580">
                <a:moveTo>
                  <a:pt x="0" y="0"/>
                </a:moveTo>
                <a:lnTo>
                  <a:pt x="1598938" y="0"/>
                </a:lnTo>
              </a:path>
              <a:path w="5910580">
                <a:moveTo>
                  <a:pt x="1600530" y="0"/>
                </a:moveTo>
                <a:lnTo>
                  <a:pt x="5910390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979736" y="355137"/>
            <a:ext cx="999649" cy="431186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5944412" y="1289050"/>
            <a:ext cx="5996940" cy="71608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97865" lvl="2" indent="-457200" algn="just">
              <a:spcBef>
                <a:spcPts val="100"/>
              </a:spcBef>
              <a:buAutoNum type="arabicPeriod"/>
              <a:tabLst>
                <a:tab pos="698500" algn="l"/>
              </a:tabLst>
            </a:pPr>
            <a:r>
              <a:rPr sz="1400" b="1" spc="-5" dirty="0">
                <a:latin typeface="Arial"/>
                <a:cs typeface="Arial"/>
              </a:rPr>
              <a:t>Seccionadores</a:t>
            </a:r>
            <a:r>
              <a:rPr sz="1400" b="1" spc="-1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Bajo Carga</a:t>
            </a:r>
            <a:endParaRPr sz="1400">
              <a:latin typeface="Arial"/>
              <a:cs typeface="Arial"/>
            </a:endParaRPr>
          </a:p>
          <a:p>
            <a:pPr marL="12700" marR="7620" algn="just">
              <a:lnSpc>
                <a:spcPct val="143600"/>
              </a:lnSpc>
              <a:spcBef>
                <a:spcPts val="820"/>
              </a:spcBef>
            </a:pPr>
            <a:r>
              <a:rPr sz="1400" dirty="0">
                <a:latin typeface="Arial"/>
                <a:cs typeface="Arial"/>
              </a:rPr>
              <a:t>Llamaremos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seccionador</a:t>
            </a:r>
            <a:r>
              <a:rPr sz="1400" dirty="0">
                <a:latin typeface="Arial"/>
                <a:cs typeface="Arial"/>
              </a:rPr>
              <a:t> bajo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carga</a:t>
            </a:r>
            <a:r>
              <a:rPr sz="1400" dirty="0">
                <a:latin typeface="Arial"/>
                <a:cs typeface="Arial"/>
              </a:rPr>
              <a:t> al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aparato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mecánico</a:t>
            </a:r>
            <a:r>
              <a:rPr sz="1400" dirty="0">
                <a:latin typeface="Arial"/>
                <a:cs typeface="Arial"/>
              </a:rPr>
              <a:t> de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conexión, </a:t>
            </a:r>
            <a:r>
              <a:rPr sz="1400" spc="-37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capaz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establecer, soportar </a:t>
            </a:r>
            <a:r>
              <a:rPr sz="1400" dirty="0">
                <a:latin typeface="Arial"/>
                <a:cs typeface="Arial"/>
              </a:rPr>
              <a:t>e </a:t>
            </a:r>
            <a:r>
              <a:rPr sz="1400" spc="-5" dirty="0">
                <a:latin typeface="Arial"/>
                <a:cs typeface="Arial"/>
              </a:rPr>
              <a:t>interrumpir corrientes </a:t>
            </a:r>
            <a:r>
              <a:rPr sz="1400" spc="-10" dirty="0">
                <a:latin typeface="Arial"/>
                <a:cs typeface="Arial"/>
              </a:rPr>
              <a:t>en </a:t>
            </a:r>
            <a:r>
              <a:rPr sz="1400" dirty="0">
                <a:latin typeface="Arial"/>
                <a:cs typeface="Arial"/>
              </a:rPr>
              <a:t>las </a:t>
            </a:r>
            <a:r>
              <a:rPr sz="1400" spc="-5" dirty="0">
                <a:latin typeface="Arial"/>
                <a:cs typeface="Arial"/>
              </a:rPr>
              <a:t>condiciones </a:t>
            </a:r>
            <a:r>
              <a:rPr sz="1400" dirty="0">
                <a:latin typeface="Arial"/>
                <a:cs typeface="Arial"/>
              </a:rPr>
              <a:t> normales de </a:t>
            </a:r>
            <a:r>
              <a:rPr sz="1400" spc="-5" dirty="0">
                <a:latin typeface="Arial"/>
                <a:cs typeface="Arial"/>
              </a:rPr>
              <a:t>circuito, incluyendo eventualmente condiciones especificadas </a:t>
            </a:r>
            <a:r>
              <a:rPr sz="1400" dirty="0">
                <a:latin typeface="Arial"/>
                <a:cs typeface="Arial"/>
              </a:rPr>
              <a:t> de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sobrecarga,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así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como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soportar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por</a:t>
            </a:r>
            <a:r>
              <a:rPr sz="1400" dirty="0">
                <a:latin typeface="Arial"/>
                <a:cs typeface="Arial"/>
              </a:rPr>
              <a:t> un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lapso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especificado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corrientes </a:t>
            </a:r>
            <a:r>
              <a:rPr sz="1400" spc="-37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anormales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(tales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como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las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cortocircuito).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Este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aparato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puede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también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ser </a:t>
            </a:r>
            <a:r>
              <a:rPr sz="1400" spc="-38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llamado a </a:t>
            </a:r>
            <a:r>
              <a:rPr sz="1400" spc="-5" dirty="0">
                <a:latin typeface="Arial"/>
                <a:cs typeface="Arial"/>
              </a:rPr>
              <a:t>establecer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(pero</a:t>
            </a:r>
            <a:r>
              <a:rPr sz="1400" spc="-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no</a:t>
            </a:r>
            <a:r>
              <a:rPr sz="1400" spc="-5" dirty="0">
                <a:latin typeface="Arial"/>
                <a:cs typeface="Arial"/>
              </a:rPr>
              <a:t> interrumpir) corrientes</a:t>
            </a:r>
            <a:r>
              <a:rPr sz="1400" spc="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cortocircuito.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40"/>
              </a:spcBef>
            </a:pPr>
            <a:endParaRPr sz="1300">
              <a:latin typeface="Arial"/>
              <a:cs typeface="Arial"/>
            </a:endParaRPr>
          </a:p>
          <a:p>
            <a:pPr marL="697865" lvl="2" indent="-457200" algn="just">
              <a:buAutoNum type="arabicPeriod" startAt="2"/>
              <a:tabLst>
                <a:tab pos="698500" algn="l"/>
              </a:tabLst>
            </a:pPr>
            <a:r>
              <a:rPr sz="1400" b="1" spc="-5" dirty="0">
                <a:latin typeface="Arial"/>
                <a:cs typeface="Arial"/>
              </a:rPr>
              <a:t>Seccionadores</a:t>
            </a:r>
            <a:r>
              <a:rPr sz="1400" b="1" spc="-2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Fusible</a:t>
            </a:r>
            <a:endParaRPr sz="1400">
              <a:latin typeface="Arial"/>
              <a:cs typeface="Arial"/>
            </a:endParaRPr>
          </a:p>
          <a:p>
            <a:pPr marL="12700" marR="6985" algn="just">
              <a:lnSpc>
                <a:spcPct val="143200"/>
              </a:lnSpc>
              <a:spcBef>
                <a:spcPts val="819"/>
              </a:spcBef>
            </a:pPr>
            <a:r>
              <a:rPr sz="1400" dirty="0">
                <a:latin typeface="Arial"/>
                <a:cs typeface="Arial"/>
              </a:rPr>
              <a:t>Los </a:t>
            </a:r>
            <a:r>
              <a:rPr sz="1400" spc="-5" dirty="0">
                <a:latin typeface="Arial"/>
                <a:cs typeface="Arial"/>
              </a:rPr>
              <a:t>seccionadores </a:t>
            </a:r>
            <a:r>
              <a:rPr sz="1400" dirty="0">
                <a:latin typeface="Arial"/>
                <a:cs typeface="Arial"/>
              </a:rPr>
              <a:t>bajo </a:t>
            </a:r>
            <a:r>
              <a:rPr sz="1400" spc="-5" dirty="0">
                <a:latin typeface="Arial"/>
                <a:cs typeface="Arial"/>
              </a:rPr>
              <a:t>carga pueden estar combinados </a:t>
            </a:r>
            <a:r>
              <a:rPr sz="1400" dirty="0">
                <a:latin typeface="Arial"/>
                <a:cs typeface="Arial"/>
              </a:rPr>
              <a:t>con </a:t>
            </a:r>
            <a:r>
              <a:rPr sz="1400" spc="-5" dirty="0">
                <a:latin typeface="Arial"/>
                <a:cs typeface="Arial"/>
              </a:rPr>
              <a:t>fusibles, </a:t>
            </a:r>
            <a:r>
              <a:rPr sz="1400" dirty="0">
                <a:latin typeface="Arial"/>
                <a:cs typeface="Arial"/>
              </a:rPr>
              <a:t>con 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percutor,</a:t>
            </a:r>
            <a:r>
              <a:rPr sz="1400" dirty="0">
                <a:latin typeface="Arial"/>
                <a:cs typeface="Arial"/>
              </a:rPr>
              <a:t> de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manera</a:t>
            </a:r>
            <a:r>
              <a:rPr sz="1400" dirty="0">
                <a:latin typeface="Arial"/>
                <a:cs typeface="Arial"/>
              </a:rPr>
              <a:t> que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la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fusión</a:t>
            </a:r>
            <a:r>
              <a:rPr sz="1400" dirty="0">
                <a:latin typeface="Arial"/>
                <a:cs typeface="Arial"/>
              </a:rPr>
              <a:t> del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fusible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produce</a:t>
            </a:r>
            <a:r>
              <a:rPr sz="1400" dirty="0">
                <a:latin typeface="Arial"/>
                <a:cs typeface="Arial"/>
              </a:rPr>
              <a:t> la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apertura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del 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seccionador.</a:t>
            </a:r>
            <a:endParaRPr sz="1400">
              <a:latin typeface="Arial"/>
              <a:cs typeface="Arial"/>
            </a:endParaRPr>
          </a:p>
          <a:p>
            <a:pPr marL="12700" marR="5080" algn="just">
              <a:lnSpc>
                <a:spcPct val="143600"/>
              </a:lnSpc>
              <a:spcBef>
                <a:spcPts val="819"/>
              </a:spcBef>
            </a:pPr>
            <a:r>
              <a:rPr sz="1400" dirty="0">
                <a:latin typeface="Arial"/>
                <a:cs typeface="Arial"/>
              </a:rPr>
              <a:t>La </a:t>
            </a:r>
            <a:r>
              <a:rPr sz="1400" spc="-5" dirty="0">
                <a:latin typeface="Arial"/>
                <a:cs typeface="Arial"/>
              </a:rPr>
              <a:t>fase </a:t>
            </a:r>
            <a:r>
              <a:rPr sz="1400" dirty="0">
                <a:latin typeface="Arial"/>
                <a:cs typeface="Arial"/>
              </a:rPr>
              <a:t>en </a:t>
            </a:r>
            <a:r>
              <a:rPr sz="1400" spc="-10" dirty="0">
                <a:latin typeface="Arial"/>
                <a:cs typeface="Arial"/>
              </a:rPr>
              <a:t>la </a:t>
            </a:r>
            <a:r>
              <a:rPr sz="1400" dirty="0">
                <a:latin typeface="Arial"/>
                <a:cs typeface="Arial"/>
              </a:rPr>
              <a:t>que </a:t>
            </a:r>
            <a:r>
              <a:rPr sz="1400" spc="-5" dirty="0">
                <a:latin typeface="Arial"/>
                <a:cs typeface="Arial"/>
              </a:rPr>
              <a:t>se </a:t>
            </a:r>
            <a:r>
              <a:rPr sz="1400" dirty="0">
                <a:latin typeface="Arial"/>
                <a:cs typeface="Arial"/>
              </a:rPr>
              <a:t>ha </a:t>
            </a:r>
            <a:r>
              <a:rPr sz="1400" spc="-5" dirty="0">
                <a:latin typeface="Arial"/>
                <a:cs typeface="Arial"/>
              </a:rPr>
              <a:t>producido </a:t>
            </a:r>
            <a:r>
              <a:rPr sz="1400" dirty="0">
                <a:latin typeface="Arial"/>
                <a:cs typeface="Arial"/>
              </a:rPr>
              <a:t>la </a:t>
            </a:r>
            <a:r>
              <a:rPr sz="1400" spc="-5" dirty="0">
                <a:latin typeface="Arial"/>
                <a:cs typeface="Arial"/>
              </a:rPr>
              <a:t>falla </a:t>
            </a:r>
            <a:r>
              <a:rPr sz="1400" dirty="0">
                <a:latin typeface="Arial"/>
                <a:cs typeface="Arial"/>
              </a:rPr>
              <a:t>queda </a:t>
            </a:r>
            <a:r>
              <a:rPr sz="1400" spc="-5" dirty="0">
                <a:latin typeface="Arial"/>
                <a:cs typeface="Arial"/>
              </a:rPr>
              <a:t>interrumpida </a:t>
            </a:r>
            <a:r>
              <a:rPr sz="1400" dirty="0">
                <a:latin typeface="Arial"/>
                <a:cs typeface="Arial"/>
              </a:rPr>
              <a:t>por la </a:t>
            </a:r>
            <a:r>
              <a:rPr sz="1400" spc="-5" dirty="0">
                <a:latin typeface="Arial"/>
                <a:cs typeface="Arial"/>
              </a:rPr>
              <a:t>acción </a:t>
            </a:r>
            <a:r>
              <a:rPr sz="1400" dirty="0">
                <a:latin typeface="Arial"/>
                <a:cs typeface="Arial"/>
              </a:rPr>
              <a:t> del </a:t>
            </a:r>
            <a:r>
              <a:rPr sz="1400" spc="-5" dirty="0">
                <a:latin typeface="Arial"/>
                <a:cs typeface="Arial"/>
              </a:rPr>
              <a:t>fusible, inmediatamente después </a:t>
            </a:r>
            <a:r>
              <a:rPr sz="1400" dirty="0">
                <a:latin typeface="Arial"/>
                <a:cs typeface="Arial"/>
              </a:rPr>
              <a:t>la </a:t>
            </a:r>
            <a:r>
              <a:rPr sz="1400" spc="-5" dirty="0">
                <a:latin typeface="Arial"/>
                <a:cs typeface="Arial"/>
              </a:rPr>
              <a:t>apertura del </a:t>
            </a:r>
            <a:r>
              <a:rPr sz="1400" dirty="0">
                <a:latin typeface="Arial"/>
                <a:cs typeface="Arial"/>
              </a:rPr>
              <a:t>seccionador </a:t>
            </a:r>
            <a:r>
              <a:rPr sz="1400" spc="-5" dirty="0">
                <a:latin typeface="Arial"/>
                <a:cs typeface="Arial"/>
              </a:rPr>
              <a:t>interrumpe </a:t>
            </a:r>
            <a:r>
              <a:rPr sz="1400" spc="-37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las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restantes fases.</a:t>
            </a:r>
            <a:endParaRPr sz="1400">
              <a:latin typeface="Arial"/>
              <a:cs typeface="Arial"/>
            </a:endParaRPr>
          </a:p>
          <a:p>
            <a:pPr marL="12700" marR="8255" algn="just">
              <a:lnSpc>
                <a:spcPct val="142900"/>
              </a:lnSpc>
              <a:spcBef>
                <a:spcPts val="825"/>
              </a:spcBef>
            </a:pPr>
            <a:r>
              <a:rPr sz="1400" spc="-5" dirty="0">
                <a:latin typeface="Arial"/>
                <a:cs typeface="Arial"/>
              </a:rPr>
              <a:t>Este conjunto puede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reemplazar con </a:t>
            </a:r>
            <a:r>
              <a:rPr sz="1400" dirty="0">
                <a:latin typeface="Arial"/>
                <a:cs typeface="Arial"/>
              </a:rPr>
              <a:t>ciertas </a:t>
            </a:r>
            <a:r>
              <a:rPr sz="1400" spc="-5" dirty="0">
                <a:latin typeface="Arial"/>
                <a:cs typeface="Arial"/>
              </a:rPr>
              <a:t>ventajas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económicas</a:t>
            </a:r>
            <a:r>
              <a:rPr sz="1400" dirty="0">
                <a:latin typeface="Arial"/>
                <a:cs typeface="Arial"/>
              </a:rPr>
              <a:t> a un 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interruptor,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en </a:t>
            </a:r>
            <a:r>
              <a:rPr sz="1400" spc="-5" dirty="0">
                <a:latin typeface="Arial"/>
                <a:cs typeface="Arial"/>
              </a:rPr>
              <a:t>muchos casos.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40"/>
              </a:spcBef>
            </a:pPr>
            <a:endParaRPr sz="1300">
              <a:latin typeface="Arial"/>
              <a:cs typeface="Arial"/>
            </a:endParaRPr>
          </a:p>
          <a:p>
            <a:pPr marL="241300" algn="just"/>
            <a:r>
              <a:rPr sz="1400" b="1" dirty="0">
                <a:latin typeface="Arial"/>
                <a:cs typeface="Arial"/>
              </a:rPr>
              <a:t>5.4.  </a:t>
            </a:r>
            <a:r>
              <a:rPr sz="1400" b="1" spc="7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Transformador de</a:t>
            </a:r>
            <a:r>
              <a:rPr sz="1400" b="1" spc="-1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corriente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45"/>
              </a:spcBef>
            </a:pPr>
            <a:endParaRPr sz="1200">
              <a:latin typeface="Arial"/>
              <a:cs typeface="Arial"/>
            </a:endParaRPr>
          </a:p>
          <a:p>
            <a:pPr marL="12700" marR="6985" algn="just">
              <a:lnSpc>
                <a:spcPct val="143300"/>
              </a:lnSpc>
            </a:pPr>
            <a:r>
              <a:rPr sz="1400" dirty="0">
                <a:latin typeface="Arial"/>
                <a:cs typeface="Arial"/>
              </a:rPr>
              <a:t>Los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transformadores</a:t>
            </a:r>
            <a:r>
              <a:rPr sz="1400" dirty="0">
                <a:latin typeface="Arial"/>
                <a:cs typeface="Arial"/>
              </a:rPr>
              <a:t> de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corriente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se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utilizan</a:t>
            </a:r>
            <a:r>
              <a:rPr sz="1400" dirty="0">
                <a:latin typeface="Arial"/>
                <a:cs typeface="Arial"/>
              </a:rPr>
              <a:t> para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tomar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muestras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corriente de la </a:t>
            </a:r>
            <a:r>
              <a:rPr sz="1400" spc="-5" dirty="0">
                <a:latin typeface="Arial"/>
                <a:cs typeface="Arial"/>
              </a:rPr>
              <a:t>línea </a:t>
            </a:r>
            <a:r>
              <a:rPr sz="1400" dirty="0">
                <a:latin typeface="Arial"/>
                <a:cs typeface="Arial"/>
              </a:rPr>
              <a:t>y reducirla a un </a:t>
            </a:r>
            <a:r>
              <a:rPr sz="1400" spc="-10" dirty="0">
                <a:latin typeface="Arial"/>
                <a:cs typeface="Arial"/>
              </a:rPr>
              <a:t>nivel </a:t>
            </a:r>
            <a:r>
              <a:rPr sz="1400" dirty="0">
                <a:latin typeface="Arial"/>
                <a:cs typeface="Arial"/>
              </a:rPr>
              <a:t>seguro y medible, para las gamas </a:t>
            </a:r>
            <a:r>
              <a:rPr sz="1400" spc="-37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normalizadas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instrumentos, aparatos </a:t>
            </a:r>
            <a:r>
              <a:rPr sz="1400" spc="-1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medida, </a:t>
            </a:r>
            <a:r>
              <a:rPr sz="1400" dirty="0">
                <a:latin typeface="Arial"/>
                <a:cs typeface="Arial"/>
              </a:rPr>
              <a:t>u </a:t>
            </a:r>
            <a:r>
              <a:rPr sz="1400" spc="-5" dirty="0">
                <a:latin typeface="Arial"/>
                <a:cs typeface="Arial"/>
              </a:rPr>
              <a:t>otros dispositivos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medida</a:t>
            </a:r>
            <a:r>
              <a:rPr sz="1400" spc="-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y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control.</a:t>
            </a:r>
            <a:endParaRPr sz="14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102908" y="9390381"/>
            <a:ext cx="5678170" cy="5073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1150"/>
              </a:lnSpc>
            </a:pPr>
            <a:r>
              <a:rPr sz="1100" dirty="0">
                <a:latin typeface="Calibri"/>
                <a:cs typeface="Calibri"/>
              </a:rPr>
              <a:t>PH </a:t>
            </a:r>
            <a:r>
              <a:rPr sz="1100" spc="-5" dirty="0">
                <a:latin typeface="Calibri"/>
                <a:cs typeface="Calibri"/>
              </a:rPr>
              <a:t>Financial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Park Tower,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Piso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35,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Boulevard </a:t>
            </a:r>
            <a:r>
              <a:rPr sz="1100" spc="-5" dirty="0">
                <a:latin typeface="Calibri"/>
                <a:cs typeface="Calibri"/>
              </a:rPr>
              <a:t>Costa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Este.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Corregimiento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Juan Díaz,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Costa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del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Este.</a:t>
            </a:r>
            <a:endParaRPr sz="1100">
              <a:latin typeface="Calibri"/>
              <a:cs typeface="Calibri"/>
            </a:endParaRPr>
          </a:p>
          <a:p>
            <a:pPr marL="2030730" marR="2022475" algn="ctr">
              <a:lnSpc>
                <a:spcPct val="101800"/>
              </a:lnSpc>
            </a:pPr>
            <a:r>
              <a:rPr sz="1100" spc="-5" dirty="0">
                <a:latin typeface="Calibri"/>
                <a:cs typeface="Calibri"/>
              </a:rPr>
              <a:t>Ciudad de Panamá. Panamá. </a:t>
            </a:r>
            <a:r>
              <a:rPr sz="1100" spc="-235" dirty="0">
                <a:latin typeface="Calibri"/>
                <a:cs typeface="Calibri"/>
              </a:rPr>
              <a:t> </a:t>
            </a:r>
            <a:r>
              <a:rPr sz="1100" u="sng" spc="-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3"/>
              </a:rPr>
              <a:t>www.kaizengrp.com</a:t>
            </a:r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986068" y="9359202"/>
            <a:ext cx="5910580" cy="0"/>
          </a:xfrm>
          <a:custGeom>
            <a:avLst/>
            <a:gdLst/>
            <a:ahLst/>
            <a:cxnLst/>
            <a:rect l="l" t="t" r="r" b="b"/>
            <a:pathLst>
              <a:path w="5910580">
                <a:moveTo>
                  <a:pt x="0" y="0"/>
                </a:moveTo>
                <a:lnTo>
                  <a:pt x="1598938" y="0"/>
                </a:lnTo>
              </a:path>
              <a:path w="5910580">
                <a:moveTo>
                  <a:pt x="1600530" y="0"/>
                </a:moveTo>
                <a:lnTo>
                  <a:pt x="5910390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979736" y="355137"/>
            <a:ext cx="999649" cy="431186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5944413" y="782828"/>
            <a:ext cx="5997575" cy="76701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715" algn="r">
              <a:spcBef>
                <a:spcPts val="100"/>
              </a:spcBef>
            </a:pPr>
            <a:r>
              <a:rPr sz="1100" spc="-5" dirty="0">
                <a:latin typeface="Calibri"/>
                <a:cs typeface="Calibri"/>
              </a:rPr>
              <a:t>Ficha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Técnica: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K-001</a:t>
            </a:r>
            <a:endParaRPr sz="1100">
              <a:latin typeface="Calibri"/>
              <a:cs typeface="Calibri"/>
            </a:endParaRPr>
          </a:p>
          <a:p>
            <a:pPr marL="5507355" marR="5080" indent="118745" algn="r">
              <a:lnSpc>
                <a:spcPct val="101800"/>
              </a:lnSpc>
              <a:spcBef>
                <a:spcPts val="5"/>
              </a:spcBef>
            </a:pPr>
            <a:r>
              <a:rPr sz="1100" dirty="0">
                <a:latin typeface="Calibri"/>
                <a:cs typeface="Calibri"/>
              </a:rPr>
              <a:t>Re</a:t>
            </a:r>
            <a:r>
              <a:rPr sz="1100" spc="5" dirty="0">
                <a:latin typeface="Calibri"/>
                <a:cs typeface="Calibri"/>
              </a:rPr>
              <a:t>v</a:t>
            </a:r>
            <a:r>
              <a:rPr sz="1100" dirty="0">
                <a:latin typeface="Calibri"/>
                <a:cs typeface="Calibri"/>
              </a:rPr>
              <a:t>.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  </a:t>
            </a:r>
            <a:r>
              <a:rPr sz="1100" spc="-5" dirty="0">
                <a:latin typeface="Calibri"/>
                <a:cs typeface="Calibri"/>
              </a:rPr>
              <a:t>Jul-</a:t>
            </a:r>
            <a:r>
              <a:rPr sz="1100" dirty="0">
                <a:latin typeface="Calibri"/>
                <a:cs typeface="Calibri"/>
              </a:rPr>
              <a:t>20</a:t>
            </a:r>
            <a:r>
              <a:rPr sz="1100" spc="-10" dirty="0">
                <a:latin typeface="Calibri"/>
                <a:cs typeface="Calibri"/>
              </a:rPr>
              <a:t>1</a:t>
            </a:r>
            <a:r>
              <a:rPr sz="1100" dirty="0">
                <a:latin typeface="Calibri"/>
                <a:cs typeface="Calibri"/>
              </a:rPr>
              <a:t>8</a:t>
            </a:r>
            <a:endParaRPr sz="1100">
              <a:latin typeface="Calibri"/>
              <a:cs typeface="Calibri"/>
            </a:endParaRPr>
          </a:p>
          <a:p>
            <a:pPr marL="12700">
              <a:lnSpc>
                <a:spcPts val="1670"/>
              </a:lnSpc>
            </a:pPr>
            <a:r>
              <a:rPr sz="1400" dirty="0">
                <a:latin typeface="Arial"/>
                <a:cs typeface="Arial"/>
              </a:rPr>
              <a:t>Los </a:t>
            </a:r>
            <a:r>
              <a:rPr sz="1400" spc="-5" dirty="0">
                <a:latin typeface="Arial"/>
                <a:cs typeface="Arial"/>
              </a:rPr>
              <a:t>valores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nominales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los </a:t>
            </a:r>
            <a:r>
              <a:rPr sz="1400" spc="-5" dirty="0">
                <a:latin typeface="Arial"/>
                <a:cs typeface="Arial"/>
              </a:rPr>
              <a:t>transformadores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corriente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se</a:t>
            </a:r>
            <a:r>
              <a:rPr sz="1400" spc="-5" dirty="0">
                <a:latin typeface="Arial"/>
                <a:cs typeface="Arial"/>
              </a:rPr>
              <a:t> definen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como</a:t>
            </a:r>
            <a:endParaRPr sz="1400">
              <a:latin typeface="Arial"/>
              <a:cs typeface="Arial"/>
            </a:endParaRPr>
          </a:p>
          <a:p>
            <a:pPr marL="12700" marR="7620">
              <a:lnSpc>
                <a:spcPts val="2420"/>
              </a:lnSpc>
              <a:spcBef>
                <a:spcPts val="195"/>
              </a:spcBef>
            </a:pPr>
            <a:r>
              <a:rPr sz="1400" dirty="0">
                <a:latin typeface="Arial"/>
                <a:cs typeface="Arial"/>
              </a:rPr>
              <a:t>relaciones</a:t>
            </a:r>
            <a:r>
              <a:rPr sz="1400" spc="28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28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corriente</a:t>
            </a:r>
            <a:r>
              <a:rPr sz="1400" spc="29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primaria</a:t>
            </a:r>
            <a:r>
              <a:rPr sz="1400" spc="29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</a:t>
            </a:r>
            <a:r>
              <a:rPr sz="1400" spc="28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corriente</a:t>
            </a:r>
            <a:r>
              <a:rPr sz="1400" spc="28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secundaria.</a:t>
            </a:r>
            <a:r>
              <a:rPr sz="1400" spc="29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Unas</a:t>
            </a:r>
            <a:r>
              <a:rPr sz="1400" spc="3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relaciones </a:t>
            </a:r>
            <a:r>
              <a:rPr sz="1400" spc="-37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típicas</a:t>
            </a:r>
            <a:r>
              <a:rPr sz="1400" spc="2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2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un</a:t>
            </a:r>
            <a:r>
              <a:rPr sz="1400" spc="2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transformador</a:t>
            </a:r>
            <a:r>
              <a:rPr sz="1400" spc="2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2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corriente</a:t>
            </a:r>
            <a:r>
              <a:rPr sz="1400" spc="3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podrían</a:t>
            </a:r>
            <a:r>
              <a:rPr sz="1400" spc="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ser</a:t>
            </a:r>
            <a:r>
              <a:rPr sz="1400" spc="2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600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/</a:t>
            </a:r>
            <a:r>
              <a:rPr sz="1400" spc="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5,</a:t>
            </a:r>
            <a:r>
              <a:rPr sz="1400" spc="3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800</a:t>
            </a:r>
            <a:r>
              <a:rPr sz="1400" spc="2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/</a:t>
            </a:r>
            <a:r>
              <a:rPr sz="1400" spc="2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5,</a:t>
            </a:r>
            <a:r>
              <a:rPr sz="1400" spc="2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1000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/</a:t>
            </a:r>
            <a:endParaRPr sz="1400">
              <a:latin typeface="Arial"/>
              <a:cs typeface="Arial"/>
            </a:endParaRPr>
          </a:p>
          <a:p>
            <a:pPr marL="12700" marR="8255">
              <a:lnSpc>
                <a:spcPts val="2400"/>
              </a:lnSpc>
              <a:spcBef>
                <a:spcPts val="15"/>
              </a:spcBef>
              <a:buAutoNum type="arabicPeriod" startAt="5"/>
              <a:tabLst>
                <a:tab pos="209550" algn="l"/>
              </a:tabLst>
            </a:pPr>
            <a:r>
              <a:rPr sz="1400" spc="-5" dirty="0">
                <a:latin typeface="Arial"/>
                <a:cs typeface="Arial"/>
              </a:rPr>
              <a:t>Los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valores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nominales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los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transformadores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corriente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son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5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y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1 </a:t>
            </a:r>
            <a:r>
              <a:rPr sz="1400" spc="-37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A.</a:t>
            </a:r>
            <a:endParaRPr sz="1400">
              <a:latin typeface="Arial"/>
              <a:cs typeface="Arial"/>
            </a:endParaRPr>
          </a:p>
          <a:p>
            <a:pPr marL="12700" marR="6985" algn="just">
              <a:lnSpc>
                <a:spcPct val="143200"/>
              </a:lnSpc>
              <a:spcBef>
                <a:spcPts val="1225"/>
              </a:spcBef>
            </a:pPr>
            <a:r>
              <a:rPr sz="1400" dirty="0">
                <a:latin typeface="Arial"/>
                <a:cs typeface="Arial"/>
              </a:rPr>
              <a:t>El primario de </a:t>
            </a:r>
            <a:r>
              <a:rPr sz="1400" spc="-10" dirty="0">
                <a:latin typeface="Arial"/>
                <a:cs typeface="Arial"/>
              </a:rPr>
              <a:t>estos </a:t>
            </a:r>
            <a:r>
              <a:rPr sz="1400" spc="-5" dirty="0">
                <a:latin typeface="Arial"/>
                <a:cs typeface="Arial"/>
              </a:rPr>
              <a:t>transformadores </a:t>
            </a:r>
            <a:r>
              <a:rPr sz="1400" dirty="0">
                <a:latin typeface="Arial"/>
                <a:cs typeface="Arial"/>
              </a:rPr>
              <a:t>se </a:t>
            </a:r>
            <a:r>
              <a:rPr sz="1400" spc="-5" dirty="0">
                <a:latin typeface="Arial"/>
                <a:cs typeface="Arial"/>
              </a:rPr>
              <a:t>conecta </a:t>
            </a:r>
            <a:r>
              <a:rPr sz="1400" spc="-10" dirty="0">
                <a:latin typeface="Arial"/>
                <a:cs typeface="Arial"/>
              </a:rPr>
              <a:t>en </a:t>
            </a:r>
            <a:r>
              <a:rPr sz="1400" spc="-5" dirty="0">
                <a:latin typeface="Arial"/>
                <a:cs typeface="Arial"/>
              </a:rPr>
              <a:t>serie </a:t>
            </a:r>
            <a:r>
              <a:rPr sz="1400" dirty="0">
                <a:latin typeface="Arial"/>
                <a:cs typeface="Arial"/>
              </a:rPr>
              <a:t>con la </a:t>
            </a:r>
            <a:r>
              <a:rPr sz="1400" spc="-5" dirty="0">
                <a:latin typeface="Arial"/>
                <a:cs typeface="Arial"/>
              </a:rPr>
              <a:t>carga, </a:t>
            </a:r>
            <a:r>
              <a:rPr sz="1400" dirty="0">
                <a:latin typeface="Arial"/>
                <a:cs typeface="Arial"/>
              </a:rPr>
              <a:t>y la 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carga de </a:t>
            </a:r>
            <a:r>
              <a:rPr sz="1400" spc="-5" dirty="0">
                <a:latin typeface="Arial"/>
                <a:cs typeface="Arial"/>
              </a:rPr>
              <a:t>este transformador está constituida solamente </a:t>
            </a:r>
            <a:r>
              <a:rPr sz="1400" dirty="0">
                <a:latin typeface="Arial"/>
                <a:cs typeface="Arial"/>
              </a:rPr>
              <a:t>por la </a:t>
            </a:r>
            <a:r>
              <a:rPr sz="1400" spc="-5" dirty="0">
                <a:latin typeface="Arial"/>
                <a:cs typeface="Arial"/>
              </a:rPr>
              <a:t>impedancia </a:t>
            </a:r>
            <a:r>
              <a:rPr sz="1400" dirty="0">
                <a:latin typeface="Arial"/>
                <a:cs typeface="Arial"/>
              </a:rPr>
              <a:t> del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circuito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que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se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conecta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5" dirty="0">
                <a:latin typeface="Arial"/>
                <a:cs typeface="Arial"/>
              </a:rPr>
              <a:t>él.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40"/>
              </a:spcBef>
            </a:pPr>
            <a:endParaRPr sz="1300">
              <a:latin typeface="Arial"/>
              <a:cs typeface="Arial"/>
            </a:endParaRPr>
          </a:p>
          <a:p>
            <a:pPr marL="12700" algn="just"/>
            <a:r>
              <a:rPr sz="1400" spc="-5" dirty="0">
                <a:latin typeface="Arial"/>
                <a:cs typeface="Arial"/>
              </a:rPr>
              <a:t>Tipos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construcción: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40"/>
              </a:spcBef>
            </a:pPr>
            <a:endParaRPr sz="1300">
              <a:latin typeface="Arial"/>
              <a:cs typeface="Arial"/>
            </a:endParaRPr>
          </a:p>
          <a:p>
            <a:pPr marL="12700" algn="just"/>
            <a:r>
              <a:rPr sz="1400" dirty="0">
                <a:latin typeface="Arial"/>
                <a:cs typeface="Arial"/>
              </a:rPr>
              <a:t>Los</a:t>
            </a:r>
            <a:r>
              <a:rPr sz="1400" spc="-5" dirty="0">
                <a:latin typeface="Arial"/>
                <a:cs typeface="Arial"/>
              </a:rPr>
              <a:t> tipos</a:t>
            </a:r>
            <a:r>
              <a:rPr sz="1400" dirty="0">
                <a:latin typeface="Arial"/>
                <a:cs typeface="Arial"/>
              </a:rPr>
              <a:t> de</a:t>
            </a:r>
            <a:r>
              <a:rPr sz="1400" spc="-5" dirty="0">
                <a:latin typeface="Arial"/>
                <a:cs typeface="Arial"/>
              </a:rPr>
              <a:t> transformadores</a:t>
            </a:r>
            <a:r>
              <a:rPr sz="1400" dirty="0">
                <a:latin typeface="Arial"/>
                <a:cs typeface="Arial"/>
              </a:rPr>
              <a:t> de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corriente son:</a:t>
            </a:r>
            <a:endParaRPr sz="1400">
              <a:latin typeface="Arial"/>
              <a:cs typeface="Arial"/>
            </a:endParaRPr>
          </a:p>
          <a:p>
            <a:pPr marL="469265" marR="5715" lvl="1" indent="-228600" algn="just">
              <a:lnSpc>
                <a:spcPct val="144000"/>
              </a:lnSpc>
              <a:spcBef>
                <a:spcPts val="810"/>
              </a:spcBef>
              <a:buChar char="-"/>
              <a:tabLst>
                <a:tab pos="469900" algn="l"/>
              </a:tabLst>
            </a:pPr>
            <a:r>
              <a:rPr sz="1400" spc="-5" dirty="0">
                <a:latin typeface="Arial"/>
                <a:cs typeface="Arial"/>
              </a:rPr>
              <a:t>Tipo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primario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devanado: Consta</a:t>
            </a:r>
            <a:r>
              <a:rPr sz="1400" dirty="0">
                <a:latin typeface="Arial"/>
                <a:cs typeface="Arial"/>
              </a:rPr>
              <a:t> de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dos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devanados</a:t>
            </a:r>
            <a:r>
              <a:rPr sz="1400" dirty="0">
                <a:latin typeface="Arial"/>
                <a:cs typeface="Arial"/>
              </a:rPr>
              <a:t> primarios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y 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secundarios totalmente aislados </a:t>
            </a:r>
            <a:r>
              <a:rPr sz="1400" dirty="0">
                <a:latin typeface="Arial"/>
                <a:cs typeface="Arial"/>
              </a:rPr>
              <a:t>y </a:t>
            </a:r>
            <a:r>
              <a:rPr sz="1400" spc="-5" dirty="0">
                <a:latin typeface="Arial"/>
                <a:cs typeface="Arial"/>
              </a:rPr>
              <a:t>montados permanentemente sobre </a:t>
            </a:r>
            <a:r>
              <a:rPr sz="1400" spc="-37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el </a:t>
            </a:r>
            <a:r>
              <a:rPr sz="1400" spc="-5" dirty="0">
                <a:latin typeface="Arial"/>
                <a:cs typeface="Arial"/>
              </a:rPr>
              <a:t>circuito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magnético.</a:t>
            </a:r>
            <a:endParaRPr sz="1400">
              <a:latin typeface="Arial"/>
              <a:cs typeface="Arial"/>
            </a:endParaRPr>
          </a:p>
          <a:p>
            <a:pPr marL="469265" marR="8255" lvl="1" indent="-228600" algn="just">
              <a:lnSpc>
                <a:spcPct val="143600"/>
              </a:lnSpc>
              <a:buChar char="-"/>
              <a:tabLst>
                <a:tab pos="469900" algn="l"/>
              </a:tabLst>
            </a:pPr>
            <a:r>
              <a:rPr sz="1400" spc="-5" dirty="0">
                <a:latin typeface="Arial"/>
                <a:cs typeface="Arial"/>
              </a:rPr>
              <a:t>Tipo barra: </a:t>
            </a:r>
            <a:r>
              <a:rPr sz="1400" spc="-10" dirty="0">
                <a:latin typeface="Arial"/>
                <a:cs typeface="Arial"/>
              </a:rPr>
              <a:t>Es </a:t>
            </a:r>
            <a:r>
              <a:rPr sz="1400" spc="-5" dirty="0">
                <a:latin typeface="Arial"/>
                <a:cs typeface="Arial"/>
              </a:rPr>
              <a:t>similar </a:t>
            </a:r>
            <a:r>
              <a:rPr sz="1400" dirty="0">
                <a:latin typeface="Arial"/>
                <a:cs typeface="Arial"/>
              </a:rPr>
              <a:t>al tipo </a:t>
            </a:r>
            <a:r>
              <a:rPr sz="1400" spc="-5" dirty="0">
                <a:latin typeface="Arial"/>
                <a:cs typeface="Arial"/>
              </a:rPr>
              <a:t>primario devanado, excepto </a:t>
            </a:r>
            <a:r>
              <a:rPr sz="1400" dirty="0">
                <a:latin typeface="Arial"/>
                <a:cs typeface="Arial"/>
              </a:rPr>
              <a:t>en </a:t>
            </a:r>
            <a:r>
              <a:rPr sz="1400" spc="-5" dirty="0">
                <a:latin typeface="Arial"/>
                <a:cs typeface="Arial"/>
              </a:rPr>
              <a:t>que </a:t>
            </a:r>
            <a:r>
              <a:rPr sz="1400" dirty="0">
                <a:latin typeface="Arial"/>
                <a:cs typeface="Arial"/>
              </a:rPr>
              <a:t>el 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primario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es</a:t>
            </a:r>
            <a:r>
              <a:rPr sz="1400" spc="-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un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solo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conductor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recto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de </a:t>
            </a:r>
            <a:r>
              <a:rPr sz="1400" dirty="0">
                <a:latin typeface="Arial"/>
                <a:cs typeface="Arial"/>
              </a:rPr>
              <a:t>tipo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barra.</a:t>
            </a:r>
            <a:endParaRPr sz="1400">
              <a:latin typeface="Arial"/>
              <a:cs typeface="Arial"/>
            </a:endParaRPr>
          </a:p>
          <a:p>
            <a:pPr marL="469265" marR="6350" lvl="1" indent="-228600" algn="just">
              <a:lnSpc>
                <a:spcPct val="143600"/>
              </a:lnSpc>
              <a:buChar char="-"/>
              <a:tabLst>
                <a:tab pos="469900" algn="l"/>
              </a:tabLst>
            </a:pPr>
            <a:r>
              <a:rPr sz="1400" spc="-5" dirty="0">
                <a:latin typeface="Arial"/>
                <a:cs typeface="Arial"/>
              </a:rPr>
              <a:t>Tipo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toroidal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(ventana): Tiene</a:t>
            </a:r>
            <a:r>
              <a:rPr sz="1400" dirty="0">
                <a:latin typeface="Arial"/>
                <a:cs typeface="Arial"/>
              </a:rPr>
              <a:t> un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devanado</a:t>
            </a:r>
            <a:r>
              <a:rPr sz="1400" dirty="0">
                <a:latin typeface="Arial"/>
                <a:cs typeface="Arial"/>
              </a:rPr>
              <a:t> secundario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totalmente </a:t>
            </a:r>
            <a:r>
              <a:rPr sz="1400" spc="-37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aislado</a:t>
            </a:r>
            <a:r>
              <a:rPr sz="1400" spc="-7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y</a:t>
            </a:r>
            <a:r>
              <a:rPr sz="1400" spc="-7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montado</a:t>
            </a:r>
            <a:r>
              <a:rPr sz="1400" spc="-7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permanentemente</a:t>
            </a:r>
            <a:r>
              <a:rPr sz="1400" spc="-7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sobre</a:t>
            </a:r>
            <a:r>
              <a:rPr sz="1400" spc="-7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el</a:t>
            </a:r>
            <a:r>
              <a:rPr sz="1400" spc="-7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circuito</a:t>
            </a:r>
            <a:r>
              <a:rPr sz="1400" spc="-7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magnético</a:t>
            </a:r>
            <a:r>
              <a:rPr sz="1400" spc="-6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y</a:t>
            </a:r>
            <a:r>
              <a:rPr sz="1400" spc="-7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una</a:t>
            </a:r>
            <a:endParaRPr sz="1400">
              <a:latin typeface="Arial"/>
              <a:cs typeface="Arial"/>
            </a:endParaRPr>
          </a:p>
          <a:p>
            <a:pPr marL="469265" marR="9525" algn="just">
              <a:lnSpc>
                <a:spcPct val="143700"/>
              </a:lnSpc>
              <a:spcBef>
                <a:spcPts val="10"/>
              </a:spcBef>
            </a:pPr>
            <a:r>
              <a:rPr sz="1400" spc="-5" dirty="0">
                <a:latin typeface="Arial"/>
                <a:cs typeface="Arial"/>
              </a:rPr>
              <a:t>ventana </a:t>
            </a:r>
            <a:r>
              <a:rPr sz="1400" dirty="0">
                <a:latin typeface="Arial"/>
                <a:cs typeface="Arial"/>
              </a:rPr>
              <a:t>a </a:t>
            </a:r>
            <a:r>
              <a:rPr sz="1400" spc="-5" dirty="0">
                <a:latin typeface="Arial"/>
                <a:cs typeface="Arial"/>
              </a:rPr>
              <a:t>través </a:t>
            </a:r>
            <a:r>
              <a:rPr sz="1400" spc="-10" dirty="0">
                <a:latin typeface="Arial"/>
                <a:cs typeface="Arial"/>
              </a:rPr>
              <a:t>de </a:t>
            </a:r>
            <a:r>
              <a:rPr sz="1400" dirty="0">
                <a:latin typeface="Arial"/>
                <a:cs typeface="Arial"/>
              </a:rPr>
              <a:t>la cual puede </a:t>
            </a:r>
            <a:r>
              <a:rPr sz="1400" spc="-5" dirty="0">
                <a:latin typeface="Arial"/>
                <a:cs typeface="Arial"/>
              </a:rPr>
              <a:t>hacerse pasar </a:t>
            </a:r>
            <a:r>
              <a:rPr sz="1400" dirty="0">
                <a:latin typeface="Arial"/>
                <a:cs typeface="Arial"/>
              </a:rPr>
              <a:t>un </a:t>
            </a:r>
            <a:r>
              <a:rPr sz="1400" spc="-5" dirty="0">
                <a:latin typeface="Arial"/>
                <a:cs typeface="Arial"/>
              </a:rPr>
              <a:t>conductor que </a:t>
            </a:r>
            <a:r>
              <a:rPr sz="1400" dirty="0">
                <a:latin typeface="Arial"/>
                <a:cs typeface="Arial"/>
              </a:rPr>
              <a:t> proporciona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el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devanado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primario.</a:t>
            </a:r>
            <a:endParaRPr sz="1400">
              <a:latin typeface="Arial"/>
              <a:cs typeface="Arial"/>
            </a:endParaRPr>
          </a:p>
          <a:p>
            <a:pPr marL="469265" marR="7620" lvl="1" indent="-228600" algn="just">
              <a:lnSpc>
                <a:spcPct val="143600"/>
              </a:lnSpc>
              <a:buChar char="-"/>
              <a:tabLst>
                <a:tab pos="469900" algn="l"/>
              </a:tabLst>
            </a:pPr>
            <a:r>
              <a:rPr sz="1400" spc="-5" dirty="0">
                <a:latin typeface="Arial"/>
                <a:cs typeface="Arial"/>
              </a:rPr>
              <a:t>Tipo</a:t>
            </a:r>
            <a:r>
              <a:rPr sz="1400" dirty="0">
                <a:latin typeface="Arial"/>
                <a:cs typeface="Arial"/>
              </a:rPr>
              <a:t> para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bornes: </a:t>
            </a:r>
            <a:r>
              <a:rPr sz="1400" dirty="0">
                <a:latin typeface="Arial"/>
                <a:cs typeface="Arial"/>
              </a:rPr>
              <a:t>Es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un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tipo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especial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toroidal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proyectado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para 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colocarse</a:t>
            </a:r>
            <a:r>
              <a:rPr sz="1400" dirty="0">
                <a:latin typeface="Arial"/>
                <a:cs typeface="Arial"/>
              </a:rPr>
              <a:t> en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los</a:t>
            </a:r>
            <a:r>
              <a:rPr sz="1400" dirty="0">
                <a:latin typeface="Arial"/>
                <a:cs typeface="Arial"/>
              </a:rPr>
              <a:t> bornes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aislados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de</a:t>
            </a:r>
            <a:r>
              <a:rPr sz="1400" spc="-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los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aparatos,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actuando</a:t>
            </a:r>
            <a:r>
              <a:rPr sz="1400" dirty="0">
                <a:latin typeface="Arial"/>
                <a:cs typeface="Arial"/>
              </a:rPr>
              <a:t> el 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conductor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del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borne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como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devanado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primario.</a:t>
            </a:r>
            <a:endParaRPr sz="14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102908" y="9390381"/>
            <a:ext cx="5678170" cy="5073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1150"/>
              </a:lnSpc>
            </a:pPr>
            <a:r>
              <a:rPr sz="1100" dirty="0">
                <a:latin typeface="Calibri"/>
                <a:cs typeface="Calibri"/>
              </a:rPr>
              <a:t>PH </a:t>
            </a:r>
            <a:r>
              <a:rPr sz="1100" spc="-5" dirty="0">
                <a:latin typeface="Calibri"/>
                <a:cs typeface="Calibri"/>
              </a:rPr>
              <a:t>Financial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Park Tower,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Piso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35,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Boulevard </a:t>
            </a:r>
            <a:r>
              <a:rPr sz="1100" spc="-5" dirty="0">
                <a:latin typeface="Calibri"/>
                <a:cs typeface="Calibri"/>
              </a:rPr>
              <a:t>Costa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Este.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Corregimiento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Juan Díaz,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Costa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del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Este.</a:t>
            </a:r>
            <a:endParaRPr sz="1100">
              <a:latin typeface="Calibri"/>
              <a:cs typeface="Calibri"/>
            </a:endParaRPr>
          </a:p>
          <a:p>
            <a:pPr marL="2030730" marR="2022475" algn="ctr">
              <a:lnSpc>
                <a:spcPct val="101800"/>
              </a:lnSpc>
            </a:pPr>
            <a:r>
              <a:rPr sz="1100" spc="-5" dirty="0">
                <a:latin typeface="Calibri"/>
                <a:cs typeface="Calibri"/>
              </a:rPr>
              <a:t>Ciudad de Panamá. Panamá. </a:t>
            </a:r>
            <a:r>
              <a:rPr sz="1100" spc="-235" dirty="0">
                <a:latin typeface="Calibri"/>
                <a:cs typeface="Calibri"/>
              </a:rPr>
              <a:t> </a:t>
            </a:r>
            <a:r>
              <a:rPr sz="1100" u="sng" spc="-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3"/>
              </a:rPr>
              <a:t>www.kaizengrp.com</a:t>
            </a:r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986068" y="9359202"/>
            <a:ext cx="5910580" cy="0"/>
          </a:xfrm>
          <a:custGeom>
            <a:avLst/>
            <a:gdLst/>
            <a:ahLst/>
            <a:cxnLst/>
            <a:rect l="l" t="t" r="r" b="b"/>
            <a:pathLst>
              <a:path w="5910580">
                <a:moveTo>
                  <a:pt x="0" y="0"/>
                </a:moveTo>
                <a:lnTo>
                  <a:pt x="1598938" y="0"/>
                </a:lnTo>
              </a:path>
              <a:path w="5910580">
                <a:moveTo>
                  <a:pt x="1600530" y="0"/>
                </a:moveTo>
                <a:lnTo>
                  <a:pt x="5910390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979736" y="355137"/>
            <a:ext cx="999649" cy="431186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5944413" y="782827"/>
            <a:ext cx="5997575" cy="677608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715" algn="r">
              <a:spcBef>
                <a:spcPts val="100"/>
              </a:spcBef>
            </a:pPr>
            <a:r>
              <a:rPr sz="1100" spc="-5" dirty="0">
                <a:latin typeface="Calibri"/>
                <a:cs typeface="Calibri"/>
              </a:rPr>
              <a:t>Ficha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Técnica: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K-001</a:t>
            </a:r>
            <a:endParaRPr sz="1100">
              <a:latin typeface="Calibri"/>
              <a:cs typeface="Calibri"/>
            </a:endParaRPr>
          </a:p>
          <a:p>
            <a:pPr marL="5507355" marR="5080" indent="118745" algn="r">
              <a:lnSpc>
                <a:spcPct val="101800"/>
              </a:lnSpc>
              <a:spcBef>
                <a:spcPts val="5"/>
              </a:spcBef>
            </a:pPr>
            <a:r>
              <a:rPr sz="1100" dirty="0">
                <a:latin typeface="Calibri"/>
                <a:cs typeface="Calibri"/>
              </a:rPr>
              <a:t>Re</a:t>
            </a:r>
            <a:r>
              <a:rPr sz="1100" spc="5" dirty="0">
                <a:latin typeface="Calibri"/>
                <a:cs typeface="Calibri"/>
              </a:rPr>
              <a:t>v</a:t>
            </a:r>
            <a:r>
              <a:rPr sz="1100" dirty="0">
                <a:latin typeface="Calibri"/>
                <a:cs typeface="Calibri"/>
              </a:rPr>
              <a:t>.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  </a:t>
            </a:r>
            <a:r>
              <a:rPr sz="1100" spc="-5" dirty="0">
                <a:latin typeface="Calibri"/>
                <a:cs typeface="Calibri"/>
              </a:rPr>
              <a:t>Jul-</a:t>
            </a:r>
            <a:r>
              <a:rPr sz="1100" dirty="0">
                <a:latin typeface="Calibri"/>
                <a:cs typeface="Calibri"/>
              </a:rPr>
              <a:t>20</a:t>
            </a:r>
            <a:r>
              <a:rPr sz="1100" spc="-10" dirty="0">
                <a:latin typeface="Calibri"/>
                <a:cs typeface="Calibri"/>
              </a:rPr>
              <a:t>1</a:t>
            </a:r>
            <a:r>
              <a:rPr sz="1100" dirty="0">
                <a:latin typeface="Calibri"/>
                <a:cs typeface="Calibri"/>
              </a:rPr>
              <a:t>8</a:t>
            </a:r>
            <a:endParaRPr sz="1100">
              <a:latin typeface="Calibri"/>
              <a:cs typeface="Calibri"/>
            </a:endParaRPr>
          </a:p>
          <a:p>
            <a:pPr marL="12700" algn="just">
              <a:lnSpc>
                <a:spcPts val="1670"/>
              </a:lnSpc>
            </a:pPr>
            <a:r>
              <a:rPr sz="1400" dirty="0">
                <a:latin typeface="Arial"/>
                <a:cs typeface="Arial"/>
              </a:rPr>
              <a:t>Los</a:t>
            </a:r>
            <a:r>
              <a:rPr sz="1400" spc="-5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transformadores</a:t>
            </a:r>
            <a:r>
              <a:rPr sz="1400" spc="-5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6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corriente</a:t>
            </a:r>
            <a:r>
              <a:rPr sz="1400" spc="-6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se</a:t>
            </a:r>
            <a:r>
              <a:rPr sz="1400" spc="-7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clasifican</a:t>
            </a:r>
            <a:r>
              <a:rPr sz="1400" spc="-6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5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acuerdo</a:t>
            </a:r>
            <a:r>
              <a:rPr sz="1400" spc="-7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con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el</a:t>
            </a:r>
            <a:r>
              <a:rPr sz="1400" spc="-6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aislamiento</a:t>
            </a:r>
            <a:endParaRPr sz="1400">
              <a:latin typeface="Arial"/>
              <a:cs typeface="Arial"/>
            </a:endParaRPr>
          </a:p>
          <a:p>
            <a:pPr marL="12700" marR="9525" algn="just">
              <a:lnSpc>
                <a:spcPct val="143600"/>
              </a:lnSpc>
            </a:pPr>
            <a:r>
              <a:rPr sz="1400" dirty="0">
                <a:latin typeface="Arial"/>
                <a:cs typeface="Arial"/>
              </a:rPr>
              <a:t>principal </a:t>
            </a:r>
            <a:r>
              <a:rPr sz="1400" spc="-5" dirty="0">
                <a:latin typeface="Arial"/>
                <a:cs typeface="Arial"/>
              </a:rPr>
              <a:t>usado, como </a:t>
            </a:r>
            <a:r>
              <a:rPr sz="1400" dirty="0">
                <a:latin typeface="Arial"/>
                <a:cs typeface="Arial"/>
              </a:rPr>
              <a:t>de tipo </a:t>
            </a:r>
            <a:r>
              <a:rPr sz="1400" spc="-5" dirty="0">
                <a:latin typeface="Arial"/>
                <a:cs typeface="Arial"/>
              </a:rPr>
              <a:t>seco, rellenos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compuestos, moldeados </a:t>
            </a:r>
            <a:r>
              <a:rPr sz="1400" dirty="0">
                <a:latin typeface="Arial"/>
                <a:cs typeface="Arial"/>
              </a:rPr>
              <a:t>o 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en</a:t>
            </a:r>
            <a:r>
              <a:rPr sz="1400" spc="-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baño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líquido.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25"/>
              </a:spcBef>
            </a:pPr>
            <a:endParaRPr sz="1300">
              <a:latin typeface="Arial"/>
              <a:cs typeface="Arial"/>
            </a:endParaRPr>
          </a:p>
          <a:p>
            <a:pPr marL="241300" algn="just">
              <a:spcBef>
                <a:spcPts val="5"/>
              </a:spcBef>
            </a:pPr>
            <a:r>
              <a:rPr sz="1400" b="1" dirty="0">
                <a:latin typeface="Arial"/>
                <a:cs typeface="Arial"/>
              </a:rPr>
              <a:t>5.5.  </a:t>
            </a:r>
            <a:r>
              <a:rPr sz="1400" b="1" spc="8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Transformadores</a:t>
            </a:r>
            <a:r>
              <a:rPr sz="1400" b="1" spc="-2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de</a:t>
            </a:r>
            <a:r>
              <a:rPr sz="1400" b="1" spc="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tensión</a:t>
            </a:r>
            <a:endParaRPr sz="1400">
              <a:latin typeface="Arial"/>
              <a:cs typeface="Arial"/>
            </a:endParaRPr>
          </a:p>
          <a:p>
            <a:pPr marL="12700" marR="7620" algn="just">
              <a:lnSpc>
                <a:spcPct val="143600"/>
              </a:lnSpc>
              <a:spcBef>
                <a:spcPts val="815"/>
              </a:spcBef>
            </a:pPr>
            <a:r>
              <a:rPr sz="1400" dirty="0">
                <a:latin typeface="Arial"/>
                <a:cs typeface="Arial"/>
              </a:rPr>
              <a:t>Es</a:t>
            </a:r>
            <a:r>
              <a:rPr sz="1400" spc="37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un</a:t>
            </a:r>
            <a:r>
              <a:rPr sz="1400" spc="37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transformador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devanado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especialmente,</a:t>
            </a:r>
            <a:r>
              <a:rPr sz="1400" spc="36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con</a:t>
            </a:r>
            <a:r>
              <a:rPr sz="1400" spc="37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un</a:t>
            </a:r>
            <a:r>
              <a:rPr sz="1400" spc="37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primario</a:t>
            </a:r>
            <a:r>
              <a:rPr sz="1400" spc="37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37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alto </a:t>
            </a:r>
            <a:r>
              <a:rPr sz="1400" spc="-38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voltaje </a:t>
            </a:r>
            <a:r>
              <a:rPr sz="1400" dirty="0">
                <a:latin typeface="Arial"/>
                <a:cs typeface="Arial"/>
              </a:rPr>
              <a:t>y un </a:t>
            </a:r>
            <a:r>
              <a:rPr sz="1400" spc="-5" dirty="0">
                <a:latin typeface="Arial"/>
                <a:cs typeface="Arial"/>
              </a:rPr>
              <a:t>secundario </a:t>
            </a:r>
            <a:r>
              <a:rPr sz="1400" dirty="0">
                <a:latin typeface="Arial"/>
                <a:cs typeface="Arial"/>
              </a:rPr>
              <a:t>de baja </a:t>
            </a:r>
            <a:r>
              <a:rPr sz="1400" spc="-5" dirty="0">
                <a:latin typeface="Arial"/>
                <a:cs typeface="Arial"/>
              </a:rPr>
              <a:t>tensión. Tiene </a:t>
            </a:r>
            <a:r>
              <a:rPr sz="1400" dirty="0">
                <a:latin typeface="Arial"/>
                <a:cs typeface="Arial"/>
              </a:rPr>
              <a:t>una </a:t>
            </a:r>
            <a:r>
              <a:rPr sz="1400" spc="-5" dirty="0">
                <a:latin typeface="Arial"/>
                <a:cs typeface="Arial"/>
              </a:rPr>
              <a:t>potencia </a:t>
            </a:r>
            <a:r>
              <a:rPr sz="1400" dirty="0">
                <a:latin typeface="Arial"/>
                <a:cs typeface="Arial"/>
              </a:rPr>
              <a:t>nominal </a:t>
            </a:r>
            <a:r>
              <a:rPr sz="1400" spc="-5" dirty="0">
                <a:latin typeface="Arial"/>
                <a:cs typeface="Arial"/>
              </a:rPr>
              <a:t>muy </a:t>
            </a:r>
            <a:r>
              <a:rPr sz="1400" dirty="0">
                <a:latin typeface="Arial"/>
                <a:cs typeface="Arial"/>
              </a:rPr>
              <a:t> baja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y</a:t>
            </a:r>
            <a:r>
              <a:rPr sz="1400" spc="-5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su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único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objetivo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es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suministrar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una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muestra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voltaje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del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sistema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de </a:t>
            </a:r>
            <a:r>
              <a:rPr sz="1400" spc="-38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potencia,</a:t>
            </a:r>
            <a:r>
              <a:rPr sz="1400" spc="-5" dirty="0">
                <a:latin typeface="Arial"/>
                <a:cs typeface="Arial"/>
              </a:rPr>
              <a:t> para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que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se</a:t>
            </a:r>
            <a:r>
              <a:rPr sz="1400" spc="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mida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con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instrumentos incorporados.</a:t>
            </a:r>
            <a:endParaRPr sz="1400">
              <a:latin typeface="Arial"/>
              <a:cs typeface="Arial"/>
            </a:endParaRPr>
          </a:p>
          <a:p>
            <a:pPr marL="12700" marR="5715" algn="just">
              <a:lnSpc>
                <a:spcPct val="143600"/>
              </a:lnSpc>
              <a:spcBef>
                <a:spcPts val="815"/>
              </a:spcBef>
            </a:pPr>
            <a:r>
              <a:rPr sz="1400" spc="-5" dirty="0">
                <a:latin typeface="Arial"/>
                <a:cs typeface="Arial"/>
              </a:rPr>
              <a:t>Además, puesto que </a:t>
            </a:r>
            <a:r>
              <a:rPr sz="1400" dirty="0">
                <a:latin typeface="Arial"/>
                <a:cs typeface="Arial"/>
              </a:rPr>
              <a:t>el </a:t>
            </a:r>
            <a:r>
              <a:rPr sz="1400" spc="-5" dirty="0">
                <a:latin typeface="Arial"/>
                <a:cs typeface="Arial"/>
              </a:rPr>
              <a:t>objetivo principal </a:t>
            </a:r>
            <a:r>
              <a:rPr sz="1400" spc="-10" dirty="0">
                <a:latin typeface="Arial"/>
                <a:cs typeface="Arial"/>
              </a:rPr>
              <a:t>es </a:t>
            </a:r>
            <a:r>
              <a:rPr sz="1400" dirty="0">
                <a:latin typeface="Arial"/>
                <a:cs typeface="Arial"/>
              </a:rPr>
              <a:t>el </a:t>
            </a:r>
            <a:r>
              <a:rPr sz="1400" spc="-5" dirty="0">
                <a:latin typeface="Arial"/>
                <a:cs typeface="Arial"/>
              </a:rPr>
              <a:t>muestreo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voltaje </a:t>
            </a:r>
            <a:r>
              <a:rPr sz="1400" dirty="0">
                <a:latin typeface="Arial"/>
                <a:cs typeface="Arial"/>
              </a:rPr>
              <a:t>deberá 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ser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particularmente</a:t>
            </a:r>
            <a:r>
              <a:rPr sz="1400" dirty="0">
                <a:latin typeface="Arial"/>
                <a:cs typeface="Arial"/>
              </a:rPr>
              <a:t> preciso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como</a:t>
            </a:r>
            <a:r>
              <a:rPr sz="1400" dirty="0">
                <a:latin typeface="Arial"/>
                <a:cs typeface="Arial"/>
              </a:rPr>
              <a:t> para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no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distorsionar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los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valores </a:t>
            </a:r>
            <a:r>
              <a:rPr sz="1400" dirty="0">
                <a:latin typeface="Arial"/>
                <a:cs typeface="Arial"/>
              </a:rPr>
              <a:t> verdaderos. Se </a:t>
            </a:r>
            <a:r>
              <a:rPr sz="1400" spc="-5" dirty="0">
                <a:latin typeface="Arial"/>
                <a:cs typeface="Arial"/>
              </a:rPr>
              <a:t>pueden conseguir transformadores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potencial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varios 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niveles</a:t>
            </a:r>
            <a:r>
              <a:rPr sz="1400" dirty="0">
                <a:latin typeface="Arial"/>
                <a:cs typeface="Arial"/>
              </a:rPr>
              <a:t> de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precisión,</a:t>
            </a:r>
            <a:r>
              <a:rPr sz="1400" dirty="0">
                <a:latin typeface="Arial"/>
                <a:cs typeface="Arial"/>
              </a:rPr>
              <a:t> dependiendo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qué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tan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precisas</a:t>
            </a:r>
            <a:r>
              <a:rPr sz="1400" dirty="0">
                <a:latin typeface="Arial"/>
                <a:cs typeface="Arial"/>
              </a:rPr>
              <a:t> deban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ser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sus </a:t>
            </a:r>
            <a:r>
              <a:rPr sz="1400" spc="-37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lecturas, </a:t>
            </a:r>
            <a:r>
              <a:rPr sz="1400" dirty="0">
                <a:latin typeface="Arial"/>
                <a:cs typeface="Arial"/>
              </a:rPr>
              <a:t>para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cada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aplicación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especial.</a:t>
            </a:r>
            <a:endParaRPr sz="1400">
              <a:latin typeface="Arial"/>
              <a:cs typeface="Arial"/>
            </a:endParaRPr>
          </a:p>
          <a:p>
            <a:pPr marL="12700" marR="8255" algn="just">
              <a:lnSpc>
                <a:spcPct val="143200"/>
              </a:lnSpc>
              <a:spcBef>
                <a:spcPts val="819"/>
              </a:spcBef>
            </a:pPr>
            <a:r>
              <a:rPr sz="1400" dirty="0">
                <a:latin typeface="Arial"/>
                <a:cs typeface="Arial"/>
              </a:rPr>
              <a:t>El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enrollado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primario</a:t>
            </a:r>
            <a:r>
              <a:rPr sz="1400" dirty="0">
                <a:latin typeface="Arial"/>
                <a:cs typeface="Arial"/>
              </a:rPr>
              <a:t> de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un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transformador</a:t>
            </a:r>
            <a:r>
              <a:rPr sz="1400" dirty="0">
                <a:latin typeface="Arial"/>
                <a:cs typeface="Arial"/>
              </a:rPr>
              <a:t> de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potencial</a:t>
            </a:r>
            <a:r>
              <a:rPr sz="1400" dirty="0">
                <a:latin typeface="Arial"/>
                <a:cs typeface="Arial"/>
              </a:rPr>
              <a:t> se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conecta</a:t>
            </a:r>
            <a:r>
              <a:rPr sz="1400" dirty="0">
                <a:latin typeface="Arial"/>
                <a:cs typeface="Arial"/>
              </a:rPr>
              <a:t> en </a:t>
            </a:r>
            <a:r>
              <a:rPr sz="1400" spc="-37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paralelo </a:t>
            </a:r>
            <a:r>
              <a:rPr sz="1400" spc="-5" dirty="0">
                <a:latin typeface="Arial"/>
                <a:cs typeface="Arial"/>
              </a:rPr>
              <a:t>con </a:t>
            </a:r>
            <a:r>
              <a:rPr sz="1400" dirty="0">
                <a:latin typeface="Arial"/>
                <a:cs typeface="Arial"/>
              </a:rPr>
              <a:t>el </a:t>
            </a:r>
            <a:r>
              <a:rPr sz="1400" spc="-5" dirty="0">
                <a:latin typeface="Arial"/>
                <a:cs typeface="Arial"/>
              </a:rPr>
              <a:t>circuito </a:t>
            </a:r>
            <a:r>
              <a:rPr sz="1400" spc="-1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potencia </a:t>
            </a:r>
            <a:r>
              <a:rPr sz="1400" dirty="0">
                <a:latin typeface="Arial"/>
                <a:cs typeface="Arial"/>
              </a:rPr>
              <a:t>y en el </a:t>
            </a:r>
            <a:r>
              <a:rPr sz="1400" spc="-5" dirty="0">
                <a:latin typeface="Arial"/>
                <a:cs typeface="Arial"/>
              </a:rPr>
              <a:t>secundario se conectan </a:t>
            </a:r>
            <a:r>
              <a:rPr sz="1400" dirty="0">
                <a:latin typeface="Arial"/>
                <a:cs typeface="Arial"/>
              </a:rPr>
              <a:t>los 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instrumentos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o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aparatos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protección</a:t>
            </a:r>
            <a:endParaRPr sz="1400">
              <a:latin typeface="Arial"/>
              <a:cs typeface="Arial"/>
            </a:endParaRPr>
          </a:p>
          <a:p>
            <a:pPr marL="12700" marR="9525" algn="just">
              <a:lnSpc>
                <a:spcPct val="143700"/>
              </a:lnSpc>
              <a:spcBef>
                <a:spcPts val="815"/>
              </a:spcBef>
            </a:pPr>
            <a:r>
              <a:rPr sz="1400" dirty="0">
                <a:latin typeface="Arial"/>
                <a:cs typeface="Arial"/>
              </a:rPr>
              <a:t>Estos </a:t>
            </a:r>
            <a:r>
              <a:rPr sz="1400" spc="-5" dirty="0">
                <a:latin typeface="Arial"/>
                <a:cs typeface="Arial"/>
              </a:rPr>
              <a:t>transformadores </a:t>
            </a:r>
            <a:r>
              <a:rPr sz="1400" dirty="0">
                <a:latin typeface="Arial"/>
                <a:cs typeface="Arial"/>
              </a:rPr>
              <a:t>se </a:t>
            </a:r>
            <a:r>
              <a:rPr sz="1400" spc="-5" dirty="0">
                <a:latin typeface="Arial"/>
                <a:cs typeface="Arial"/>
              </a:rPr>
              <a:t>construyen </a:t>
            </a:r>
            <a:r>
              <a:rPr sz="1400" dirty="0">
                <a:latin typeface="Arial"/>
                <a:cs typeface="Arial"/>
              </a:rPr>
              <a:t>para </a:t>
            </a:r>
            <a:r>
              <a:rPr sz="1400" spc="-5" dirty="0">
                <a:latin typeface="Arial"/>
                <a:cs typeface="Arial"/>
              </a:rPr>
              <a:t>todas las tensiones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circuitos 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normalizados. Normalmente </a:t>
            </a:r>
            <a:r>
              <a:rPr sz="1400" dirty="0">
                <a:latin typeface="Arial"/>
                <a:cs typeface="Arial"/>
              </a:rPr>
              <a:t>son de </a:t>
            </a:r>
            <a:r>
              <a:rPr sz="1400" spc="-5" dirty="0">
                <a:latin typeface="Arial"/>
                <a:cs typeface="Arial"/>
              </a:rPr>
              <a:t>tipo seco </a:t>
            </a:r>
            <a:r>
              <a:rPr sz="1400" dirty="0">
                <a:latin typeface="Arial"/>
                <a:cs typeface="Arial"/>
              </a:rPr>
              <a:t>o </a:t>
            </a:r>
            <a:r>
              <a:rPr sz="1400" spc="-5" dirty="0">
                <a:latin typeface="Arial"/>
                <a:cs typeface="Arial"/>
              </a:rPr>
              <a:t>moldeado </a:t>
            </a:r>
            <a:r>
              <a:rPr sz="1400" dirty="0">
                <a:latin typeface="Arial"/>
                <a:cs typeface="Arial"/>
              </a:rPr>
              <a:t>para </a:t>
            </a:r>
            <a:r>
              <a:rPr sz="1400" spc="-5" dirty="0">
                <a:latin typeface="Arial"/>
                <a:cs typeface="Arial"/>
              </a:rPr>
              <a:t>tensiones </a:t>
            </a:r>
            <a:r>
              <a:rPr sz="1400" dirty="0">
                <a:latin typeface="Arial"/>
                <a:cs typeface="Arial"/>
              </a:rPr>
              <a:t> inferiores</a:t>
            </a:r>
            <a:r>
              <a:rPr sz="1400" spc="-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23 </a:t>
            </a:r>
            <a:r>
              <a:rPr sz="1400" spc="-5" dirty="0">
                <a:latin typeface="Arial"/>
                <a:cs typeface="Arial"/>
              </a:rPr>
              <a:t>KV</a:t>
            </a:r>
            <a:r>
              <a:rPr sz="1400" spc="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y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en </a:t>
            </a:r>
            <a:r>
              <a:rPr sz="1400" spc="-5" dirty="0">
                <a:latin typeface="Arial"/>
                <a:cs typeface="Arial"/>
              </a:rPr>
              <a:t>baño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líquido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para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tensiones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superiores.</a:t>
            </a:r>
            <a:endParaRPr sz="14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102908" y="9390381"/>
            <a:ext cx="5678170" cy="5073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1150"/>
              </a:lnSpc>
            </a:pPr>
            <a:r>
              <a:rPr sz="1100" dirty="0">
                <a:latin typeface="Calibri"/>
                <a:cs typeface="Calibri"/>
              </a:rPr>
              <a:t>PH </a:t>
            </a:r>
            <a:r>
              <a:rPr sz="1100" spc="-5" dirty="0">
                <a:latin typeface="Calibri"/>
                <a:cs typeface="Calibri"/>
              </a:rPr>
              <a:t>Financial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Park Tower,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Piso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35,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Boulevard </a:t>
            </a:r>
            <a:r>
              <a:rPr sz="1100" spc="-5" dirty="0">
                <a:latin typeface="Calibri"/>
                <a:cs typeface="Calibri"/>
              </a:rPr>
              <a:t>Costa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Este.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Corregimiento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Juan Díaz,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Costa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del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Este.</a:t>
            </a:r>
            <a:endParaRPr sz="1100">
              <a:latin typeface="Calibri"/>
              <a:cs typeface="Calibri"/>
            </a:endParaRPr>
          </a:p>
          <a:p>
            <a:pPr marL="2030730" marR="2022475" algn="ctr">
              <a:lnSpc>
                <a:spcPct val="101800"/>
              </a:lnSpc>
            </a:pPr>
            <a:r>
              <a:rPr sz="1100" spc="-5" dirty="0">
                <a:latin typeface="Calibri"/>
                <a:cs typeface="Calibri"/>
              </a:rPr>
              <a:t>Ciudad de Panamá. Panamá. </a:t>
            </a:r>
            <a:r>
              <a:rPr sz="1100" spc="-235" dirty="0">
                <a:latin typeface="Calibri"/>
                <a:cs typeface="Calibri"/>
              </a:rPr>
              <a:t> </a:t>
            </a:r>
            <a:r>
              <a:rPr sz="1100" u="sng" spc="-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3"/>
              </a:rPr>
              <a:t>www.kaizengrp.com</a:t>
            </a:r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762742" y="782828"/>
            <a:ext cx="1179195" cy="5353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00" spc="-5" dirty="0">
                <a:latin typeface="Calibri"/>
                <a:cs typeface="Calibri"/>
              </a:rPr>
              <a:t>Ficha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Técnica: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K-001</a:t>
            </a:r>
            <a:endParaRPr sz="1100">
              <a:latin typeface="Calibri"/>
              <a:cs typeface="Calibri"/>
            </a:endParaRPr>
          </a:p>
          <a:p>
            <a:pPr marL="688975" marR="5080" indent="118745">
              <a:lnSpc>
                <a:spcPct val="101800"/>
              </a:lnSpc>
              <a:spcBef>
                <a:spcPts val="5"/>
              </a:spcBef>
            </a:pPr>
            <a:r>
              <a:rPr sz="1100" dirty="0">
                <a:latin typeface="Calibri"/>
                <a:cs typeface="Calibri"/>
              </a:rPr>
              <a:t>Re</a:t>
            </a:r>
            <a:r>
              <a:rPr sz="1100" spc="5" dirty="0">
                <a:latin typeface="Calibri"/>
                <a:cs typeface="Calibri"/>
              </a:rPr>
              <a:t>v</a:t>
            </a:r>
            <a:r>
              <a:rPr sz="1100" dirty="0">
                <a:latin typeface="Calibri"/>
                <a:cs typeface="Calibri"/>
              </a:rPr>
              <a:t>.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  </a:t>
            </a:r>
            <a:r>
              <a:rPr sz="1100" spc="-5" dirty="0">
                <a:latin typeface="Calibri"/>
                <a:cs typeface="Calibri"/>
              </a:rPr>
              <a:t>Jul-</a:t>
            </a:r>
            <a:r>
              <a:rPr sz="1100" dirty="0">
                <a:latin typeface="Calibri"/>
                <a:cs typeface="Calibri"/>
              </a:rPr>
              <a:t>20</a:t>
            </a:r>
            <a:r>
              <a:rPr sz="1100" spc="-10" dirty="0">
                <a:latin typeface="Calibri"/>
                <a:cs typeface="Calibri"/>
              </a:rPr>
              <a:t>1</a:t>
            </a:r>
            <a:r>
              <a:rPr sz="1100" dirty="0">
                <a:latin typeface="Calibri"/>
                <a:cs typeface="Calibri"/>
              </a:rPr>
              <a:t>8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5986068" y="9359202"/>
            <a:ext cx="5910580" cy="0"/>
          </a:xfrm>
          <a:custGeom>
            <a:avLst/>
            <a:gdLst/>
            <a:ahLst/>
            <a:cxnLst/>
            <a:rect l="l" t="t" r="r" b="b"/>
            <a:pathLst>
              <a:path w="5910580">
                <a:moveTo>
                  <a:pt x="0" y="0"/>
                </a:moveTo>
                <a:lnTo>
                  <a:pt x="1598938" y="0"/>
                </a:lnTo>
              </a:path>
              <a:path w="5910580">
                <a:moveTo>
                  <a:pt x="1600530" y="0"/>
                </a:moveTo>
                <a:lnTo>
                  <a:pt x="5910390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979736" y="355137"/>
            <a:ext cx="999649" cy="431186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5944413" y="1289049"/>
            <a:ext cx="5997575" cy="52463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1300" algn="just">
              <a:spcBef>
                <a:spcPts val="100"/>
              </a:spcBef>
            </a:pPr>
            <a:r>
              <a:rPr sz="1400" b="1" dirty="0">
                <a:latin typeface="Arial"/>
                <a:cs typeface="Arial"/>
              </a:rPr>
              <a:t>5.6.  </a:t>
            </a:r>
            <a:r>
              <a:rPr sz="1400" b="1" spc="7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Descargadores</a:t>
            </a:r>
            <a:r>
              <a:rPr sz="1400" b="1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de</a:t>
            </a:r>
            <a:r>
              <a:rPr sz="1400" b="1" spc="-1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sobretensión</a:t>
            </a:r>
            <a:endParaRPr sz="1400">
              <a:latin typeface="Arial"/>
              <a:cs typeface="Arial"/>
            </a:endParaRPr>
          </a:p>
          <a:p>
            <a:pPr marL="12700" marR="9525" algn="just">
              <a:lnSpc>
                <a:spcPct val="143200"/>
              </a:lnSpc>
              <a:spcBef>
                <a:spcPts val="825"/>
              </a:spcBef>
            </a:pPr>
            <a:r>
              <a:rPr sz="1400" dirty="0">
                <a:latin typeface="Arial"/>
                <a:cs typeface="Arial"/>
              </a:rPr>
              <a:t>Los </a:t>
            </a:r>
            <a:r>
              <a:rPr sz="1400" spc="-5" dirty="0">
                <a:latin typeface="Arial"/>
                <a:cs typeface="Arial"/>
              </a:rPr>
              <a:t>descargadores </a:t>
            </a:r>
            <a:r>
              <a:rPr sz="1400" dirty="0">
                <a:latin typeface="Arial"/>
                <a:cs typeface="Arial"/>
              </a:rPr>
              <a:t>son </a:t>
            </a:r>
            <a:r>
              <a:rPr sz="1400" spc="-5" dirty="0">
                <a:latin typeface="Arial"/>
                <a:cs typeface="Arial"/>
              </a:rPr>
              <a:t>aparatos destinados </a:t>
            </a:r>
            <a:r>
              <a:rPr sz="1400" dirty="0">
                <a:latin typeface="Arial"/>
                <a:cs typeface="Arial"/>
              </a:rPr>
              <a:t>a </a:t>
            </a:r>
            <a:r>
              <a:rPr sz="1400" spc="-5" dirty="0">
                <a:latin typeface="Arial"/>
                <a:cs typeface="Arial"/>
              </a:rPr>
              <a:t>proteger </a:t>
            </a:r>
            <a:r>
              <a:rPr sz="1400" dirty="0">
                <a:latin typeface="Arial"/>
                <a:cs typeface="Arial"/>
              </a:rPr>
              <a:t>el material </a:t>
            </a:r>
            <a:r>
              <a:rPr sz="1400" spc="-5" dirty="0">
                <a:latin typeface="Arial"/>
                <a:cs typeface="Arial"/>
              </a:rPr>
              <a:t>eléctrico </a:t>
            </a:r>
            <a:r>
              <a:rPr sz="1400" dirty="0">
                <a:latin typeface="Arial"/>
                <a:cs typeface="Arial"/>
              </a:rPr>
              <a:t> contra </a:t>
            </a:r>
            <a:r>
              <a:rPr sz="1400" spc="-5" dirty="0">
                <a:latin typeface="Arial"/>
                <a:cs typeface="Arial"/>
              </a:rPr>
              <a:t>las sobretensiones transitorias elevadas, drenándolas </a:t>
            </a:r>
            <a:r>
              <a:rPr sz="1400" dirty="0">
                <a:latin typeface="Arial"/>
                <a:cs typeface="Arial"/>
              </a:rPr>
              <a:t>y limitando su 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duración,</a:t>
            </a:r>
            <a:r>
              <a:rPr sz="1400" spc="-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y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eventualmente</a:t>
            </a:r>
            <a:r>
              <a:rPr sz="1400" spc="1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la</a:t>
            </a:r>
            <a:r>
              <a:rPr sz="1400" spc="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amplitud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la</a:t>
            </a:r>
            <a:r>
              <a:rPr sz="1400" spc="-5" dirty="0">
                <a:latin typeface="Arial"/>
                <a:cs typeface="Arial"/>
              </a:rPr>
              <a:t> corriente subsiguiente.</a:t>
            </a:r>
            <a:endParaRPr sz="1400">
              <a:latin typeface="Arial"/>
              <a:cs typeface="Arial"/>
            </a:endParaRPr>
          </a:p>
          <a:p>
            <a:pPr marL="12700" marR="8255" algn="just">
              <a:lnSpc>
                <a:spcPct val="143600"/>
              </a:lnSpc>
              <a:spcBef>
                <a:spcPts val="815"/>
              </a:spcBef>
            </a:pPr>
            <a:r>
              <a:rPr sz="1400" dirty="0">
                <a:latin typeface="Arial"/>
                <a:cs typeface="Arial"/>
              </a:rPr>
              <a:t>Estos aparatos </a:t>
            </a:r>
            <a:r>
              <a:rPr sz="1400" spc="-5" dirty="0">
                <a:latin typeface="Arial"/>
                <a:cs typeface="Arial"/>
              </a:rPr>
              <a:t>comenzaron </a:t>
            </a:r>
            <a:r>
              <a:rPr sz="1400" dirty="0">
                <a:latin typeface="Arial"/>
                <a:cs typeface="Arial"/>
              </a:rPr>
              <a:t>con </a:t>
            </a:r>
            <a:r>
              <a:rPr sz="1400" spc="-5" dirty="0">
                <a:latin typeface="Arial"/>
                <a:cs typeface="Arial"/>
              </a:rPr>
              <a:t>formas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cuernos entre los cuales bajo </a:t>
            </a:r>
            <a:r>
              <a:rPr sz="1400" dirty="0">
                <a:latin typeface="Arial"/>
                <a:cs typeface="Arial"/>
              </a:rPr>
              <a:t> una </a:t>
            </a:r>
            <a:r>
              <a:rPr sz="1400" spc="-5" dirty="0">
                <a:latin typeface="Arial"/>
                <a:cs typeface="Arial"/>
              </a:rPr>
              <a:t>sobretensión se iniciaba </a:t>
            </a:r>
            <a:r>
              <a:rPr sz="1400" dirty="0">
                <a:latin typeface="Arial"/>
                <a:cs typeface="Arial"/>
              </a:rPr>
              <a:t>una </a:t>
            </a:r>
            <a:r>
              <a:rPr sz="1400" spc="-5" dirty="0">
                <a:latin typeface="Arial"/>
                <a:cs typeface="Arial"/>
              </a:rPr>
              <a:t>descarga, evolucionaron </a:t>
            </a:r>
            <a:r>
              <a:rPr sz="1400" dirty="0">
                <a:latin typeface="Arial"/>
                <a:cs typeface="Arial"/>
              </a:rPr>
              <a:t>con </a:t>
            </a:r>
            <a:r>
              <a:rPr sz="1400" spc="-5" dirty="0">
                <a:latin typeface="Arial"/>
                <a:cs typeface="Arial"/>
              </a:rPr>
              <a:t>resistencias </a:t>
            </a:r>
            <a:r>
              <a:rPr sz="1400" dirty="0">
                <a:latin typeface="Arial"/>
                <a:cs typeface="Arial"/>
              </a:rPr>
              <a:t> no </a:t>
            </a:r>
            <a:r>
              <a:rPr sz="1400" spc="-5" dirty="0">
                <a:latin typeface="Arial"/>
                <a:cs typeface="Arial"/>
              </a:rPr>
              <a:t>lineales </a:t>
            </a:r>
            <a:r>
              <a:rPr sz="1400" dirty="0">
                <a:latin typeface="Arial"/>
                <a:cs typeface="Arial"/>
              </a:rPr>
              <a:t>(de </a:t>
            </a:r>
            <a:r>
              <a:rPr sz="1400" spc="-5" dirty="0">
                <a:latin typeface="Arial"/>
                <a:cs typeface="Arial"/>
              </a:rPr>
              <a:t>carburo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silicio) </a:t>
            </a:r>
            <a:r>
              <a:rPr sz="1400" dirty="0">
                <a:latin typeface="Arial"/>
                <a:cs typeface="Arial"/>
              </a:rPr>
              <a:t>en </a:t>
            </a:r>
            <a:r>
              <a:rPr sz="1400" spc="-5" dirty="0">
                <a:latin typeface="Arial"/>
                <a:cs typeface="Arial"/>
              </a:rPr>
              <a:t>serie </a:t>
            </a:r>
            <a:r>
              <a:rPr sz="1400" dirty="0">
                <a:latin typeface="Arial"/>
                <a:cs typeface="Arial"/>
              </a:rPr>
              <a:t>a un </a:t>
            </a:r>
            <a:r>
              <a:rPr sz="1400" spc="-5" dirty="0">
                <a:latin typeface="Arial"/>
                <a:cs typeface="Arial"/>
              </a:rPr>
              <a:t>explosor, </a:t>
            </a:r>
            <a:r>
              <a:rPr sz="1400" dirty="0">
                <a:latin typeface="Arial"/>
                <a:cs typeface="Arial"/>
              </a:rPr>
              <a:t>y luego </a:t>
            </a:r>
            <a:r>
              <a:rPr sz="1400" spc="-5" dirty="0">
                <a:latin typeface="Arial"/>
                <a:cs typeface="Arial"/>
              </a:rPr>
              <a:t>apareció </a:t>
            </a:r>
            <a:r>
              <a:rPr sz="1400" dirty="0">
                <a:latin typeface="Arial"/>
                <a:cs typeface="Arial"/>
              </a:rPr>
              <a:t>el </a:t>
            </a:r>
            <a:r>
              <a:rPr sz="1400" spc="-38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óxido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Zinc.</a:t>
            </a:r>
            <a:endParaRPr sz="1400">
              <a:latin typeface="Arial"/>
              <a:cs typeface="Arial"/>
            </a:endParaRPr>
          </a:p>
          <a:p>
            <a:pPr marL="12700" marR="6985" algn="just">
              <a:lnSpc>
                <a:spcPct val="143200"/>
              </a:lnSpc>
              <a:spcBef>
                <a:spcPts val="825"/>
              </a:spcBef>
            </a:pPr>
            <a:r>
              <a:rPr sz="1400" dirty="0">
                <a:latin typeface="Arial"/>
                <a:cs typeface="Arial"/>
              </a:rPr>
              <a:t>Los </a:t>
            </a:r>
            <a:r>
              <a:rPr sz="1400" spc="-5" dirty="0">
                <a:latin typeface="Arial"/>
                <a:cs typeface="Arial"/>
              </a:rPr>
              <a:t>descargadores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óxido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zinc son los </a:t>
            </a:r>
            <a:r>
              <a:rPr sz="1400" spc="-10" dirty="0">
                <a:latin typeface="Arial"/>
                <a:cs typeface="Arial"/>
              </a:rPr>
              <a:t>más </a:t>
            </a:r>
            <a:r>
              <a:rPr sz="1400" spc="-5" dirty="0">
                <a:latin typeface="Arial"/>
                <a:cs typeface="Arial"/>
              </a:rPr>
              <a:t>modernos, comenzaron </a:t>
            </a:r>
            <a:r>
              <a:rPr sz="1400" dirty="0">
                <a:latin typeface="Arial"/>
                <a:cs typeface="Arial"/>
              </a:rPr>
              <a:t>a 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penetrar en el </a:t>
            </a:r>
            <a:r>
              <a:rPr sz="1400" spc="-5" dirty="0">
                <a:latin typeface="Arial"/>
                <a:cs typeface="Arial"/>
              </a:rPr>
              <a:t>mercado </a:t>
            </a:r>
            <a:r>
              <a:rPr sz="1400" spc="-10" dirty="0">
                <a:latin typeface="Arial"/>
                <a:cs typeface="Arial"/>
              </a:rPr>
              <a:t>en </a:t>
            </a:r>
            <a:r>
              <a:rPr sz="1400" dirty="0">
                <a:latin typeface="Arial"/>
                <a:cs typeface="Arial"/>
              </a:rPr>
              <a:t>la </a:t>
            </a:r>
            <a:r>
              <a:rPr sz="1400" spc="-5" dirty="0">
                <a:latin typeface="Arial"/>
                <a:cs typeface="Arial"/>
              </a:rPr>
              <a:t>década </a:t>
            </a:r>
            <a:r>
              <a:rPr sz="1400" spc="-1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los años 70, </a:t>
            </a:r>
            <a:r>
              <a:rPr sz="1400" dirty="0">
                <a:latin typeface="Arial"/>
                <a:cs typeface="Arial"/>
              </a:rPr>
              <a:t>y su efecto </a:t>
            </a:r>
            <a:r>
              <a:rPr sz="1400" spc="-5" dirty="0">
                <a:latin typeface="Arial"/>
                <a:cs typeface="Arial"/>
              </a:rPr>
              <a:t>puede ser </a:t>
            </a:r>
            <a:r>
              <a:rPr sz="1400" dirty="0">
                <a:latin typeface="Arial"/>
                <a:cs typeface="Arial"/>
              </a:rPr>
              <a:t> comparado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al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los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diodos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zenner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utilizados</a:t>
            </a:r>
            <a:r>
              <a:rPr sz="1400" spc="1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en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electrónica.</a:t>
            </a:r>
            <a:endParaRPr sz="1400">
              <a:latin typeface="Arial"/>
              <a:cs typeface="Arial"/>
            </a:endParaRPr>
          </a:p>
          <a:p>
            <a:pPr marL="12700" marR="5080" algn="just">
              <a:lnSpc>
                <a:spcPct val="143600"/>
              </a:lnSpc>
              <a:spcBef>
                <a:spcPts val="815"/>
              </a:spcBef>
            </a:pPr>
            <a:r>
              <a:rPr sz="1400" dirty="0">
                <a:latin typeface="Arial"/>
                <a:cs typeface="Arial"/>
              </a:rPr>
              <a:t>La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característica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u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=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f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(i)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del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óxido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zinc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se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muestra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en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la</a:t>
            </a:r>
            <a:r>
              <a:rPr sz="1400" spc="2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figura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140</a:t>
            </a:r>
            <a:r>
              <a:rPr sz="1400" spc="1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donde </a:t>
            </a:r>
            <a:r>
              <a:rPr sz="1400" spc="-37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se </a:t>
            </a:r>
            <a:r>
              <a:rPr sz="1400" spc="-10" dirty="0">
                <a:latin typeface="Arial"/>
                <a:cs typeface="Arial"/>
              </a:rPr>
              <a:t>la </a:t>
            </a:r>
            <a:r>
              <a:rPr sz="1400" dirty="0">
                <a:latin typeface="Arial"/>
                <a:cs typeface="Arial"/>
              </a:rPr>
              <a:t>compara </a:t>
            </a:r>
            <a:r>
              <a:rPr sz="1400" spc="-5" dirty="0">
                <a:latin typeface="Arial"/>
                <a:cs typeface="Arial"/>
              </a:rPr>
              <a:t>con </a:t>
            </a:r>
            <a:r>
              <a:rPr sz="1400" dirty="0">
                <a:latin typeface="Arial"/>
                <a:cs typeface="Arial"/>
              </a:rPr>
              <a:t>la de </a:t>
            </a:r>
            <a:r>
              <a:rPr sz="1400" spc="-5" dirty="0">
                <a:latin typeface="Arial"/>
                <a:cs typeface="Arial"/>
              </a:rPr>
              <a:t>carburo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silicio </a:t>
            </a:r>
            <a:r>
              <a:rPr sz="1400" dirty="0">
                <a:latin typeface="Arial"/>
                <a:cs typeface="Arial"/>
              </a:rPr>
              <a:t>y con </a:t>
            </a:r>
            <a:r>
              <a:rPr sz="1400" spc="-5" dirty="0">
                <a:latin typeface="Arial"/>
                <a:cs typeface="Arial"/>
              </a:rPr>
              <a:t>una resistencia lineal. Las 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intensidades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corriente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que</a:t>
            </a:r>
            <a:r>
              <a:rPr sz="1400" spc="-6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circulan</a:t>
            </a:r>
            <a:r>
              <a:rPr sz="1400" spc="-6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través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estas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resistencias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para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un </a:t>
            </a:r>
            <a:r>
              <a:rPr sz="1400" spc="-37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determinado </a:t>
            </a:r>
            <a:r>
              <a:rPr sz="1400" spc="-5" dirty="0">
                <a:latin typeface="Arial"/>
                <a:cs typeface="Arial"/>
              </a:rPr>
              <a:t>valor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tensión </a:t>
            </a:r>
            <a:r>
              <a:rPr sz="1400" dirty="0">
                <a:latin typeface="Arial"/>
                <a:cs typeface="Arial"/>
              </a:rPr>
              <a:t>no requieren </a:t>
            </a:r>
            <a:r>
              <a:rPr sz="1400" spc="-5" dirty="0">
                <a:latin typeface="Arial"/>
                <a:cs typeface="Arial"/>
              </a:rPr>
              <a:t>explicación, </a:t>
            </a:r>
            <a:r>
              <a:rPr sz="1400" dirty="0">
                <a:latin typeface="Arial"/>
                <a:cs typeface="Arial"/>
              </a:rPr>
              <a:t>y se </a:t>
            </a:r>
            <a:r>
              <a:rPr sz="1400" spc="-5" dirty="0">
                <a:latin typeface="Arial"/>
                <a:cs typeface="Arial"/>
              </a:rPr>
              <a:t>destaca </a:t>
            </a:r>
            <a:r>
              <a:rPr sz="1400" spc="-10" dirty="0">
                <a:latin typeface="Arial"/>
                <a:cs typeface="Arial"/>
              </a:rPr>
              <a:t>el </a:t>
            </a:r>
            <a:r>
              <a:rPr sz="1400" spc="-5" dirty="0">
                <a:latin typeface="Arial"/>
                <a:cs typeface="Arial"/>
              </a:rPr>
              <a:t> comportamiento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del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óxido</a:t>
            </a:r>
            <a:r>
              <a:rPr sz="1400" dirty="0">
                <a:latin typeface="Arial"/>
                <a:cs typeface="Arial"/>
              </a:rPr>
              <a:t> de </a:t>
            </a:r>
            <a:r>
              <a:rPr sz="1400" spc="-5" dirty="0">
                <a:latin typeface="Arial"/>
                <a:cs typeface="Arial"/>
              </a:rPr>
              <a:t>zinc.</a:t>
            </a:r>
            <a:endParaRPr sz="14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102908" y="9390381"/>
            <a:ext cx="5678170" cy="5073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1150"/>
              </a:lnSpc>
            </a:pPr>
            <a:r>
              <a:rPr sz="1100" dirty="0">
                <a:latin typeface="Calibri"/>
                <a:cs typeface="Calibri"/>
              </a:rPr>
              <a:t>PH </a:t>
            </a:r>
            <a:r>
              <a:rPr sz="1100" spc="-5" dirty="0">
                <a:latin typeface="Calibri"/>
                <a:cs typeface="Calibri"/>
              </a:rPr>
              <a:t>Financial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Park Tower,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Piso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35,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Boulevard </a:t>
            </a:r>
            <a:r>
              <a:rPr sz="1100" spc="-5" dirty="0">
                <a:latin typeface="Calibri"/>
                <a:cs typeface="Calibri"/>
              </a:rPr>
              <a:t>Costa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Este.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Corregimiento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Juan Díaz,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Costa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del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Este.</a:t>
            </a:r>
            <a:endParaRPr sz="1100">
              <a:latin typeface="Calibri"/>
              <a:cs typeface="Calibri"/>
            </a:endParaRPr>
          </a:p>
          <a:p>
            <a:pPr marL="2030730" marR="2022475" algn="ctr">
              <a:lnSpc>
                <a:spcPct val="101800"/>
              </a:lnSpc>
            </a:pPr>
            <a:r>
              <a:rPr sz="1100" spc="-5" dirty="0">
                <a:latin typeface="Calibri"/>
                <a:cs typeface="Calibri"/>
              </a:rPr>
              <a:t>Ciudad de Panamá. Panamá. </a:t>
            </a:r>
            <a:r>
              <a:rPr sz="1100" spc="-235" dirty="0">
                <a:latin typeface="Calibri"/>
                <a:cs typeface="Calibri"/>
              </a:rPr>
              <a:t> </a:t>
            </a:r>
            <a:r>
              <a:rPr sz="1100" u="sng" spc="-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3"/>
              </a:rPr>
              <a:t>www.kaizengrp.com</a:t>
            </a:r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762742" y="782828"/>
            <a:ext cx="1179195" cy="5353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00" spc="-5" dirty="0">
                <a:latin typeface="Calibri"/>
                <a:cs typeface="Calibri"/>
              </a:rPr>
              <a:t>Ficha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Técnica: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K-001</a:t>
            </a:r>
            <a:endParaRPr sz="1100">
              <a:latin typeface="Calibri"/>
              <a:cs typeface="Calibri"/>
            </a:endParaRPr>
          </a:p>
          <a:p>
            <a:pPr marL="688975" marR="5080" indent="118745">
              <a:lnSpc>
                <a:spcPct val="101800"/>
              </a:lnSpc>
              <a:spcBef>
                <a:spcPts val="5"/>
              </a:spcBef>
            </a:pPr>
            <a:r>
              <a:rPr sz="1100" dirty="0">
                <a:latin typeface="Calibri"/>
                <a:cs typeface="Calibri"/>
              </a:rPr>
              <a:t>Re</a:t>
            </a:r>
            <a:r>
              <a:rPr sz="1100" spc="5" dirty="0">
                <a:latin typeface="Calibri"/>
                <a:cs typeface="Calibri"/>
              </a:rPr>
              <a:t>v</a:t>
            </a:r>
            <a:r>
              <a:rPr sz="1100" dirty="0">
                <a:latin typeface="Calibri"/>
                <a:cs typeface="Calibri"/>
              </a:rPr>
              <a:t>.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  </a:t>
            </a:r>
            <a:r>
              <a:rPr sz="1100" spc="-5" dirty="0">
                <a:latin typeface="Calibri"/>
                <a:cs typeface="Calibri"/>
              </a:rPr>
              <a:t>Jul-</a:t>
            </a:r>
            <a:r>
              <a:rPr sz="1100" dirty="0">
                <a:latin typeface="Calibri"/>
                <a:cs typeface="Calibri"/>
              </a:rPr>
              <a:t>20</a:t>
            </a:r>
            <a:r>
              <a:rPr sz="1100" spc="-10" dirty="0">
                <a:latin typeface="Calibri"/>
                <a:cs typeface="Calibri"/>
              </a:rPr>
              <a:t>1</a:t>
            </a:r>
            <a:r>
              <a:rPr sz="1100" dirty="0">
                <a:latin typeface="Calibri"/>
                <a:cs typeface="Calibri"/>
              </a:rPr>
              <a:t>8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5986068" y="9359202"/>
            <a:ext cx="5910580" cy="0"/>
          </a:xfrm>
          <a:custGeom>
            <a:avLst/>
            <a:gdLst/>
            <a:ahLst/>
            <a:cxnLst/>
            <a:rect l="l" t="t" r="r" b="b"/>
            <a:pathLst>
              <a:path w="5910580">
                <a:moveTo>
                  <a:pt x="0" y="0"/>
                </a:moveTo>
                <a:lnTo>
                  <a:pt x="1598938" y="0"/>
                </a:lnTo>
              </a:path>
              <a:path w="5910580">
                <a:moveTo>
                  <a:pt x="1600530" y="0"/>
                </a:moveTo>
                <a:lnTo>
                  <a:pt x="5910390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979736" y="355137"/>
            <a:ext cx="999649" cy="431186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5944412" y="4594073"/>
            <a:ext cx="5994400" cy="40100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just">
              <a:lnSpc>
                <a:spcPct val="143600"/>
              </a:lnSpc>
              <a:spcBef>
                <a:spcPts val="95"/>
              </a:spcBef>
            </a:pPr>
            <a:r>
              <a:rPr sz="1400" dirty="0">
                <a:latin typeface="Arial"/>
                <a:cs typeface="Arial"/>
              </a:rPr>
              <a:t>El</a:t>
            </a:r>
            <a:r>
              <a:rPr sz="1400" spc="-7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bajo</a:t>
            </a:r>
            <a:r>
              <a:rPr sz="1400" spc="-8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valor</a:t>
            </a:r>
            <a:r>
              <a:rPr sz="1400" spc="-7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7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la</a:t>
            </a:r>
            <a:r>
              <a:rPr sz="1400" spc="-8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corriente,</a:t>
            </a:r>
            <a:r>
              <a:rPr sz="1400" spc="-7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que</a:t>
            </a:r>
            <a:r>
              <a:rPr sz="1400" spc="-9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se</a:t>
            </a:r>
            <a:r>
              <a:rPr sz="1400" spc="-8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observa</a:t>
            </a:r>
            <a:r>
              <a:rPr sz="1400" spc="-7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al</a:t>
            </a:r>
            <a:r>
              <a:rPr sz="1400" spc="-7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utilizar</a:t>
            </a:r>
            <a:r>
              <a:rPr sz="1400" spc="-8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resistencias</a:t>
            </a:r>
            <a:r>
              <a:rPr sz="1400" spc="-7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no</a:t>
            </a:r>
            <a:r>
              <a:rPr sz="1400" spc="-7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lineales </a:t>
            </a:r>
            <a:r>
              <a:rPr sz="1400" spc="-38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base</a:t>
            </a:r>
            <a:r>
              <a:rPr sz="1400" dirty="0">
                <a:latin typeface="Arial"/>
                <a:cs typeface="Arial"/>
              </a:rPr>
              <a:t> de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óxido</a:t>
            </a:r>
            <a:r>
              <a:rPr sz="1400" dirty="0">
                <a:latin typeface="Arial"/>
                <a:cs typeface="Arial"/>
              </a:rPr>
              <a:t> de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zinc,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facilita</a:t>
            </a:r>
            <a:r>
              <a:rPr sz="1400" dirty="0">
                <a:latin typeface="Arial"/>
                <a:cs typeface="Arial"/>
              </a:rPr>
              <a:t> la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extinción</a:t>
            </a:r>
            <a:r>
              <a:rPr sz="1400" dirty="0">
                <a:latin typeface="Arial"/>
                <a:cs typeface="Arial"/>
              </a:rPr>
              <a:t> de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la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corriente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fuga, 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habiéndose podido suprimir el explosor de disparo (gapless arressters), </a:t>
            </a:r>
            <a:r>
              <a:rPr sz="1400" dirty="0">
                <a:latin typeface="Arial"/>
                <a:cs typeface="Arial"/>
              </a:rPr>
              <a:t> eliminándose de </a:t>
            </a:r>
            <a:r>
              <a:rPr sz="1400" spc="-5" dirty="0">
                <a:latin typeface="Arial"/>
                <a:cs typeface="Arial"/>
              </a:rPr>
              <a:t>este modo </a:t>
            </a:r>
            <a:r>
              <a:rPr sz="1400" dirty="0">
                <a:latin typeface="Arial"/>
                <a:cs typeface="Arial"/>
              </a:rPr>
              <a:t>el </a:t>
            </a:r>
            <a:r>
              <a:rPr sz="1400" spc="-5" dirty="0">
                <a:latin typeface="Arial"/>
                <a:cs typeface="Arial"/>
              </a:rPr>
              <a:t>comportamiento errático, desde </a:t>
            </a:r>
            <a:r>
              <a:rPr sz="1400" dirty="0">
                <a:latin typeface="Arial"/>
                <a:cs typeface="Arial"/>
              </a:rPr>
              <a:t>un punto de 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vista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probabilístico,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este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dispositivo.</a:t>
            </a:r>
            <a:endParaRPr sz="1400">
              <a:latin typeface="Arial"/>
              <a:cs typeface="Arial"/>
            </a:endParaRPr>
          </a:p>
          <a:p>
            <a:pPr marL="12700" marR="5080" algn="just">
              <a:lnSpc>
                <a:spcPct val="143200"/>
              </a:lnSpc>
              <a:spcBef>
                <a:spcPts val="825"/>
              </a:spcBef>
            </a:pPr>
            <a:r>
              <a:rPr sz="1400" spc="-5" dirty="0">
                <a:latin typeface="Arial"/>
                <a:cs typeface="Arial"/>
              </a:rPr>
              <a:t>Este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tipo</a:t>
            </a:r>
            <a:r>
              <a:rPr sz="1400" dirty="0">
                <a:latin typeface="Arial"/>
                <a:cs typeface="Arial"/>
              </a:rPr>
              <a:t> de </a:t>
            </a:r>
            <a:r>
              <a:rPr sz="1400" spc="-5" dirty="0">
                <a:latin typeface="Arial"/>
                <a:cs typeface="Arial"/>
              </a:rPr>
              <a:t>descargadores</a:t>
            </a:r>
            <a:r>
              <a:rPr sz="1400" dirty="0">
                <a:latin typeface="Arial"/>
                <a:cs typeface="Arial"/>
              </a:rPr>
              <a:t> queda </a:t>
            </a:r>
            <a:r>
              <a:rPr sz="1400" spc="-5" dirty="0">
                <a:latin typeface="Arial"/>
                <a:cs typeface="Arial"/>
              </a:rPr>
              <a:t>conectado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galvánicamente </a:t>
            </a:r>
            <a:r>
              <a:rPr sz="1400" dirty="0">
                <a:latin typeface="Arial"/>
                <a:cs typeface="Arial"/>
              </a:rPr>
              <a:t>a la </a:t>
            </a:r>
            <a:r>
              <a:rPr sz="1400" spc="-5" dirty="0">
                <a:latin typeface="Arial"/>
                <a:cs typeface="Arial"/>
              </a:rPr>
              <a:t>red, </a:t>
            </a:r>
            <a:r>
              <a:rPr sz="1400" dirty="0">
                <a:latin typeface="Arial"/>
                <a:cs typeface="Arial"/>
              </a:rPr>
              <a:t> drenan corriente </a:t>
            </a:r>
            <a:r>
              <a:rPr sz="1400" spc="-5" dirty="0">
                <a:latin typeface="Arial"/>
                <a:cs typeface="Arial"/>
              </a:rPr>
              <a:t>permanentemente </a:t>
            </a:r>
            <a:r>
              <a:rPr sz="1400" dirty="0">
                <a:latin typeface="Arial"/>
                <a:cs typeface="Arial"/>
              </a:rPr>
              <a:t>y su </a:t>
            </a:r>
            <a:r>
              <a:rPr sz="1400" spc="-5" dirty="0">
                <a:latin typeface="Arial"/>
                <a:cs typeface="Arial"/>
              </a:rPr>
              <a:t>comportamiento térmico requiere 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mayor</a:t>
            </a:r>
            <a:r>
              <a:rPr sz="1400" dirty="0">
                <a:latin typeface="Arial"/>
                <a:cs typeface="Arial"/>
              </a:rPr>
              <a:t> cuidado.</a:t>
            </a:r>
            <a:endParaRPr sz="1400">
              <a:latin typeface="Arial"/>
              <a:cs typeface="Arial"/>
            </a:endParaRPr>
          </a:p>
          <a:p>
            <a:pPr marL="12700" marR="5715" algn="just">
              <a:lnSpc>
                <a:spcPct val="143600"/>
              </a:lnSpc>
              <a:spcBef>
                <a:spcPts val="820"/>
              </a:spcBef>
            </a:pPr>
            <a:r>
              <a:rPr sz="1400" dirty="0">
                <a:latin typeface="Arial"/>
                <a:cs typeface="Arial"/>
              </a:rPr>
              <a:t>La corriente que demandan </a:t>
            </a:r>
            <a:r>
              <a:rPr sz="1400" spc="-10" dirty="0">
                <a:latin typeface="Arial"/>
                <a:cs typeface="Arial"/>
              </a:rPr>
              <a:t>de</a:t>
            </a:r>
            <a:r>
              <a:rPr sz="1400" spc="-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la</a:t>
            </a:r>
            <a:r>
              <a:rPr sz="1400" spc="-5" dirty="0">
                <a:latin typeface="Arial"/>
                <a:cs typeface="Arial"/>
              </a:rPr>
              <a:t> red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es</a:t>
            </a:r>
            <a:r>
              <a:rPr sz="1400" spc="-5" dirty="0">
                <a:latin typeface="Arial"/>
                <a:cs typeface="Arial"/>
              </a:rPr>
              <a:t> pequeña, igualmente </a:t>
            </a:r>
            <a:r>
              <a:rPr sz="1400" dirty="0">
                <a:latin typeface="Arial"/>
                <a:cs typeface="Arial"/>
              </a:rPr>
              <a:t>que </a:t>
            </a:r>
            <a:r>
              <a:rPr sz="1400" spc="-5" dirty="0">
                <a:latin typeface="Arial"/>
                <a:cs typeface="Arial"/>
              </a:rPr>
              <a:t>las </a:t>
            </a:r>
            <a:r>
              <a:rPr sz="1400" dirty="0">
                <a:latin typeface="Arial"/>
                <a:cs typeface="Arial"/>
              </a:rPr>
              <a:t> pérdidas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que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resultan</a:t>
            </a:r>
            <a:r>
              <a:rPr sz="1400" dirty="0">
                <a:latin typeface="Arial"/>
                <a:cs typeface="Arial"/>
              </a:rPr>
              <a:t> del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orden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0,15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W/kV.</a:t>
            </a:r>
            <a:endParaRPr sz="1400">
              <a:latin typeface="Arial"/>
              <a:cs typeface="Arial"/>
            </a:endParaRPr>
          </a:p>
          <a:p>
            <a:pPr marL="12700" marR="7620" algn="just">
              <a:lnSpc>
                <a:spcPct val="143600"/>
              </a:lnSpc>
              <a:spcBef>
                <a:spcPts val="800"/>
              </a:spcBef>
            </a:pPr>
            <a:r>
              <a:rPr sz="1400" spc="-5" dirty="0">
                <a:latin typeface="Arial"/>
                <a:cs typeface="Arial"/>
              </a:rPr>
              <a:t>Habitualmente </a:t>
            </a:r>
            <a:r>
              <a:rPr sz="1400" dirty="0">
                <a:latin typeface="Arial"/>
                <a:cs typeface="Arial"/>
              </a:rPr>
              <a:t>se </a:t>
            </a:r>
            <a:r>
              <a:rPr sz="1400" spc="-5" dirty="0">
                <a:latin typeface="Arial"/>
                <a:cs typeface="Arial"/>
              </a:rPr>
              <a:t>conectan entre los conductores </a:t>
            </a:r>
            <a:r>
              <a:rPr sz="1400" dirty="0">
                <a:latin typeface="Arial"/>
                <a:cs typeface="Arial"/>
              </a:rPr>
              <a:t>de la </a:t>
            </a:r>
            <a:r>
              <a:rPr sz="1400" spc="-5" dirty="0">
                <a:latin typeface="Arial"/>
                <a:cs typeface="Arial"/>
              </a:rPr>
              <a:t>red </a:t>
            </a:r>
            <a:r>
              <a:rPr sz="1400" dirty="0">
                <a:latin typeface="Arial"/>
                <a:cs typeface="Arial"/>
              </a:rPr>
              <a:t>y tierra (en </a:t>
            </a:r>
            <a:r>
              <a:rPr sz="1400" spc="-5" dirty="0">
                <a:latin typeface="Arial"/>
                <a:cs typeface="Arial"/>
              </a:rPr>
              <a:t>Y), </a:t>
            </a:r>
            <a:r>
              <a:rPr sz="1400" dirty="0">
                <a:latin typeface="Arial"/>
                <a:cs typeface="Arial"/>
              </a:rPr>
              <a:t> en </a:t>
            </a:r>
            <a:r>
              <a:rPr sz="1400" spc="-5" dirty="0">
                <a:latin typeface="Arial"/>
                <a:cs typeface="Arial"/>
              </a:rPr>
              <a:t>esta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forma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protegen</a:t>
            </a:r>
            <a:r>
              <a:rPr sz="1400" spc="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5" dirty="0">
                <a:latin typeface="Arial"/>
                <a:cs typeface="Arial"/>
              </a:rPr>
              <a:t> sobretensiones fase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tierra.</a:t>
            </a:r>
            <a:endParaRPr sz="1400">
              <a:latin typeface="Arial"/>
              <a:cs typeface="Arial"/>
            </a:endParaRPr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607311" y="1392957"/>
            <a:ext cx="2734045" cy="2667725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6102908" y="9390381"/>
            <a:ext cx="5678170" cy="5073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1150"/>
              </a:lnSpc>
            </a:pPr>
            <a:r>
              <a:rPr sz="1100" dirty="0">
                <a:latin typeface="Calibri"/>
                <a:cs typeface="Calibri"/>
              </a:rPr>
              <a:t>PH </a:t>
            </a:r>
            <a:r>
              <a:rPr sz="1100" spc="-5" dirty="0">
                <a:latin typeface="Calibri"/>
                <a:cs typeface="Calibri"/>
              </a:rPr>
              <a:t>Financial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Park Tower,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Piso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35,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Boulevard </a:t>
            </a:r>
            <a:r>
              <a:rPr sz="1100" spc="-5" dirty="0">
                <a:latin typeface="Calibri"/>
                <a:cs typeface="Calibri"/>
              </a:rPr>
              <a:t>Costa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Este.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Corregimiento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Juan Díaz,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Costa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del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Este.</a:t>
            </a:r>
            <a:endParaRPr sz="1100">
              <a:latin typeface="Calibri"/>
              <a:cs typeface="Calibri"/>
            </a:endParaRPr>
          </a:p>
          <a:p>
            <a:pPr marL="2030730" marR="2022475" algn="ctr">
              <a:lnSpc>
                <a:spcPct val="101800"/>
              </a:lnSpc>
            </a:pPr>
            <a:r>
              <a:rPr sz="1100" spc="-5" dirty="0">
                <a:latin typeface="Calibri"/>
                <a:cs typeface="Calibri"/>
              </a:rPr>
              <a:t>Ciudad de Panamá. Panamá. </a:t>
            </a:r>
            <a:r>
              <a:rPr sz="1100" spc="-235" dirty="0">
                <a:latin typeface="Calibri"/>
                <a:cs typeface="Calibri"/>
              </a:rPr>
              <a:t> </a:t>
            </a:r>
            <a:r>
              <a:rPr sz="1100" u="sng" spc="-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4"/>
              </a:rPr>
              <a:t>www.kaizengrp.com</a:t>
            </a:r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986068" y="9359202"/>
            <a:ext cx="5910580" cy="0"/>
          </a:xfrm>
          <a:custGeom>
            <a:avLst/>
            <a:gdLst/>
            <a:ahLst/>
            <a:cxnLst/>
            <a:rect l="l" t="t" r="r" b="b"/>
            <a:pathLst>
              <a:path w="5910580">
                <a:moveTo>
                  <a:pt x="0" y="0"/>
                </a:moveTo>
                <a:lnTo>
                  <a:pt x="1598938" y="0"/>
                </a:lnTo>
              </a:path>
              <a:path w="5910580">
                <a:moveTo>
                  <a:pt x="1600530" y="0"/>
                </a:moveTo>
                <a:lnTo>
                  <a:pt x="5910390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979736" y="355137"/>
            <a:ext cx="999649" cy="431186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5944413" y="782828"/>
            <a:ext cx="5997575" cy="83964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715" algn="r">
              <a:spcBef>
                <a:spcPts val="100"/>
              </a:spcBef>
            </a:pPr>
            <a:r>
              <a:rPr sz="1100" spc="-5" dirty="0">
                <a:latin typeface="Calibri"/>
                <a:cs typeface="Calibri"/>
              </a:rPr>
              <a:t>Ficha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Técnica: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K-001</a:t>
            </a:r>
            <a:endParaRPr sz="1100">
              <a:latin typeface="Calibri"/>
              <a:cs typeface="Calibri"/>
            </a:endParaRPr>
          </a:p>
          <a:p>
            <a:pPr marL="5507355" marR="5080" indent="118745" algn="r">
              <a:lnSpc>
                <a:spcPct val="101800"/>
              </a:lnSpc>
              <a:spcBef>
                <a:spcPts val="5"/>
              </a:spcBef>
            </a:pPr>
            <a:r>
              <a:rPr sz="1100" dirty="0">
                <a:latin typeface="Calibri"/>
                <a:cs typeface="Calibri"/>
              </a:rPr>
              <a:t>Re</a:t>
            </a:r>
            <a:r>
              <a:rPr sz="1100" spc="5" dirty="0">
                <a:latin typeface="Calibri"/>
                <a:cs typeface="Calibri"/>
              </a:rPr>
              <a:t>v</a:t>
            </a:r>
            <a:r>
              <a:rPr sz="1100" dirty="0">
                <a:latin typeface="Calibri"/>
                <a:cs typeface="Calibri"/>
              </a:rPr>
              <a:t>.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  </a:t>
            </a:r>
            <a:r>
              <a:rPr sz="1100" spc="-5" dirty="0">
                <a:latin typeface="Calibri"/>
                <a:cs typeface="Calibri"/>
              </a:rPr>
              <a:t>Jul-</a:t>
            </a:r>
            <a:r>
              <a:rPr sz="1100" dirty="0">
                <a:latin typeface="Calibri"/>
                <a:cs typeface="Calibri"/>
              </a:rPr>
              <a:t>20</a:t>
            </a:r>
            <a:r>
              <a:rPr sz="1100" spc="-10" dirty="0">
                <a:latin typeface="Calibri"/>
                <a:cs typeface="Calibri"/>
              </a:rPr>
              <a:t>1</a:t>
            </a:r>
            <a:r>
              <a:rPr sz="1100" dirty="0">
                <a:latin typeface="Calibri"/>
                <a:cs typeface="Calibri"/>
              </a:rPr>
              <a:t>8</a:t>
            </a:r>
            <a:endParaRPr sz="1100">
              <a:latin typeface="Calibri"/>
              <a:cs typeface="Calibri"/>
            </a:endParaRPr>
          </a:p>
          <a:p>
            <a:pPr marL="12700" algn="just">
              <a:lnSpc>
                <a:spcPts val="1670"/>
              </a:lnSpc>
            </a:pPr>
            <a:r>
              <a:rPr sz="1400" dirty="0">
                <a:latin typeface="Arial"/>
                <a:cs typeface="Arial"/>
              </a:rPr>
              <a:t>Las</a:t>
            </a:r>
            <a:r>
              <a:rPr sz="1400" spc="65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sobretensiones</a:t>
            </a:r>
            <a:r>
              <a:rPr sz="1400" spc="655" dirty="0">
                <a:latin typeface="Arial"/>
                <a:cs typeface="Arial"/>
              </a:rPr>
              <a:t> </a:t>
            </a:r>
            <a:r>
              <a:rPr sz="1400" spc="5" dirty="0">
                <a:latin typeface="Arial"/>
                <a:cs typeface="Arial"/>
              </a:rPr>
              <a:t>fase </a:t>
            </a:r>
            <a:r>
              <a:rPr sz="1400" spc="254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tierra</a:t>
            </a:r>
            <a:r>
              <a:rPr sz="1400" spc="65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son</a:t>
            </a:r>
            <a:r>
              <a:rPr sz="1400" spc="65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características</a:t>
            </a:r>
            <a:r>
              <a:rPr sz="1400" spc="65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de</a:t>
            </a:r>
            <a:r>
              <a:rPr sz="1400" spc="66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las</a:t>
            </a:r>
            <a:r>
              <a:rPr sz="1400" spc="66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descargas</a:t>
            </a:r>
            <a:endParaRPr sz="1400">
              <a:latin typeface="Arial"/>
              <a:cs typeface="Arial"/>
            </a:endParaRPr>
          </a:p>
          <a:p>
            <a:pPr marL="12700" algn="just">
              <a:spcBef>
                <a:spcPts val="730"/>
              </a:spcBef>
            </a:pPr>
            <a:r>
              <a:rPr sz="1400" spc="-5" dirty="0">
                <a:latin typeface="Arial"/>
                <a:cs typeface="Arial"/>
              </a:rPr>
              <a:t>atmosféricas,</a:t>
            </a:r>
            <a:r>
              <a:rPr sz="1400" spc="85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las</a:t>
            </a:r>
            <a:r>
              <a:rPr sz="1400" spc="844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sobretensiones</a:t>
            </a:r>
            <a:r>
              <a:rPr sz="1400" spc="85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llegan</a:t>
            </a:r>
            <a:r>
              <a:rPr sz="1400" spc="85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  </a:t>
            </a:r>
            <a:r>
              <a:rPr sz="1400" spc="7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una  </a:t>
            </a:r>
            <a:r>
              <a:rPr sz="1400" spc="5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fase</a:t>
            </a:r>
            <a:r>
              <a:rPr sz="1400" spc="86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y  </a:t>
            </a:r>
            <a:r>
              <a:rPr sz="1400" spc="7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quizás</a:t>
            </a:r>
            <a:r>
              <a:rPr sz="1400" spc="85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por</a:t>
            </a:r>
            <a:endParaRPr sz="1400">
              <a:latin typeface="Arial"/>
              <a:cs typeface="Arial"/>
            </a:endParaRPr>
          </a:p>
          <a:p>
            <a:pPr marL="12700" marR="6350" algn="just">
              <a:lnSpc>
                <a:spcPct val="143200"/>
              </a:lnSpc>
              <a:spcBef>
                <a:spcPts val="20"/>
              </a:spcBef>
            </a:pPr>
            <a:r>
              <a:rPr sz="1400" spc="-5" dirty="0">
                <a:latin typeface="Arial"/>
                <a:cs typeface="Arial"/>
              </a:rPr>
              <a:t>acoplamiento capacitivo inducen </a:t>
            </a:r>
            <a:r>
              <a:rPr sz="1400" dirty="0">
                <a:latin typeface="Arial"/>
                <a:cs typeface="Arial"/>
              </a:rPr>
              <a:t>en </a:t>
            </a:r>
            <a:r>
              <a:rPr sz="1400" spc="-5" dirty="0">
                <a:latin typeface="Arial"/>
                <a:cs typeface="Arial"/>
              </a:rPr>
              <a:t>otras fases también </a:t>
            </a:r>
            <a:r>
              <a:rPr sz="1400" dirty="0">
                <a:latin typeface="Arial"/>
                <a:cs typeface="Arial"/>
              </a:rPr>
              <a:t>una </a:t>
            </a:r>
            <a:r>
              <a:rPr sz="1400" spc="-5" dirty="0">
                <a:latin typeface="Arial"/>
                <a:cs typeface="Arial"/>
              </a:rPr>
              <a:t>sobretensión, </a:t>
            </a:r>
            <a:r>
              <a:rPr sz="1400" dirty="0">
                <a:latin typeface="Arial"/>
                <a:cs typeface="Arial"/>
              </a:rPr>
              <a:t> pero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igual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polaridad,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por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lo</a:t>
            </a:r>
            <a:r>
              <a:rPr sz="1400" spc="-6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que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las</a:t>
            </a:r>
            <a:r>
              <a:rPr sz="1400" spc="-5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sobretensiones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entre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fases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no</a:t>
            </a:r>
            <a:r>
              <a:rPr sz="1400" spc="-6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pueden </a:t>
            </a:r>
            <a:r>
              <a:rPr sz="1400" spc="-38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ser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mayores.</a:t>
            </a:r>
            <a:endParaRPr sz="1400">
              <a:latin typeface="Arial"/>
              <a:cs typeface="Arial"/>
            </a:endParaRPr>
          </a:p>
          <a:p>
            <a:pPr marL="12700" marR="8255" algn="just">
              <a:lnSpc>
                <a:spcPct val="143300"/>
              </a:lnSpc>
              <a:spcBef>
                <a:spcPts val="819"/>
              </a:spcBef>
            </a:pPr>
            <a:r>
              <a:rPr sz="1400" dirty="0">
                <a:latin typeface="Arial"/>
                <a:cs typeface="Arial"/>
              </a:rPr>
              <a:t>Las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maniobras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(interrupciones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especialmente)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generan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sobretensiones 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distintas </a:t>
            </a:r>
            <a:r>
              <a:rPr sz="1400" dirty="0">
                <a:latin typeface="Arial"/>
                <a:cs typeface="Arial"/>
              </a:rPr>
              <a:t>en las fases, y en </a:t>
            </a:r>
            <a:r>
              <a:rPr sz="1400" spc="-5" dirty="0">
                <a:latin typeface="Arial"/>
                <a:cs typeface="Arial"/>
              </a:rPr>
              <a:t>consecuencia </a:t>
            </a:r>
            <a:r>
              <a:rPr sz="1400" dirty="0">
                <a:latin typeface="Arial"/>
                <a:cs typeface="Arial"/>
              </a:rPr>
              <a:t>aparecen </a:t>
            </a:r>
            <a:r>
              <a:rPr sz="1400" spc="-5" dirty="0">
                <a:latin typeface="Arial"/>
                <a:cs typeface="Arial"/>
              </a:rPr>
              <a:t>sobretensiones </a:t>
            </a:r>
            <a:r>
              <a:rPr sz="1400" dirty="0">
                <a:latin typeface="Arial"/>
                <a:cs typeface="Arial"/>
              </a:rPr>
              <a:t>entre 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fases </a:t>
            </a:r>
            <a:r>
              <a:rPr sz="1400" dirty="0">
                <a:latin typeface="Arial"/>
                <a:cs typeface="Arial"/>
              </a:rPr>
              <a:t>que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pueden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superar </a:t>
            </a:r>
            <a:r>
              <a:rPr sz="1400" spc="-5" dirty="0">
                <a:latin typeface="Arial"/>
                <a:cs typeface="Arial"/>
              </a:rPr>
              <a:t>los valores</a:t>
            </a:r>
            <a:r>
              <a:rPr sz="1400" dirty="0">
                <a:latin typeface="Arial"/>
                <a:cs typeface="Arial"/>
              </a:rPr>
              <a:t> que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se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presentan </a:t>
            </a:r>
            <a:r>
              <a:rPr sz="1400" dirty="0">
                <a:latin typeface="Arial"/>
                <a:cs typeface="Arial"/>
              </a:rPr>
              <a:t>a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tierra.</a:t>
            </a:r>
            <a:endParaRPr sz="1400">
              <a:latin typeface="Arial"/>
              <a:cs typeface="Arial"/>
            </a:endParaRPr>
          </a:p>
          <a:p>
            <a:pPr marL="12700" marR="5080" algn="just">
              <a:lnSpc>
                <a:spcPct val="143600"/>
              </a:lnSpc>
              <a:spcBef>
                <a:spcPts val="815"/>
              </a:spcBef>
            </a:pPr>
            <a:r>
              <a:rPr sz="1400" dirty="0">
                <a:latin typeface="Arial"/>
                <a:cs typeface="Arial"/>
              </a:rPr>
              <a:t>La </a:t>
            </a:r>
            <a:r>
              <a:rPr sz="1400" spc="-5" dirty="0">
                <a:latin typeface="Arial"/>
                <a:cs typeface="Arial"/>
              </a:rPr>
              <a:t>presencia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descargadores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óxido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cinc, autoválvula </a:t>
            </a:r>
            <a:r>
              <a:rPr sz="1400" dirty="0">
                <a:latin typeface="Arial"/>
                <a:cs typeface="Arial"/>
              </a:rPr>
              <a:t>o </a:t>
            </a:r>
            <a:r>
              <a:rPr sz="1400" spc="-5" dirty="0">
                <a:latin typeface="Arial"/>
                <a:cs typeface="Arial"/>
              </a:rPr>
              <a:t>cuernos 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modifica los valores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las sobretensiones. </a:t>
            </a:r>
            <a:r>
              <a:rPr sz="1400" dirty="0">
                <a:latin typeface="Arial"/>
                <a:cs typeface="Arial"/>
              </a:rPr>
              <a:t>En </a:t>
            </a:r>
            <a:r>
              <a:rPr sz="1400" spc="-5" dirty="0">
                <a:latin typeface="Arial"/>
                <a:cs typeface="Arial"/>
              </a:rPr>
              <a:t>particular </a:t>
            </a:r>
            <a:r>
              <a:rPr sz="1400" dirty="0">
                <a:latin typeface="Arial"/>
                <a:cs typeface="Arial"/>
              </a:rPr>
              <a:t>los </a:t>
            </a:r>
            <a:r>
              <a:rPr sz="1400" spc="-5" dirty="0">
                <a:latin typeface="Arial"/>
                <a:cs typeface="Arial"/>
              </a:rPr>
              <a:t>descargadores </a:t>
            </a:r>
            <a:r>
              <a:rPr sz="1400" dirty="0">
                <a:latin typeface="Arial"/>
                <a:cs typeface="Arial"/>
              </a:rPr>
              <a:t> deben </a:t>
            </a:r>
            <a:r>
              <a:rPr sz="1400" spc="-5" dirty="0">
                <a:latin typeface="Arial"/>
                <a:cs typeface="Arial"/>
              </a:rPr>
              <a:t>drenar las sobretensiones atmosféricas. </a:t>
            </a:r>
            <a:r>
              <a:rPr sz="1400" dirty="0">
                <a:latin typeface="Arial"/>
                <a:cs typeface="Arial"/>
              </a:rPr>
              <a:t>En </a:t>
            </a:r>
            <a:r>
              <a:rPr sz="1400" spc="-5" dirty="0">
                <a:latin typeface="Arial"/>
                <a:cs typeface="Arial"/>
              </a:rPr>
              <a:t>ciertos casos </a:t>
            </a:r>
            <a:r>
              <a:rPr sz="1400" dirty="0">
                <a:latin typeface="Arial"/>
                <a:cs typeface="Arial"/>
              </a:rPr>
              <a:t>se </a:t>
            </a:r>
            <a:r>
              <a:rPr sz="1400" spc="-5" dirty="0">
                <a:latin typeface="Arial"/>
                <a:cs typeface="Arial"/>
              </a:rPr>
              <a:t>desea </a:t>
            </a:r>
            <a:r>
              <a:rPr sz="1400" dirty="0">
                <a:latin typeface="Arial"/>
                <a:cs typeface="Arial"/>
              </a:rPr>
              <a:t> que</a:t>
            </a:r>
            <a:r>
              <a:rPr sz="1400" spc="-7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drenen</a:t>
            </a:r>
            <a:r>
              <a:rPr sz="1400" spc="-7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y</a:t>
            </a:r>
            <a:r>
              <a:rPr sz="1400" spc="-9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limiten</a:t>
            </a:r>
            <a:r>
              <a:rPr sz="1400" spc="-7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las</a:t>
            </a:r>
            <a:r>
              <a:rPr sz="1400" spc="-7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sobretensiones</a:t>
            </a:r>
            <a:r>
              <a:rPr sz="1400" spc="-6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7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maniobra;</a:t>
            </a:r>
            <a:r>
              <a:rPr sz="1400" spc="-6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lógicamente</a:t>
            </a:r>
            <a:r>
              <a:rPr sz="1400" spc="-8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deben</a:t>
            </a:r>
            <a:r>
              <a:rPr sz="1400" spc="-85" dirty="0">
                <a:latin typeface="Arial"/>
                <a:cs typeface="Arial"/>
              </a:rPr>
              <a:t> </a:t>
            </a:r>
            <a:r>
              <a:rPr sz="1400" spc="5" dirty="0">
                <a:latin typeface="Arial"/>
                <a:cs typeface="Arial"/>
              </a:rPr>
              <a:t>ser </a:t>
            </a:r>
            <a:r>
              <a:rPr sz="1400" spc="-37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adecuados</a:t>
            </a:r>
            <a:r>
              <a:rPr sz="1400" spc="-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para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soportar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la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solicitación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consiguiente.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40"/>
              </a:spcBef>
            </a:pPr>
            <a:endParaRPr sz="1300">
              <a:latin typeface="Arial"/>
              <a:cs typeface="Arial"/>
            </a:endParaRPr>
          </a:p>
          <a:p>
            <a:pPr marL="241300" algn="just"/>
            <a:r>
              <a:rPr sz="1400" b="1" dirty="0">
                <a:latin typeface="Arial"/>
                <a:cs typeface="Arial"/>
              </a:rPr>
              <a:t>5.7.  </a:t>
            </a:r>
            <a:r>
              <a:rPr sz="1400" b="1" spc="4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Aisladores</a:t>
            </a:r>
            <a:endParaRPr sz="1400">
              <a:latin typeface="Arial"/>
              <a:cs typeface="Arial"/>
            </a:endParaRPr>
          </a:p>
          <a:p>
            <a:pPr marL="12700" marR="6350" algn="just">
              <a:lnSpc>
                <a:spcPct val="143600"/>
              </a:lnSpc>
              <a:spcBef>
                <a:spcPts val="820"/>
              </a:spcBef>
            </a:pPr>
            <a:r>
              <a:rPr sz="1400" dirty="0">
                <a:latin typeface="Arial"/>
                <a:cs typeface="Arial"/>
              </a:rPr>
              <a:t>Los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Aisladores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son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dispositivo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cuya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función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es</a:t>
            </a:r>
            <a:r>
              <a:rPr sz="1400" spc="-5" dirty="0">
                <a:latin typeface="Arial"/>
                <a:cs typeface="Arial"/>
              </a:rPr>
              <a:t> aislar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eléctricamente 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conductores </a:t>
            </a:r>
            <a:r>
              <a:rPr sz="1400" dirty="0">
                <a:latin typeface="Arial"/>
                <a:cs typeface="Arial"/>
              </a:rPr>
              <a:t>o </a:t>
            </a:r>
            <a:r>
              <a:rPr sz="1400" spc="-5" dirty="0">
                <a:latin typeface="Arial"/>
                <a:cs typeface="Arial"/>
              </a:rPr>
              <a:t>equipos respecto </a:t>
            </a:r>
            <a:r>
              <a:rPr sz="1400" dirty="0">
                <a:latin typeface="Arial"/>
                <a:cs typeface="Arial"/>
              </a:rPr>
              <a:t>a </a:t>
            </a:r>
            <a:r>
              <a:rPr sz="1400" spc="-5" dirty="0">
                <a:latin typeface="Arial"/>
                <a:cs typeface="Arial"/>
              </a:rPr>
              <a:t>tierra </a:t>
            </a:r>
            <a:r>
              <a:rPr sz="1400" dirty="0">
                <a:latin typeface="Arial"/>
                <a:cs typeface="Arial"/>
              </a:rPr>
              <a:t>o a </a:t>
            </a:r>
            <a:r>
              <a:rPr sz="1400" spc="-5" dirty="0">
                <a:latin typeface="Arial"/>
                <a:cs typeface="Arial"/>
              </a:rPr>
              <a:t>otros conductores </a:t>
            </a:r>
            <a:r>
              <a:rPr sz="1400" dirty="0">
                <a:latin typeface="Arial"/>
                <a:cs typeface="Arial"/>
              </a:rPr>
              <a:t>o </a:t>
            </a:r>
            <a:r>
              <a:rPr sz="1400" spc="-5" dirty="0">
                <a:latin typeface="Arial"/>
                <a:cs typeface="Arial"/>
              </a:rPr>
              <a:t>equipos, </a:t>
            </a:r>
            <a:r>
              <a:rPr sz="1400" dirty="0">
                <a:latin typeface="Arial"/>
                <a:cs typeface="Arial"/>
              </a:rPr>
              <a:t> además </a:t>
            </a:r>
            <a:r>
              <a:rPr sz="1400" spc="-1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proveer </a:t>
            </a:r>
            <a:r>
              <a:rPr sz="1400" dirty="0">
                <a:latin typeface="Arial"/>
                <a:cs typeface="Arial"/>
              </a:rPr>
              <a:t>un </a:t>
            </a:r>
            <a:r>
              <a:rPr sz="1400" spc="-5" dirty="0">
                <a:latin typeface="Arial"/>
                <a:cs typeface="Arial"/>
              </a:rPr>
              <a:t>soporte rígido </a:t>
            </a:r>
            <a:r>
              <a:rPr sz="1400" dirty="0">
                <a:latin typeface="Arial"/>
                <a:cs typeface="Arial"/>
              </a:rPr>
              <a:t>o </a:t>
            </a:r>
            <a:r>
              <a:rPr sz="1400" spc="-5" dirty="0">
                <a:latin typeface="Arial"/>
                <a:cs typeface="Arial"/>
              </a:rPr>
              <a:t>flexible </a:t>
            </a:r>
            <a:r>
              <a:rPr sz="1400" dirty="0">
                <a:latin typeface="Arial"/>
                <a:cs typeface="Arial"/>
              </a:rPr>
              <a:t>a </a:t>
            </a:r>
            <a:r>
              <a:rPr sz="1400" spc="-5" dirty="0">
                <a:latin typeface="Arial"/>
                <a:cs typeface="Arial"/>
              </a:rPr>
              <a:t>equipos </a:t>
            </a:r>
            <a:r>
              <a:rPr sz="1400" dirty="0">
                <a:latin typeface="Arial"/>
                <a:cs typeface="Arial"/>
              </a:rPr>
              <a:t>o </a:t>
            </a:r>
            <a:r>
              <a:rPr sz="1400" spc="-5" dirty="0">
                <a:latin typeface="Arial"/>
                <a:cs typeface="Arial"/>
              </a:rPr>
              <a:t>conductores. </a:t>
            </a:r>
            <a:r>
              <a:rPr sz="1400" dirty="0">
                <a:latin typeface="Arial"/>
                <a:cs typeface="Arial"/>
              </a:rPr>
              <a:t>El 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aislador </a:t>
            </a:r>
            <a:r>
              <a:rPr sz="1400" spc="-5" dirty="0">
                <a:latin typeface="Arial"/>
                <a:cs typeface="Arial"/>
              </a:rPr>
              <a:t>está compuesto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una </a:t>
            </a:r>
            <a:r>
              <a:rPr sz="1400" dirty="0">
                <a:latin typeface="Arial"/>
                <a:cs typeface="Arial"/>
              </a:rPr>
              <a:t>o </a:t>
            </a:r>
            <a:r>
              <a:rPr sz="1400" spc="-5" dirty="0">
                <a:latin typeface="Arial"/>
                <a:cs typeface="Arial"/>
              </a:rPr>
              <a:t>varias partes aislantes, </a:t>
            </a:r>
            <a:r>
              <a:rPr sz="1400" dirty="0">
                <a:latin typeface="Arial"/>
                <a:cs typeface="Arial"/>
              </a:rPr>
              <a:t>a </a:t>
            </a:r>
            <a:r>
              <a:rPr sz="1400" spc="-5" dirty="0">
                <a:latin typeface="Arial"/>
                <a:cs typeface="Arial"/>
              </a:rPr>
              <a:t>las cuales </a:t>
            </a:r>
            <a:r>
              <a:rPr sz="1400" dirty="0">
                <a:latin typeface="Arial"/>
                <a:cs typeface="Arial"/>
              </a:rPr>
              <a:t>se 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ensamblan,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en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algunos casos, herrajes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metálicos.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5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300">
              <a:latin typeface="Arial"/>
              <a:cs typeface="Arial"/>
            </a:endParaRPr>
          </a:p>
          <a:p>
            <a:pPr marL="12700" marR="5715" algn="just">
              <a:lnSpc>
                <a:spcPct val="143800"/>
              </a:lnSpc>
            </a:pPr>
            <a:r>
              <a:rPr sz="1400" dirty="0">
                <a:latin typeface="Arial"/>
                <a:cs typeface="Arial"/>
              </a:rPr>
              <a:t>La </a:t>
            </a:r>
            <a:r>
              <a:rPr sz="1400" spc="-5" dirty="0">
                <a:latin typeface="Arial"/>
                <a:cs typeface="Arial"/>
              </a:rPr>
              <a:t>tensión </a:t>
            </a:r>
            <a:r>
              <a:rPr sz="1400" dirty="0">
                <a:latin typeface="Arial"/>
                <a:cs typeface="Arial"/>
              </a:rPr>
              <a:t>debe </a:t>
            </a:r>
            <a:r>
              <a:rPr sz="1400" spc="-5" dirty="0">
                <a:latin typeface="Arial"/>
                <a:cs typeface="Arial"/>
              </a:rPr>
              <a:t>ser soportada tanto </a:t>
            </a:r>
            <a:r>
              <a:rPr sz="1400" dirty="0">
                <a:latin typeface="Arial"/>
                <a:cs typeface="Arial"/>
              </a:rPr>
              <a:t>por el </a:t>
            </a:r>
            <a:r>
              <a:rPr sz="1400" spc="-5" dirty="0">
                <a:latin typeface="Arial"/>
                <a:cs typeface="Arial"/>
              </a:rPr>
              <a:t>material aislante propiamente 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dicho,</a:t>
            </a:r>
            <a:r>
              <a:rPr sz="1400" spc="-6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como</a:t>
            </a:r>
            <a:r>
              <a:rPr sz="1400" spc="-6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por</a:t>
            </a:r>
            <a:r>
              <a:rPr sz="1400" spc="-6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su</a:t>
            </a:r>
            <a:r>
              <a:rPr sz="1400" spc="-6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superficie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y</a:t>
            </a:r>
            <a:r>
              <a:rPr sz="1400" spc="-7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el</a:t>
            </a:r>
            <a:r>
              <a:rPr sz="1400" spc="-6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aire</a:t>
            </a:r>
            <a:r>
              <a:rPr sz="1400" spc="-6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que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rodea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al</a:t>
            </a:r>
            <a:r>
              <a:rPr sz="1400" spc="-6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aislador.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La</a:t>
            </a:r>
            <a:r>
              <a:rPr sz="1400" spc="-6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falla</a:t>
            </a:r>
            <a:r>
              <a:rPr sz="1400" spc="-6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eléctrica </a:t>
            </a:r>
            <a:r>
              <a:rPr sz="1400" spc="-37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del</a:t>
            </a:r>
            <a:r>
              <a:rPr sz="1400" spc="-5" dirty="0">
                <a:latin typeface="Arial"/>
                <a:cs typeface="Arial"/>
              </a:rPr>
              <a:t> aire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se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llama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contorneo,</a:t>
            </a:r>
            <a:r>
              <a:rPr sz="1400" dirty="0">
                <a:latin typeface="Arial"/>
                <a:cs typeface="Arial"/>
              </a:rPr>
              <a:t> y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el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aislador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se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proyecta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para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que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esta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falla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sea </a:t>
            </a:r>
            <a:r>
              <a:rPr sz="1400" spc="-37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mucho</a:t>
            </a:r>
            <a:r>
              <a:rPr sz="1400" spc="13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más</a:t>
            </a:r>
            <a:r>
              <a:rPr sz="1400" spc="14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probable</a:t>
            </a:r>
            <a:r>
              <a:rPr sz="1400" spc="15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que</a:t>
            </a:r>
            <a:r>
              <a:rPr sz="1400" spc="13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la</a:t>
            </a:r>
            <a:r>
              <a:rPr sz="1400" spc="12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perforación</a:t>
            </a:r>
            <a:r>
              <a:rPr sz="1400" spc="13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del</a:t>
            </a:r>
            <a:r>
              <a:rPr sz="1400" spc="14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aislante</a:t>
            </a:r>
            <a:r>
              <a:rPr sz="1400" spc="14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sólido.</a:t>
            </a:r>
            <a:endParaRPr sz="14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102908" y="9390381"/>
            <a:ext cx="5678170" cy="5073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1150"/>
              </a:lnSpc>
            </a:pPr>
            <a:r>
              <a:rPr sz="1100" dirty="0">
                <a:latin typeface="Calibri"/>
                <a:cs typeface="Calibri"/>
              </a:rPr>
              <a:t>PH </a:t>
            </a:r>
            <a:r>
              <a:rPr sz="1100" spc="-5" dirty="0">
                <a:latin typeface="Calibri"/>
                <a:cs typeface="Calibri"/>
              </a:rPr>
              <a:t>Financial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Park Tower,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Piso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35,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Boulevard </a:t>
            </a:r>
            <a:r>
              <a:rPr sz="1100" spc="-5" dirty="0">
                <a:latin typeface="Calibri"/>
                <a:cs typeface="Calibri"/>
              </a:rPr>
              <a:t>Costa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Este.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Corregimiento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Juan Díaz,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Costa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del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Este.</a:t>
            </a:r>
            <a:endParaRPr sz="1100">
              <a:latin typeface="Calibri"/>
              <a:cs typeface="Calibri"/>
            </a:endParaRPr>
          </a:p>
          <a:p>
            <a:pPr marL="2030730" marR="2022475" algn="ctr">
              <a:lnSpc>
                <a:spcPct val="101800"/>
              </a:lnSpc>
            </a:pPr>
            <a:r>
              <a:rPr sz="1100" spc="-5" dirty="0">
                <a:latin typeface="Calibri"/>
                <a:cs typeface="Calibri"/>
              </a:rPr>
              <a:t>Ciudad de Panamá. Panamá. </a:t>
            </a:r>
            <a:r>
              <a:rPr sz="1100" spc="-235" dirty="0">
                <a:latin typeface="Calibri"/>
                <a:cs typeface="Calibri"/>
              </a:rPr>
              <a:t> </a:t>
            </a:r>
            <a:r>
              <a:rPr sz="1100" u="sng" spc="-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3"/>
              </a:rPr>
              <a:t>www.kaizengrp.com</a:t>
            </a:r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986068" y="9359202"/>
            <a:ext cx="5910580" cy="0"/>
          </a:xfrm>
          <a:custGeom>
            <a:avLst/>
            <a:gdLst/>
            <a:ahLst/>
            <a:cxnLst/>
            <a:rect l="l" t="t" r="r" b="b"/>
            <a:pathLst>
              <a:path w="5910580">
                <a:moveTo>
                  <a:pt x="0" y="0"/>
                </a:moveTo>
                <a:lnTo>
                  <a:pt x="1598938" y="0"/>
                </a:lnTo>
              </a:path>
              <a:path w="5910580">
                <a:moveTo>
                  <a:pt x="1600530" y="0"/>
                </a:moveTo>
                <a:lnTo>
                  <a:pt x="5910390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979736" y="355137"/>
            <a:ext cx="999649" cy="431186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5944413" y="782828"/>
            <a:ext cx="5997575" cy="749045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715" algn="r">
              <a:spcBef>
                <a:spcPts val="100"/>
              </a:spcBef>
            </a:pPr>
            <a:r>
              <a:rPr sz="1100" spc="-5" dirty="0">
                <a:latin typeface="Calibri"/>
                <a:cs typeface="Calibri"/>
              </a:rPr>
              <a:t>Ficha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Técnica: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K-001</a:t>
            </a:r>
            <a:endParaRPr sz="1100">
              <a:latin typeface="Calibri"/>
              <a:cs typeface="Calibri"/>
            </a:endParaRPr>
          </a:p>
          <a:p>
            <a:pPr marL="5507355" marR="5080" indent="118745" algn="r">
              <a:lnSpc>
                <a:spcPct val="101800"/>
              </a:lnSpc>
              <a:spcBef>
                <a:spcPts val="5"/>
              </a:spcBef>
            </a:pPr>
            <a:r>
              <a:rPr sz="1100" dirty="0">
                <a:latin typeface="Calibri"/>
                <a:cs typeface="Calibri"/>
              </a:rPr>
              <a:t>Re</a:t>
            </a:r>
            <a:r>
              <a:rPr sz="1100" spc="5" dirty="0">
                <a:latin typeface="Calibri"/>
                <a:cs typeface="Calibri"/>
              </a:rPr>
              <a:t>v</a:t>
            </a:r>
            <a:r>
              <a:rPr sz="1100" dirty="0">
                <a:latin typeface="Calibri"/>
                <a:cs typeface="Calibri"/>
              </a:rPr>
              <a:t>.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  </a:t>
            </a:r>
            <a:r>
              <a:rPr sz="1100" spc="-5" dirty="0">
                <a:latin typeface="Calibri"/>
                <a:cs typeface="Calibri"/>
              </a:rPr>
              <a:t>Jul-</a:t>
            </a:r>
            <a:r>
              <a:rPr sz="1100" dirty="0">
                <a:latin typeface="Calibri"/>
                <a:cs typeface="Calibri"/>
              </a:rPr>
              <a:t>20</a:t>
            </a:r>
            <a:r>
              <a:rPr sz="1100" spc="-10" dirty="0">
                <a:latin typeface="Calibri"/>
                <a:cs typeface="Calibri"/>
              </a:rPr>
              <a:t>1</a:t>
            </a:r>
            <a:r>
              <a:rPr sz="1100" dirty="0">
                <a:latin typeface="Calibri"/>
                <a:cs typeface="Calibri"/>
              </a:rPr>
              <a:t>8</a:t>
            </a:r>
            <a:endParaRPr sz="1100">
              <a:latin typeface="Calibri"/>
              <a:cs typeface="Calibri"/>
            </a:endParaRPr>
          </a:p>
          <a:p>
            <a:pPr>
              <a:spcBef>
                <a:spcPts val="15"/>
              </a:spcBef>
            </a:pPr>
            <a:endParaRPr sz="1350">
              <a:latin typeface="Calibri"/>
              <a:cs typeface="Calibri"/>
            </a:endParaRPr>
          </a:p>
          <a:p>
            <a:pPr marL="12700" marR="5080" algn="just">
              <a:lnSpc>
                <a:spcPct val="143900"/>
              </a:lnSpc>
              <a:tabLst>
                <a:tab pos="2553335" algn="l"/>
                <a:tab pos="5320665" algn="l"/>
              </a:tabLst>
            </a:pPr>
            <a:r>
              <a:rPr sz="1400" dirty="0">
                <a:latin typeface="Arial"/>
                <a:cs typeface="Arial"/>
              </a:rPr>
              <a:t>Surge la </a:t>
            </a:r>
            <a:r>
              <a:rPr sz="1400" spc="-5" dirty="0">
                <a:latin typeface="Arial"/>
                <a:cs typeface="Arial"/>
              </a:rPr>
              <a:t>importancia </a:t>
            </a:r>
            <a:r>
              <a:rPr sz="1400" dirty="0">
                <a:latin typeface="Arial"/>
                <a:cs typeface="Arial"/>
              </a:rPr>
              <a:t>del </a:t>
            </a:r>
            <a:r>
              <a:rPr sz="1400" spc="-5" dirty="0">
                <a:latin typeface="Arial"/>
                <a:cs typeface="Arial"/>
              </a:rPr>
              <a:t>diseño, </a:t>
            </a:r>
            <a:r>
              <a:rPr sz="1400" dirty="0">
                <a:latin typeface="Arial"/>
                <a:cs typeface="Arial"/>
              </a:rPr>
              <a:t>de la </a:t>
            </a:r>
            <a:r>
              <a:rPr sz="1400" spc="-5" dirty="0">
                <a:latin typeface="Arial"/>
                <a:cs typeface="Arial"/>
              </a:rPr>
              <a:t>geometría </a:t>
            </a:r>
            <a:r>
              <a:rPr sz="1400" dirty="0">
                <a:latin typeface="Arial"/>
                <a:cs typeface="Arial"/>
              </a:rPr>
              <a:t>para </a:t>
            </a:r>
            <a:r>
              <a:rPr sz="1400" spc="-5" dirty="0">
                <a:latin typeface="Arial"/>
                <a:cs typeface="Arial"/>
              </a:rPr>
              <a:t>que </a:t>
            </a:r>
            <a:r>
              <a:rPr sz="1400" dirty="0">
                <a:latin typeface="Arial"/>
                <a:cs typeface="Arial"/>
              </a:rPr>
              <a:t>en particular no 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se</a:t>
            </a:r>
            <a:r>
              <a:rPr sz="1400" spc="-9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presenten</a:t>
            </a:r>
            <a:r>
              <a:rPr sz="1400" spc="-8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en</a:t>
            </a:r>
            <a:r>
              <a:rPr sz="1400" spc="-8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el</a:t>
            </a:r>
            <a:r>
              <a:rPr sz="1400" spc="-9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cuerpo</a:t>
            </a:r>
            <a:r>
              <a:rPr sz="1400" spc="-7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del</a:t>
            </a:r>
            <a:r>
              <a:rPr sz="1400" spc="-7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aislador</a:t>
            </a:r>
            <a:r>
              <a:rPr sz="1400" spc="-7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campos</a:t>
            </a:r>
            <a:r>
              <a:rPr sz="1400" spc="-9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intensos</a:t>
            </a:r>
            <a:r>
              <a:rPr sz="1400" spc="-8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que</a:t>
            </a:r>
            <a:r>
              <a:rPr sz="1400" spc="-7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inicien</a:t>
            </a:r>
            <a:r>
              <a:rPr sz="1400" spc="-9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una</a:t>
            </a:r>
            <a:r>
              <a:rPr sz="1400" spc="-8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crisis </a:t>
            </a:r>
            <a:r>
              <a:rPr sz="1400" spc="-37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del	sólido	aisla</a:t>
            </a:r>
            <a:r>
              <a:rPr sz="1400" spc="-15" dirty="0">
                <a:latin typeface="Arial"/>
                <a:cs typeface="Arial"/>
              </a:rPr>
              <a:t>n</a:t>
            </a:r>
            <a:r>
              <a:rPr sz="1400" dirty="0">
                <a:latin typeface="Arial"/>
                <a:cs typeface="Arial"/>
              </a:rPr>
              <a:t>t</a:t>
            </a:r>
            <a:r>
              <a:rPr sz="1400" spc="-15" dirty="0">
                <a:latin typeface="Arial"/>
                <a:cs typeface="Arial"/>
              </a:rPr>
              <a:t>e</a:t>
            </a:r>
            <a:r>
              <a:rPr sz="1400" dirty="0">
                <a:latin typeface="Arial"/>
                <a:cs typeface="Arial"/>
              </a:rPr>
              <a:t>.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500">
              <a:latin typeface="Arial"/>
              <a:cs typeface="Arial"/>
            </a:endParaRPr>
          </a:p>
          <a:p>
            <a:pPr>
              <a:spcBef>
                <a:spcPts val="25"/>
              </a:spcBef>
            </a:pPr>
            <a:endParaRPr sz="1900">
              <a:latin typeface="Arial"/>
              <a:cs typeface="Arial"/>
            </a:endParaRPr>
          </a:p>
          <a:p>
            <a:pPr marL="241300" algn="just"/>
            <a:r>
              <a:rPr sz="1400" b="1" dirty="0">
                <a:latin typeface="Arial"/>
                <a:cs typeface="Arial"/>
              </a:rPr>
              <a:t>5.7.1.Materiales</a:t>
            </a:r>
            <a:r>
              <a:rPr sz="1400" b="1" spc="-5" dirty="0">
                <a:latin typeface="Arial"/>
                <a:cs typeface="Arial"/>
              </a:rPr>
              <a:t> de</a:t>
            </a:r>
            <a:r>
              <a:rPr sz="1400" b="1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los aisladores</a:t>
            </a:r>
            <a:endParaRPr sz="1400">
              <a:latin typeface="Arial"/>
              <a:cs typeface="Arial"/>
            </a:endParaRPr>
          </a:p>
          <a:p>
            <a:pPr marL="12700" marR="5715" algn="just">
              <a:lnSpc>
                <a:spcPct val="143200"/>
              </a:lnSpc>
              <a:spcBef>
                <a:spcPts val="825"/>
              </a:spcBef>
            </a:pPr>
            <a:r>
              <a:rPr sz="1400" spc="-5" dirty="0">
                <a:latin typeface="Arial"/>
                <a:cs typeface="Arial"/>
              </a:rPr>
              <a:t>Históricamente </a:t>
            </a:r>
            <a:r>
              <a:rPr sz="1400" dirty="0">
                <a:latin typeface="Arial"/>
                <a:cs typeface="Arial"/>
              </a:rPr>
              <a:t>se han </a:t>
            </a:r>
            <a:r>
              <a:rPr sz="1400" spc="-5" dirty="0">
                <a:latin typeface="Arial"/>
                <a:cs typeface="Arial"/>
              </a:rPr>
              <a:t>utilizado distintos materiales, porcelana, vidrio, </a:t>
            </a:r>
            <a:r>
              <a:rPr sz="1400" dirty="0">
                <a:latin typeface="Arial"/>
                <a:cs typeface="Arial"/>
              </a:rPr>
              <a:t>y 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actualmente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materiales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compuestos,</a:t>
            </a:r>
            <a:r>
              <a:rPr sz="1400" dirty="0">
                <a:latin typeface="Arial"/>
                <a:cs typeface="Arial"/>
              </a:rPr>
              <a:t> y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la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evolución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ha</a:t>
            </a:r>
            <a:r>
              <a:rPr sz="1400" spc="-5" dirty="0">
                <a:latin typeface="Arial"/>
                <a:cs typeface="Arial"/>
              </a:rPr>
              <a:t> ocurrido</a:t>
            </a:r>
            <a:r>
              <a:rPr sz="1400" dirty="0">
                <a:latin typeface="Arial"/>
                <a:cs typeface="Arial"/>
              </a:rPr>
              <a:t> en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la </a:t>
            </a:r>
            <a:r>
              <a:rPr sz="1400" spc="-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búsqueda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mejores características</a:t>
            </a:r>
            <a:r>
              <a:rPr sz="1400" dirty="0">
                <a:latin typeface="Arial"/>
                <a:cs typeface="Arial"/>
              </a:rPr>
              <a:t> y</a:t>
            </a:r>
            <a:r>
              <a:rPr sz="1400" spc="-5" dirty="0">
                <a:latin typeface="Arial"/>
                <a:cs typeface="Arial"/>
              </a:rPr>
              <a:t> reducción</a:t>
            </a:r>
            <a:r>
              <a:rPr sz="1400" dirty="0">
                <a:latin typeface="Arial"/>
                <a:cs typeface="Arial"/>
              </a:rPr>
              <a:t> de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costos.</a:t>
            </a:r>
            <a:endParaRPr sz="1400">
              <a:latin typeface="Arial"/>
              <a:cs typeface="Arial"/>
            </a:endParaRPr>
          </a:p>
          <a:p>
            <a:pPr marL="12700" marR="7620" algn="just">
              <a:lnSpc>
                <a:spcPct val="143600"/>
              </a:lnSpc>
              <a:spcBef>
                <a:spcPts val="815"/>
              </a:spcBef>
            </a:pPr>
            <a:r>
              <a:rPr sz="1400" spc="-5" dirty="0">
                <a:latin typeface="Arial"/>
                <a:cs typeface="Arial"/>
              </a:rPr>
              <a:t>Porcelana: </a:t>
            </a:r>
            <a:r>
              <a:rPr sz="1400" spc="-10" dirty="0">
                <a:latin typeface="Arial"/>
                <a:cs typeface="Arial"/>
              </a:rPr>
              <a:t>Es </a:t>
            </a:r>
            <a:r>
              <a:rPr sz="1400" spc="-5" dirty="0">
                <a:latin typeface="Arial"/>
                <a:cs typeface="Arial"/>
              </a:rPr>
              <a:t>una pasta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arcilla, caolín, cuarzo </a:t>
            </a:r>
            <a:r>
              <a:rPr sz="1400" dirty="0">
                <a:latin typeface="Arial"/>
                <a:cs typeface="Arial"/>
              </a:rPr>
              <a:t>o </a:t>
            </a:r>
            <a:r>
              <a:rPr sz="1400" spc="-5" dirty="0">
                <a:latin typeface="Arial"/>
                <a:cs typeface="Arial"/>
              </a:rPr>
              <a:t>alúmina se </a:t>
            </a:r>
            <a:r>
              <a:rPr sz="1400" dirty="0">
                <a:latin typeface="Arial"/>
                <a:cs typeface="Arial"/>
              </a:rPr>
              <a:t>le da </a:t>
            </a:r>
            <a:r>
              <a:rPr sz="1400" spc="-5" dirty="0">
                <a:latin typeface="Arial"/>
                <a:cs typeface="Arial"/>
              </a:rPr>
              <a:t>forma, </a:t>
            </a:r>
            <a:r>
              <a:rPr sz="1400" dirty="0">
                <a:latin typeface="Arial"/>
                <a:cs typeface="Arial"/>
              </a:rPr>
              <a:t> y por horneado se obtiene </a:t>
            </a:r>
            <a:r>
              <a:rPr sz="1400" spc="-5" dirty="0">
                <a:latin typeface="Arial"/>
                <a:cs typeface="Arial"/>
              </a:rPr>
              <a:t>una cerámica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uso eléctrico. Este material </a:t>
            </a:r>
            <a:r>
              <a:rPr sz="1400" dirty="0">
                <a:latin typeface="Arial"/>
                <a:cs typeface="Arial"/>
              </a:rPr>
              <a:t>es 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particularmente resistente </a:t>
            </a:r>
            <a:r>
              <a:rPr sz="1400" dirty="0">
                <a:latin typeface="Arial"/>
                <a:cs typeface="Arial"/>
              </a:rPr>
              <a:t>a </a:t>
            </a:r>
            <a:r>
              <a:rPr sz="1400" spc="-5" dirty="0">
                <a:latin typeface="Arial"/>
                <a:cs typeface="Arial"/>
              </a:rPr>
              <a:t>compresión </a:t>
            </a:r>
            <a:r>
              <a:rPr sz="1400" dirty="0">
                <a:latin typeface="Arial"/>
                <a:cs typeface="Arial"/>
              </a:rPr>
              <a:t>por lo que </a:t>
            </a:r>
            <a:r>
              <a:rPr sz="1400" spc="-5" dirty="0">
                <a:latin typeface="Arial"/>
                <a:cs typeface="Arial"/>
              </a:rPr>
              <a:t>se </a:t>
            </a:r>
            <a:r>
              <a:rPr sz="1400" dirty="0">
                <a:latin typeface="Arial"/>
                <a:cs typeface="Arial"/>
              </a:rPr>
              <a:t>han </a:t>
            </a:r>
            <a:r>
              <a:rPr sz="1400" spc="-5" dirty="0">
                <a:latin typeface="Arial"/>
                <a:cs typeface="Arial"/>
              </a:rPr>
              <a:t>desarrollado 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especialmente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diseños</a:t>
            </a:r>
            <a:r>
              <a:rPr sz="1400" dirty="0">
                <a:latin typeface="Arial"/>
                <a:cs typeface="Arial"/>
              </a:rPr>
              <a:t> que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tienden</a:t>
            </a:r>
            <a:r>
              <a:rPr sz="1400" spc="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solicitarlo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esa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manera.</a:t>
            </a:r>
            <a:endParaRPr sz="1400">
              <a:latin typeface="Arial"/>
              <a:cs typeface="Arial"/>
            </a:endParaRPr>
          </a:p>
          <a:p>
            <a:pPr marL="12700" marR="8255" algn="just">
              <a:lnSpc>
                <a:spcPct val="142900"/>
              </a:lnSpc>
              <a:spcBef>
                <a:spcPts val="830"/>
              </a:spcBef>
            </a:pPr>
            <a:r>
              <a:rPr sz="1400" spc="-5" dirty="0">
                <a:latin typeface="Arial"/>
                <a:cs typeface="Arial"/>
              </a:rPr>
              <a:t>Vidrio: Cristal templado </a:t>
            </a:r>
            <a:r>
              <a:rPr sz="1400" dirty="0">
                <a:latin typeface="Arial"/>
                <a:cs typeface="Arial"/>
              </a:rPr>
              <a:t>que </a:t>
            </a:r>
            <a:r>
              <a:rPr sz="1400" spc="-5" dirty="0">
                <a:latin typeface="Arial"/>
                <a:cs typeface="Arial"/>
              </a:rPr>
              <a:t>cumple </a:t>
            </a:r>
            <a:r>
              <a:rPr sz="1400" dirty="0">
                <a:latin typeface="Arial"/>
                <a:cs typeface="Arial"/>
              </a:rPr>
              <a:t>la </a:t>
            </a:r>
            <a:r>
              <a:rPr sz="1400" spc="-5" dirty="0">
                <a:latin typeface="Arial"/>
                <a:cs typeface="Arial"/>
              </a:rPr>
              <a:t>misma función </a:t>
            </a:r>
            <a:r>
              <a:rPr sz="1400" spc="-10" dirty="0">
                <a:latin typeface="Arial"/>
                <a:cs typeface="Arial"/>
              </a:rPr>
              <a:t>de </a:t>
            </a:r>
            <a:r>
              <a:rPr sz="1400" dirty="0">
                <a:latin typeface="Arial"/>
                <a:cs typeface="Arial"/>
              </a:rPr>
              <a:t>la </a:t>
            </a:r>
            <a:r>
              <a:rPr sz="1400" spc="-5" dirty="0">
                <a:latin typeface="Arial"/>
                <a:cs typeface="Arial"/>
              </a:rPr>
              <a:t>porcelana, </a:t>
            </a:r>
            <a:r>
              <a:rPr sz="1400" dirty="0">
                <a:latin typeface="Arial"/>
                <a:cs typeface="Arial"/>
              </a:rPr>
              <a:t>se 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trabaja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por</a:t>
            </a:r>
            <a:r>
              <a:rPr sz="1400" spc="-5" dirty="0">
                <a:latin typeface="Arial"/>
                <a:cs typeface="Arial"/>
              </a:rPr>
              <a:t> moldeado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colándolo,</a:t>
            </a:r>
            <a:r>
              <a:rPr sz="1400" dirty="0">
                <a:latin typeface="Arial"/>
                <a:cs typeface="Arial"/>
              </a:rPr>
              <a:t> debiendo</a:t>
            </a:r>
            <a:r>
              <a:rPr sz="1400" spc="-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ser</a:t>
            </a:r>
            <a:r>
              <a:rPr sz="1400" spc="-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en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general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menos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costo.</a:t>
            </a:r>
            <a:endParaRPr sz="1400">
              <a:latin typeface="Arial"/>
              <a:cs typeface="Arial"/>
            </a:endParaRPr>
          </a:p>
          <a:p>
            <a:pPr marL="12700" marR="9525" algn="just">
              <a:lnSpc>
                <a:spcPct val="143200"/>
              </a:lnSpc>
              <a:spcBef>
                <a:spcPts val="819"/>
              </a:spcBef>
            </a:pPr>
            <a:r>
              <a:rPr sz="1400" dirty="0">
                <a:latin typeface="Arial"/>
                <a:cs typeface="Arial"/>
              </a:rPr>
              <a:t>Se puede </a:t>
            </a:r>
            <a:r>
              <a:rPr sz="1400" spc="-5" dirty="0">
                <a:latin typeface="Arial"/>
                <a:cs typeface="Arial"/>
              </a:rPr>
              <a:t>afirmar que </a:t>
            </a:r>
            <a:r>
              <a:rPr sz="1400" dirty="0">
                <a:latin typeface="Arial"/>
                <a:cs typeface="Arial"/>
              </a:rPr>
              <a:t>en </a:t>
            </a:r>
            <a:r>
              <a:rPr sz="1400" spc="-5" dirty="0">
                <a:latin typeface="Arial"/>
                <a:cs typeface="Arial"/>
              </a:rPr>
              <a:t>general </a:t>
            </a:r>
            <a:r>
              <a:rPr sz="1400" dirty="0">
                <a:latin typeface="Arial"/>
                <a:cs typeface="Arial"/>
              </a:rPr>
              <a:t>la </a:t>
            </a:r>
            <a:r>
              <a:rPr sz="1400" spc="-5" dirty="0">
                <a:latin typeface="Arial"/>
                <a:cs typeface="Arial"/>
              </a:rPr>
              <a:t>calidad </a:t>
            </a:r>
            <a:r>
              <a:rPr sz="1400" dirty="0">
                <a:latin typeface="Arial"/>
                <a:cs typeface="Arial"/>
              </a:rPr>
              <a:t>de la </a:t>
            </a:r>
            <a:r>
              <a:rPr sz="1400" spc="-5" dirty="0">
                <a:latin typeface="Arial"/>
                <a:cs typeface="Arial"/>
              </a:rPr>
              <a:t>porcelana </a:t>
            </a:r>
            <a:r>
              <a:rPr sz="1400" dirty="0">
                <a:latin typeface="Arial"/>
                <a:cs typeface="Arial"/>
              </a:rPr>
              <a:t>puede ser </a:t>
            </a:r>
            <a:r>
              <a:rPr sz="1400" spc="-5" dirty="0">
                <a:latin typeface="Arial"/>
                <a:cs typeface="Arial"/>
              </a:rPr>
              <a:t>más </a:t>
            </a:r>
            <a:r>
              <a:rPr sz="1400" dirty="0">
                <a:latin typeface="Arial"/>
                <a:cs typeface="Arial"/>
              </a:rPr>
              <a:t> controlada que la del </a:t>
            </a:r>
            <a:r>
              <a:rPr sz="1400" spc="-5" dirty="0">
                <a:latin typeface="Arial"/>
                <a:cs typeface="Arial"/>
              </a:rPr>
              <a:t>vidrio, esta situación </a:t>
            </a:r>
            <a:r>
              <a:rPr sz="1400" spc="-10" dirty="0">
                <a:latin typeface="Arial"/>
                <a:cs typeface="Arial"/>
              </a:rPr>
              <a:t>es </a:t>
            </a:r>
            <a:r>
              <a:rPr sz="1400" spc="-5" dirty="0">
                <a:latin typeface="Arial"/>
                <a:cs typeface="Arial"/>
              </a:rPr>
              <a:t>evidenciada </a:t>
            </a:r>
            <a:r>
              <a:rPr sz="1400" dirty="0">
                <a:latin typeface="Arial"/>
                <a:cs typeface="Arial"/>
              </a:rPr>
              <a:t>por una menor 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dispersión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los</a:t>
            </a:r>
            <a:r>
              <a:rPr sz="1400" spc="-5" dirty="0">
                <a:latin typeface="Arial"/>
                <a:cs typeface="Arial"/>
              </a:rPr>
              <a:t> resultados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los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ensayos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rotura.</a:t>
            </a:r>
            <a:endParaRPr sz="1400">
              <a:latin typeface="Arial"/>
              <a:cs typeface="Arial"/>
            </a:endParaRPr>
          </a:p>
          <a:p>
            <a:pPr marL="12700" marR="7620" algn="just">
              <a:lnSpc>
                <a:spcPct val="143600"/>
              </a:lnSpc>
              <a:spcBef>
                <a:spcPts val="819"/>
              </a:spcBef>
            </a:pPr>
            <a:r>
              <a:rPr sz="1400" spc="-5" dirty="0">
                <a:latin typeface="Arial"/>
                <a:cs typeface="Arial"/>
              </a:rPr>
              <a:t>Materiales compuestos: Fibras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vidrio </a:t>
            </a:r>
            <a:r>
              <a:rPr sz="1400" dirty="0">
                <a:latin typeface="Arial"/>
                <a:cs typeface="Arial"/>
              </a:rPr>
              <a:t>y resina en el </a:t>
            </a:r>
            <a:r>
              <a:rPr sz="1400" spc="-5" dirty="0">
                <a:latin typeface="Arial"/>
                <a:cs typeface="Arial"/>
              </a:rPr>
              <a:t>núcleo, </a:t>
            </a:r>
            <a:r>
              <a:rPr sz="1400" dirty="0">
                <a:latin typeface="Arial"/>
                <a:cs typeface="Arial"/>
              </a:rPr>
              <a:t>y </a:t>
            </a:r>
            <a:r>
              <a:rPr sz="1400" spc="-5" dirty="0">
                <a:latin typeface="Arial"/>
                <a:cs typeface="Arial"/>
              </a:rPr>
              <a:t>distintas 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"gomas" </a:t>
            </a:r>
            <a:r>
              <a:rPr sz="1400" dirty="0">
                <a:latin typeface="Arial"/>
                <a:cs typeface="Arial"/>
              </a:rPr>
              <a:t>en la </a:t>
            </a:r>
            <a:r>
              <a:rPr sz="1400" spc="-5" dirty="0">
                <a:latin typeface="Arial"/>
                <a:cs typeface="Arial"/>
              </a:rPr>
              <a:t>parte externa, con formas adecuadas, </a:t>
            </a:r>
            <a:r>
              <a:rPr sz="1400" dirty="0">
                <a:latin typeface="Arial"/>
                <a:cs typeface="Arial"/>
              </a:rPr>
              <a:t>han introducido en </a:t>
            </a:r>
            <a:r>
              <a:rPr sz="1400" spc="-5" dirty="0">
                <a:latin typeface="Arial"/>
                <a:cs typeface="Arial"/>
              </a:rPr>
              <a:t>los </a:t>
            </a:r>
            <a:r>
              <a:rPr sz="1400" dirty="0">
                <a:latin typeface="Arial"/>
                <a:cs typeface="Arial"/>
              </a:rPr>
              <a:t> años</a:t>
            </a:r>
            <a:r>
              <a:rPr sz="1400" spc="-5" dirty="0">
                <a:latin typeface="Arial"/>
                <a:cs typeface="Arial"/>
              </a:rPr>
              <a:t> más recientes </a:t>
            </a:r>
            <a:r>
              <a:rPr sz="1400" dirty="0">
                <a:latin typeface="Arial"/>
                <a:cs typeface="Arial"/>
              </a:rPr>
              <a:t>la</a:t>
            </a:r>
            <a:r>
              <a:rPr sz="1400" spc="-5" dirty="0">
                <a:latin typeface="Arial"/>
                <a:cs typeface="Arial"/>
              </a:rPr>
              <a:t> tecnología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del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aislador compuesto.</a:t>
            </a:r>
            <a:endParaRPr sz="14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102908" y="9390381"/>
            <a:ext cx="5678170" cy="5073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1150"/>
              </a:lnSpc>
            </a:pPr>
            <a:r>
              <a:rPr sz="1100" dirty="0">
                <a:latin typeface="Calibri"/>
                <a:cs typeface="Calibri"/>
              </a:rPr>
              <a:t>PH </a:t>
            </a:r>
            <a:r>
              <a:rPr sz="1100" spc="-5" dirty="0">
                <a:latin typeface="Calibri"/>
                <a:cs typeface="Calibri"/>
              </a:rPr>
              <a:t>Financial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Park Tower,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Piso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35,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Boulevard </a:t>
            </a:r>
            <a:r>
              <a:rPr sz="1100" spc="-5" dirty="0">
                <a:latin typeface="Calibri"/>
                <a:cs typeface="Calibri"/>
              </a:rPr>
              <a:t>Costa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Este.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Corregimiento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Juan Díaz,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Costa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del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Este.</a:t>
            </a:r>
            <a:endParaRPr sz="1100">
              <a:latin typeface="Calibri"/>
              <a:cs typeface="Calibri"/>
            </a:endParaRPr>
          </a:p>
          <a:p>
            <a:pPr marL="2030730" marR="2022475" algn="ctr">
              <a:lnSpc>
                <a:spcPct val="101800"/>
              </a:lnSpc>
            </a:pPr>
            <a:r>
              <a:rPr sz="1100" spc="-5" dirty="0">
                <a:latin typeface="Calibri"/>
                <a:cs typeface="Calibri"/>
              </a:rPr>
              <a:t>Ciudad de Panamá. Panamá. </a:t>
            </a:r>
            <a:r>
              <a:rPr sz="1100" spc="-235" dirty="0">
                <a:latin typeface="Calibri"/>
                <a:cs typeface="Calibri"/>
              </a:rPr>
              <a:t> </a:t>
            </a:r>
            <a:r>
              <a:rPr sz="1100" u="sng" spc="-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3"/>
              </a:rPr>
              <a:t>www.kaizengrp.com</a:t>
            </a:r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986068" y="9359202"/>
            <a:ext cx="5910580" cy="0"/>
          </a:xfrm>
          <a:custGeom>
            <a:avLst/>
            <a:gdLst/>
            <a:ahLst/>
            <a:cxnLst/>
            <a:rect l="l" t="t" r="r" b="b"/>
            <a:pathLst>
              <a:path w="5910580">
                <a:moveTo>
                  <a:pt x="0" y="0"/>
                </a:moveTo>
                <a:lnTo>
                  <a:pt x="1598938" y="0"/>
                </a:lnTo>
              </a:path>
              <a:path w="5910580">
                <a:moveTo>
                  <a:pt x="1600530" y="0"/>
                </a:moveTo>
                <a:lnTo>
                  <a:pt x="5910390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979736" y="355137"/>
            <a:ext cx="999649" cy="431186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5944413" y="782827"/>
            <a:ext cx="5997575" cy="78170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715" algn="r">
              <a:spcBef>
                <a:spcPts val="100"/>
              </a:spcBef>
            </a:pPr>
            <a:r>
              <a:rPr sz="1100" spc="-5" dirty="0">
                <a:latin typeface="Calibri"/>
                <a:cs typeface="Calibri"/>
              </a:rPr>
              <a:t>Ficha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Técnica: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K-001</a:t>
            </a:r>
            <a:endParaRPr sz="1100">
              <a:latin typeface="Calibri"/>
              <a:cs typeface="Calibri"/>
            </a:endParaRPr>
          </a:p>
          <a:p>
            <a:pPr marL="5507355" marR="5080" indent="118745" algn="r">
              <a:lnSpc>
                <a:spcPct val="101800"/>
              </a:lnSpc>
              <a:spcBef>
                <a:spcPts val="5"/>
              </a:spcBef>
            </a:pPr>
            <a:r>
              <a:rPr sz="1100" dirty="0">
                <a:latin typeface="Calibri"/>
                <a:cs typeface="Calibri"/>
              </a:rPr>
              <a:t>Re</a:t>
            </a:r>
            <a:r>
              <a:rPr sz="1100" spc="5" dirty="0">
                <a:latin typeface="Calibri"/>
                <a:cs typeface="Calibri"/>
              </a:rPr>
              <a:t>v</a:t>
            </a:r>
            <a:r>
              <a:rPr sz="1100" dirty="0">
                <a:latin typeface="Calibri"/>
                <a:cs typeface="Calibri"/>
              </a:rPr>
              <a:t>.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  </a:t>
            </a:r>
            <a:r>
              <a:rPr sz="1100" spc="-5" dirty="0">
                <a:latin typeface="Calibri"/>
                <a:cs typeface="Calibri"/>
              </a:rPr>
              <a:t>Jul-</a:t>
            </a:r>
            <a:r>
              <a:rPr sz="1100" dirty="0">
                <a:latin typeface="Calibri"/>
                <a:cs typeface="Calibri"/>
              </a:rPr>
              <a:t>20</a:t>
            </a:r>
            <a:r>
              <a:rPr sz="1100" spc="-10" dirty="0">
                <a:latin typeface="Calibri"/>
                <a:cs typeface="Calibri"/>
              </a:rPr>
              <a:t>1</a:t>
            </a:r>
            <a:r>
              <a:rPr sz="1100" dirty="0">
                <a:latin typeface="Calibri"/>
                <a:cs typeface="Calibri"/>
              </a:rPr>
              <a:t>8</a:t>
            </a:r>
            <a:endParaRPr sz="1100">
              <a:latin typeface="Calibri"/>
              <a:cs typeface="Calibri"/>
            </a:endParaRPr>
          </a:p>
          <a:p>
            <a:pPr marL="12700" algn="just">
              <a:lnSpc>
                <a:spcPts val="1670"/>
              </a:lnSpc>
            </a:pPr>
            <a:r>
              <a:rPr sz="1400" dirty="0">
                <a:latin typeface="Arial"/>
                <a:cs typeface="Arial"/>
              </a:rPr>
              <a:t>Estas</a:t>
            </a:r>
            <a:r>
              <a:rPr sz="1400" spc="1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modernas</a:t>
            </a:r>
            <a:r>
              <a:rPr sz="1400" spc="114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soluciones</a:t>
            </a:r>
            <a:r>
              <a:rPr sz="1400" spc="114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con</a:t>
            </a:r>
            <a:r>
              <a:rPr sz="1400" spc="9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ciertas</a:t>
            </a:r>
            <a:r>
              <a:rPr sz="1400" spc="114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formas</a:t>
            </a:r>
            <a:r>
              <a:rPr sz="1400" spc="12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y</a:t>
            </a:r>
            <a:r>
              <a:rPr sz="1400" spc="10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usos</a:t>
            </a:r>
            <a:r>
              <a:rPr sz="1400" spc="114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ponen</a:t>
            </a:r>
            <a:r>
              <a:rPr sz="1400" spc="114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en</a:t>
            </a:r>
            <a:r>
              <a:rPr sz="1400" spc="1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evidencia</a:t>
            </a:r>
            <a:endParaRPr sz="1400">
              <a:latin typeface="Arial"/>
              <a:cs typeface="Arial"/>
            </a:endParaRPr>
          </a:p>
          <a:p>
            <a:pPr marL="12700" algn="just">
              <a:spcBef>
                <a:spcPts val="720"/>
              </a:spcBef>
            </a:pPr>
            <a:r>
              <a:rPr sz="1400" dirty="0">
                <a:latin typeface="Arial"/>
                <a:cs typeface="Arial"/>
              </a:rPr>
              <a:t>sus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ventajas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sobre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porcelana</a:t>
            </a:r>
            <a:r>
              <a:rPr sz="1400" spc="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y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vidrio.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40"/>
              </a:spcBef>
            </a:pPr>
            <a:endParaRPr sz="1300">
              <a:latin typeface="Arial"/>
              <a:cs typeface="Arial"/>
            </a:endParaRPr>
          </a:p>
          <a:p>
            <a:pPr marL="12700" algn="just"/>
            <a:r>
              <a:rPr sz="1400" spc="-5" dirty="0">
                <a:latin typeface="Arial"/>
                <a:cs typeface="Arial"/>
              </a:rPr>
              <a:t>Forma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los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aisladores</a:t>
            </a:r>
            <a:endParaRPr sz="1400">
              <a:latin typeface="Arial"/>
              <a:cs typeface="Arial"/>
            </a:endParaRPr>
          </a:p>
          <a:p>
            <a:pPr marL="12700" marR="6350" algn="just">
              <a:lnSpc>
                <a:spcPct val="143600"/>
              </a:lnSpc>
              <a:spcBef>
                <a:spcPts val="815"/>
              </a:spcBef>
              <a:tabLst>
                <a:tab pos="1301750" algn="l"/>
                <a:tab pos="2539365" algn="l"/>
                <a:tab pos="3470275" algn="l"/>
                <a:tab pos="4974590" algn="l"/>
              </a:tabLst>
            </a:pPr>
            <a:r>
              <a:rPr sz="1400" dirty="0">
                <a:latin typeface="Arial"/>
                <a:cs typeface="Arial"/>
              </a:rPr>
              <a:t>La forma de los </a:t>
            </a:r>
            <a:r>
              <a:rPr sz="1400" spc="-5" dirty="0">
                <a:latin typeface="Arial"/>
                <a:cs typeface="Arial"/>
              </a:rPr>
              <a:t>aisladores está </a:t>
            </a:r>
            <a:r>
              <a:rPr sz="1400" dirty="0">
                <a:latin typeface="Arial"/>
                <a:cs typeface="Arial"/>
              </a:rPr>
              <a:t>en </a:t>
            </a:r>
            <a:r>
              <a:rPr sz="1400" spc="-5" dirty="0">
                <a:latin typeface="Arial"/>
                <a:cs typeface="Arial"/>
              </a:rPr>
              <a:t>parte </a:t>
            </a:r>
            <a:r>
              <a:rPr sz="1400" dirty="0">
                <a:latin typeface="Arial"/>
                <a:cs typeface="Arial"/>
              </a:rPr>
              <a:t>bastante </a:t>
            </a:r>
            <a:r>
              <a:rPr sz="1400" spc="-5" dirty="0">
                <a:latin typeface="Arial"/>
                <a:cs typeface="Arial"/>
              </a:rPr>
              <a:t>ligada </a:t>
            </a:r>
            <a:r>
              <a:rPr sz="1400" dirty="0">
                <a:latin typeface="Arial"/>
                <a:cs typeface="Arial"/>
              </a:rPr>
              <a:t>al </a:t>
            </a:r>
            <a:r>
              <a:rPr sz="1400" spc="-5" dirty="0">
                <a:latin typeface="Arial"/>
                <a:cs typeface="Arial"/>
              </a:rPr>
              <a:t>material, </a:t>
            </a:r>
            <a:r>
              <a:rPr sz="1400" dirty="0">
                <a:latin typeface="Arial"/>
                <a:cs typeface="Arial"/>
              </a:rPr>
              <a:t>y se 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puede	h</a:t>
            </a:r>
            <a:r>
              <a:rPr sz="1400" spc="-15" dirty="0">
                <a:latin typeface="Arial"/>
                <a:cs typeface="Arial"/>
              </a:rPr>
              <a:t>a</a:t>
            </a:r>
            <a:r>
              <a:rPr sz="1400" dirty="0">
                <a:latin typeface="Arial"/>
                <a:cs typeface="Arial"/>
              </a:rPr>
              <a:t>cer	la	s</a:t>
            </a:r>
            <a:r>
              <a:rPr sz="1400" spc="-15" dirty="0">
                <a:latin typeface="Arial"/>
                <a:cs typeface="Arial"/>
              </a:rPr>
              <a:t>i</a:t>
            </a:r>
            <a:r>
              <a:rPr sz="1400" dirty="0">
                <a:latin typeface="Arial"/>
                <a:cs typeface="Arial"/>
              </a:rPr>
              <a:t>guien</a:t>
            </a:r>
            <a:r>
              <a:rPr sz="1400" spc="-10" dirty="0">
                <a:latin typeface="Arial"/>
                <a:cs typeface="Arial"/>
              </a:rPr>
              <a:t>t</a:t>
            </a:r>
            <a:r>
              <a:rPr sz="1400" dirty="0">
                <a:latin typeface="Arial"/>
                <a:cs typeface="Arial"/>
              </a:rPr>
              <a:t>e	c</a:t>
            </a:r>
            <a:r>
              <a:rPr sz="1400" spc="-15" dirty="0">
                <a:latin typeface="Arial"/>
                <a:cs typeface="Arial"/>
              </a:rPr>
              <a:t>l</a:t>
            </a:r>
            <a:r>
              <a:rPr sz="1400" dirty="0">
                <a:latin typeface="Arial"/>
                <a:cs typeface="Arial"/>
              </a:rPr>
              <a:t>as</a:t>
            </a:r>
            <a:r>
              <a:rPr sz="1400" spc="-15" dirty="0">
                <a:latin typeface="Arial"/>
                <a:cs typeface="Arial"/>
              </a:rPr>
              <a:t>i</a:t>
            </a:r>
            <a:r>
              <a:rPr sz="1400" dirty="0">
                <a:latin typeface="Arial"/>
                <a:cs typeface="Arial"/>
              </a:rPr>
              <a:t>f</a:t>
            </a:r>
            <a:r>
              <a:rPr sz="1400" spc="-15" dirty="0">
                <a:latin typeface="Arial"/>
                <a:cs typeface="Arial"/>
              </a:rPr>
              <a:t>i</a:t>
            </a:r>
            <a:r>
              <a:rPr sz="1400" dirty="0">
                <a:latin typeface="Arial"/>
                <a:cs typeface="Arial"/>
              </a:rPr>
              <a:t>cac</a:t>
            </a:r>
            <a:r>
              <a:rPr sz="1400" spc="-15" dirty="0">
                <a:latin typeface="Arial"/>
                <a:cs typeface="Arial"/>
              </a:rPr>
              <a:t>i</a:t>
            </a:r>
            <a:r>
              <a:rPr sz="1400" dirty="0">
                <a:latin typeface="Arial"/>
                <a:cs typeface="Arial"/>
              </a:rPr>
              <a:t>ón: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10"/>
              </a:spcBef>
            </a:pPr>
            <a:endParaRPr sz="2100">
              <a:latin typeface="Arial"/>
              <a:cs typeface="Arial"/>
            </a:endParaRPr>
          </a:p>
          <a:p>
            <a:pPr marL="12700" marR="7620" algn="just">
              <a:lnSpc>
                <a:spcPct val="143800"/>
              </a:lnSpc>
              <a:tabLst>
                <a:tab pos="2393315" algn="l"/>
                <a:tab pos="5269230" algn="l"/>
              </a:tabLst>
            </a:pPr>
            <a:r>
              <a:rPr sz="1400" spc="-5" dirty="0">
                <a:latin typeface="Arial"/>
                <a:cs typeface="Arial"/>
              </a:rPr>
              <a:t>Aisladores </a:t>
            </a:r>
            <a:r>
              <a:rPr sz="1400" dirty="0">
                <a:latin typeface="Arial"/>
                <a:cs typeface="Arial"/>
              </a:rPr>
              <a:t>de campana: También </a:t>
            </a:r>
            <a:r>
              <a:rPr sz="1400" spc="-5" dirty="0">
                <a:latin typeface="Arial"/>
                <a:cs typeface="Arial"/>
              </a:rPr>
              <a:t>llamados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disco, generalmente varios </a:t>
            </a:r>
            <a:r>
              <a:rPr sz="1400" dirty="0">
                <a:latin typeface="Arial"/>
                <a:cs typeface="Arial"/>
              </a:rPr>
              <a:t> forman una </a:t>
            </a:r>
            <a:r>
              <a:rPr sz="1400" spc="-5" dirty="0">
                <a:latin typeface="Arial"/>
                <a:cs typeface="Arial"/>
              </a:rPr>
              <a:t>cadena, </a:t>
            </a:r>
            <a:r>
              <a:rPr sz="1400" dirty="0">
                <a:latin typeface="Arial"/>
                <a:cs typeface="Arial"/>
              </a:rPr>
              <a:t>se </a:t>
            </a:r>
            <a:r>
              <a:rPr sz="1400" spc="-5" dirty="0">
                <a:latin typeface="Arial"/>
                <a:cs typeface="Arial"/>
              </a:rPr>
              <a:t>hacen </a:t>
            </a:r>
            <a:r>
              <a:rPr sz="1400" dirty="0">
                <a:latin typeface="Arial"/>
                <a:cs typeface="Arial"/>
              </a:rPr>
              <a:t>de vidrio o porcelana con </a:t>
            </a:r>
            <a:r>
              <a:rPr sz="1400" spc="-5" dirty="0">
                <a:latin typeface="Arial"/>
                <a:cs typeface="Arial"/>
              </a:rPr>
              <a:t>insertos metálicos </a:t>
            </a:r>
            <a:r>
              <a:rPr sz="1400" dirty="0">
                <a:latin typeface="Arial"/>
                <a:cs typeface="Arial"/>
              </a:rPr>
              <a:t> que </a:t>
            </a:r>
            <a:r>
              <a:rPr sz="1400" spc="-5" dirty="0">
                <a:latin typeface="Arial"/>
                <a:cs typeface="Arial"/>
              </a:rPr>
              <a:t>los articulan con </a:t>
            </a:r>
            <a:r>
              <a:rPr sz="1400" dirty="0">
                <a:latin typeface="Arial"/>
                <a:cs typeface="Arial"/>
              </a:rPr>
              <a:t>un </a:t>
            </a:r>
            <a:r>
              <a:rPr sz="1400" spc="-5" dirty="0">
                <a:latin typeface="Arial"/>
                <a:cs typeface="Arial"/>
              </a:rPr>
              <a:t>grado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libertad </a:t>
            </a:r>
            <a:r>
              <a:rPr sz="1400" dirty="0">
                <a:latin typeface="Arial"/>
                <a:cs typeface="Arial"/>
              </a:rPr>
              <a:t>(horquilla) o dos </a:t>
            </a:r>
            <a:r>
              <a:rPr sz="1400" spc="-5" dirty="0">
                <a:latin typeface="Arial"/>
                <a:cs typeface="Arial"/>
              </a:rPr>
              <a:t>(caperuza </a:t>
            </a:r>
            <a:r>
              <a:rPr sz="1400" dirty="0">
                <a:latin typeface="Arial"/>
                <a:cs typeface="Arial"/>
              </a:rPr>
              <a:t>y 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badajo, cap </a:t>
            </a:r>
            <a:r>
              <a:rPr sz="1400" spc="-5" dirty="0">
                <a:latin typeface="Arial"/>
                <a:cs typeface="Arial"/>
              </a:rPr>
              <a:t>and pin). </a:t>
            </a:r>
            <a:r>
              <a:rPr sz="1400" dirty="0">
                <a:latin typeface="Arial"/>
                <a:cs typeface="Arial"/>
              </a:rPr>
              <a:t>Las </a:t>
            </a:r>
            <a:r>
              <a:rPr sz="1400" spc="-5" dirty="0">
                <a:latin typeface="Arial"/>
                <a:cs typeface="Arial"/>
              </a:rPr>
              <a:t>normas fijan </a:t>
            </a:r>
            <a:r>
              <a:rPr sz="1400" dirty="0">
                <a:latin typeface="Arial"/>
                <a:cs typeface="Arial"/>
              </a:rPr>
              <a:t>con </a:t>
            </a:r>
            <a:r>
              <a:rPr sz="1400" spc="-5" dirty="0">
                <a:latin typeface="Arial"/>
                <a:cs typeface="Arial"/>
              </a:rPr>
              <a:t>detalle geometría, tamaños, </a:t>
            </a:r>
            <a:r>
              <a:rPr sz="1400" dirty="0">
                <a:latin typeface="Arial"/>
                <a:cs typeface="Arial"/>
              </a:rPr>
              <a:t> res</a:t>
            </a:r>
            <a:r>
              <a:rPr sz="1400" spc="-15" dirty="0">
                <a:latin typeface="Arial"/>
                <a:cs typeface="Arial"/>
              </a:rPr>
              <a:t>i</a:t>
            </a:r>
            <a:r>
              <a:rPr sz="1400" dirty="0">
                <a:latin typeface="Arial"/>
                <a:cs typeface="Arial"/>
              </a:rPr>
              <a:t>ste</a:t>
            </a:r>
            <a:r>
              <a:rPr sz="1400" spc="-15" dirty="0">
                <a:latin typeface="Arial"/>
                <a:cs typeface="Arial"/>
              </a:rPr>
              <a:t>n</a:t>
            </a:r>
            <a:r>
              <a:rPr sz="1400" dirty="0">
                <a:latin typeface="Arial"/>
                <a:cs typeface="Arial"/>
              </a:rPr>
              <a:t>cia	ele</a:t>
            </a:r>
            <a:r>
              <a:rPr sz="1400" spc="-10" dirty="0">
                <a:latin typeface="Arial"/>
                <a:cs typeface="Arial"/>
              </a:rPr>
              <a:t>c</a:t>
            </a:r>
            <a:r>
              <a:rPr sz="1400" dirty="0">
                <a:latin typeface="Arial"/>
                <a:cs typeface="Arial"/>
              </a:rPr>
              <a:t>tro</a:t>
            </a:r>
            <a:r>
              <a:rPr sz="1400" spc="-10" dirty="0">
                <a:latin typeface="Arial"/>
                <a:cs typeface="Arial"/>
              </a:rPr>
              <a:t>m</a:t>
            </a:r>
            <a:r>
              <a:rPr sz="1400" dirty="0">
                <a:latin typeface="Arial"/>
                <a:cs typeface="Arial"/>
              </a:rPr>
              <a:t>ec</a:t>
            </a:r>
            <a:r>
              <a:rPr sz="1400" spc="-15" dirty="0">
                <a:latin typeface="Arial"/>
                <a:cs typeface="Arial"/>
              </a:rPr>
              <a:t>á</a:t>
            </a:r>
            <a:r>
              <a:rPr sz="1400" dirty="0">
                <a:latin typeface="Arial"/>
                <a:cs typeface="Arial"/>
              </a:rPr>
              <a:t>nic</a:t>
            </a:r>
            <a:r>
              <a:rPr sz="1400" spc="-15" dirty="0">
                <a:latin typeface="Arial"/>
                <a:cs typeface="Arial"/>
              </a:rPr>
              <a:t>a</a:t>
            </a:r>
            <a:r>
              <a:rPr sz="1400" dirty="0">
                <a:latin typeface="Arial"/>
                <a:cs typeface="Arial"/>
              </a:rPr>
              <a:t>,	ensa</a:t>
            </a:r>
            <a:r>
              <a:rPr sz="1400" spc="-20" dirty="0">
                <a:latin typeface="Arial"/>
                <a:cs typeface="Arial"/>
              </a:rPr>
              <a:t>y</a:t>
            </a:r>
            <a:r>
              <a:rPr sz="1400" dirty="0">
                <a:latin typeface="Arial"/>
                <a:cs typeface="Arial"/>
              </a:rPr>
              <a:t>os.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55"/>
              </a:spcBef>
            </a:pPr>
            <a:endParaRPr sz="2050">
              <a:latin typeface="Arial"/>
              <a:cs typeface="Arial"/>
            </a:endParaRPr>
          </a:p>
          <a:p>
            <a:pPr marL="12700" marR="6350" algn="just">
              <a:lnSpc>
                <a:spcPct val="143700"/>
              </a:lnSpc>
              <a:tabLst>
                <a:tab pos="4973320" algn="l"/>
              </a:tabLst>
            </a:pPr>
            <a:r>
              <a:rPr sz="1400" dirty="0">
                <a:latin typeface="Arial"/>
                <a:cs typeface="Arial"/>
              </a:rPr>
              <a:t>Aisladores </a:t>
            </a:r>
            <a:r>
              <a:rPr sz="1400" spc="-1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barra: Los </a:t>
            </a:r>
            <a:r>
              <a:rPr sz="1400" dirty="0">
                <a:latin typeface="Arial"/>
                <a:cs typeface="Arial"/>
              </a:rPr>
              <a:t>hay de </a:t>
            </a:r>
            <a:r>
              <a:rPr sz="1400" spc="-5" dirty="0">
                <a:latin typeface="Arial"/>
                <a:cs typeface="Arial"/>
              </a:rPr>
              <a:t>porcelana, permiten realizar cadenas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menor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cantidad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elementos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(más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cortas),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la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porcelana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trabaja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tracción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y </a:t>
            </a:r>
            <a:r>
              <a:rPr sz="1400" spc="-37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existen pocos fabricantes que ofrecen esta solución, especialmente </a:t>
            </a:r>
            <a:r>
              <a:rPr sz="1400" dirty="0">
                <a:latin typeface="Arial"/>
                <a:cs typeface="Arial"/>
              </a:rPr>
              <a:t>si </a:t>
            </a:r>
            <a:r>
              <a:rPr sz="1400" spc="-5" dirty="0">
                <a:latin typeface="Arial"/>
                <a:cs typeface="Arial"/>
              </a:rPr>
              <a:t>se </a:t>
            </a:r>
            <a:r>
              <a:rPr sz="1400" dirty="0">
                <a:latin typeface="Arial"/>
                <a:cs typeface="Arial"/>
              </a:rPr>
              <a:t> requieren </a:t>
            </a:r>
            <a:r>
              <a:rPr sz="1400" spc="-5" dirty="0">
                <a:latin typeface="Arial"/>
                <a:cs typeface="Arial"/>
              </a:rPr>
              <a:t>elevadas prestaciones, </a:t>
            </a:r>
            <a:r>
              <a:rPr sz="1400" spc="-10" dirty="0">
                <a:latin typeface="Arial"/>
                <a:cs typeface="Arial"/>
              </a:rPr>
              <a:t>ya </a:t>
            </a:r>
            <a:r>
              <a:rPr sz="1400" dirty="0">
                <a:latin typeface="Arial"/>
                <a:cs typeface="Arial"/>
              </a:rPr>
              <a:t>que no </a:t>
            </a:r>
            <a:r>
              <a:rPr sz="1400" spc="-10" dirty="0">
                <a:latin typeface="Arial"/>
                <a:cs typeface="Arial"/>
              </a:rPr>
              <a:t>es </a:t>
            </a:r>
            <a:r>
              <a:rPr sz="1400" dirty="0">
                <a:latin typeface="Arial"/>
                <a:cs typeface="Arial"/>
              </a:rPr>
              <a:t>una </a:t>
            </a:r>
            <a:r>
              <a:rPr sz="1400" spc="-5" dirty="0">
                <a:latin typeface="Arial"/>
                <a:cs typeface="Arial"/>
              </a:rPr>
              <a:t>solución natural </a:t>
            </a:r>
            <a:r>
              <a:rPr sz="1400" dirty="0">
                <a:latin typeface="Arial"/>
                <a:cs typeface="Arial"/>
              </a:rPr>
              <a:t>para 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este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material,</a:t>
            </a:r>
            <a:r>
              <a:rPr sz="1400" dirty="0">
                <a:latin typeface="Arial"/>
                <a:cs typeface="Arial"/>
              </a:rPr>
              <a:t> en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cambio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es</a:t>
            </a:r>
            <a:r>
              <a:rPr sz="1400" spc="-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la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solución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natural</a:t>
            </a:r>
            <a:r>
              <a:rPr sz="1400" dirty="0">
                <a:latin typeface="Arial"/>
                <a:cs typeface="Arial"/>
              </a:rPr>
              <a:t> de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los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aisladores</a:t>
            </a:r>
            <a:r>
              <a:rPr sz="1400" dirty="0">
                <a:latin typeface="Arial"/>
                <a:cs typeface="Arial"/>
              </a:rPr>
              <a:t> de 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su</a:t>
            </a:r>
            <a:r>
              <a:rPr sz="1400" spc="-10" dirty="0">
                <a:latin typeface="Arial"/>
                <a:cs typeface="Arial"/>
              </a:rPr>
              <a:t>s</a:t>
            </a:r>
            <a:r>
              <a:rPr sz="1400" dirty="0">
                <a:latin typeface="Arial"/>
                <a:cs typeface="Arial"/>
              </a:rPr>
              <a:t>pen</a:t>
            </a:r>
            <a:r>
              <a:rPr sz="1400" spc="-10" dirty="0">
                <a:latin typeface="Arial"/>
                <a:cs typeface="Arial"/>
              </a:rPr>
              <a:t>s</a:t>
            </a:r>
            <a:r>
              <a:rPr sz="1400" dirty="0">
                <a:latin typeface="Arial"/>
                <a:cs typeface="Arial"/>
              </a:rPr>
              <a:t>ión	co</a:t>
            </a:r>
            <a:r>
              <a:rPr sz="1400" spc="-10" dirty="0">
                <a:latin typeface="Arial"/>
                <a:cs typeface="Arial"/>
              </a:rPr>
              <a:t>m</a:t>
            </a:r>
            <a:r>
              <a:rPr sz="1400" dirty="0">
                <a:latin typeface="Arial"/>
                <a:cs typeface="Arial"/>
              </a:rPr>
              <a:t>pu</a:t>
            </a:r>
            <a:r>
              <a:rPr sz="1400" spc="-15" dirty="0">
                <a:latin typeface="Arial"/>
                <a:cs typeface="Arial"/>
              </a:rPr>
              <a:t>e</a:t>
            </a:r>
            <a:r>
              <a:rPr sz="1400" dirty="0">
                <a:latin typeface="Arial"/>
                <a:cs typeface="Arial"/>
              </a:rPr>
              <a:t>st</a:t>
            </a:r>
            <a:r>
              <a:rPr sz="1400" spc="-15" dirty="0">
                <a:latin typeface="Arial"/>
                <a:cs typeface="Arial"/>
              </a:rPr>
              <a:t>o</a:t>
            </a:r>
            <a:r>
              <a:rPr sz="1400" spc="-10" dirty="0">
                <a:latin typeface="Arial"/>
                <a:cs typeface="Arial"/>
              </a:rPr>
              <a:t>s</a:t>
            </a:r>
            <a:r>
              <a:rPr sz="1400" dirty="0">
                <a:latin typeface="Arial"/>
                <a:cs typeface="Arial"/>
              </a:rPr>
              <a:t>.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5"/>
              </a:spcBef>
            </a:pPr>
            <a:endParaRPr sz="2100">
              <a:latin typeface="Arial"/>
              <a:cs typeface="Arial"/>
            </a:endParaRPr>
          </a:p>
          <a:p>
            <a:pPr marL="12700" marR="6350" algn="just">
              <a:lnSpc>
                <a:spcPct val="143800"/>
              </a:lnSpc>
              <a:spcBef>
                <a:spcPts val="5"/>
              </a:spcBef>
              <a:tabLst>
                <a:tab pos="1198245" algn="l"/>
                <a:tab pos="2104390" algn="l"/>
                <a:tab pos="3466465" algn="l"/>
                <a:tab pos="4313555" algn="l"/>
                <a:tab pos="5596255" algn="l"/>
              </a:tabLst>
            </a:pPr>
            <a:r>
              <a:rPr sz="1400" spc="-5" dirty="0">
                <a:latin typeface="Arial"/>
                <a:cs typeface="Arial"/>
              </a:rPr>
              <a:t>Mientras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que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para</a:t>
            </a:r>
            <a:r>
              <a:rPr sz="1400" dirty="0">
                <a:latin typeface="Arial"/>
                <a:cs typeface="Arial"/>
              </a:rPr>
              <a:t> la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porcelana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se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limita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la</a:t>
            </a:r>
            <a:r>
              <a:rPr sz="1400" spc="-5" dirty="0">
                <a:latin typeface="Arial"/>
                <a:cs typeface="Arial"/>
              </a:rPr>
              <a:t> longitud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de</a:t>
            </a:r>
            <a:r>
              <a:rPr sz="1400" spc="-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la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barra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y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en 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consecuencia </a:t>
            </a:r>
            <a:r>
              <a:rPr sz="1400" dirty="0">
                <a:latin typeface="Arial"/>
                <a:cs typeface="Arial"/>
              </a:rPr>
              <a:t>para </a:t>
            </a:r>
            <a:r>
              <a:rPr sz="1400" spc="-5" dirty="0">
                <a:latin typeface="Arial"/>
                <a:cs typeface="Arial"/>
              </a:rPr>
              <a:t>tensiones elevadas </a:t>
            </a:r>
            <a:r>
              <a:rPr sz="1400" dirty="0">
                <a:latin typeface="Arial"/>
                <a:cs typeface="Arial"/>
              </a:rPr>
              <a:t>se </a:t>
            </a:r>
            <a:r>
              <a:rPr sz="1400" spc="-5" dirty="0">
                <a:latin typeface="Arial"/>
                <a:cs typeface="Arial"/>
              </a:rPr>
              <a:t>forma </a:t>
            </a:r>
            <a:r>
              <a:rPr sz="1400" dirty="0">
                <a:latin typeface="Arial"/>
                <a:cs typeface="Arial"/>
              </a:rPr>
              <a:t>una </a:t>
            </a:r>
            <a:r>
              <a:rPr sz="1400" spc="-5" dirty="0">
                <a:latin typeface="Arial"/>
                <a:cs typeface="Arial"/>
              </a:rPr>
              <a:t>cadena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algunos 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elementos,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para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el</a:t>
            </a:r>
            <a:r>
              <a:rPr sz="1400" spc="-5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aislador</a:t>
            </a:r>
            <a:r>
              <a:rPr sz="1400" spc="-7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compuesto</a:t>
            </a:r>
            <a:r>
              <a:rPr sz="1400" spc="-5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siempre</a:t>
            </a:r>
            <a:r>
              <a:rPr sz="1400" spc="-6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se</a:t>
            </a:r>
            <a:r>
              <a:rPr sz="1400" spc="-5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realiza</a:t>
            </a:r>
            <a:r>
              <a:rPr sz="1400" spc="-7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un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único</a:t>
            </a:r>
            <a:r>
              <a:rPr sz="1400" spc="-5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elemento </a:t>
            </a:r>
            <a:r>
              <a:rPr sz="1400" spc="-38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cap</a:t>
            </a:r>
            <a:r>
              <a:rPr sz="1400" spc="-15" dirty="0">
                <a:latin typeface="Arial"/>
                <a:cs typeface="Arial"/>
              </a:rPr>
              <a:t>a</a:t>
            </a:r>
            <a:r>
              <a:rPr sz="1400" dirty="0">
                <a:latin typeface="Arial"/>
                <a:cs typeface="Arial"/>
              </a:rPr>
              <a:t>z	de	sop</a:t>
            </a:r>
            <a:r>
              <a:rPr sz="1400" spc="-15" dirty="0">
                <a:latin typeface="Arial"/>
                <a:cs typeface="Arial"/>
              </a:rPr>
              <a:t>o</a:t>
            </a:r>
            <a:r>
              <a:rPr sz="1400" dirty="0">
                <a:latin typeface="Arial"/>
                <a:cs typeface="Arial"/>
              </a:rPr>
              <a:t>rtar	la	ten</a:t>
            </a:r>
            <a:r>
              <a:rPr sz="1400" spc="-10" dirty="0">
                <a:latin typeface="Arial"/>
                <a:cs typeface="Arial"/>
              </a:rPr>
              <a:t>s</a:t>
            </a:r>
            <a:r>
              <a:rPr sz="1400" dirty="0">
                <a:latin typeface="Arial"/>
                <a:cs typeface="Arial"/>
              </a:rPr>
              <a:t>ión	to</a:t>
            </a:r>
            <a:r>
              <a:rPr sz="1400" spc="-10" dirty="0">
                <a:latin typeface="Arial"/>
                <a:cs typeface="Arial"/>
              </a:rPr>
              <a:t>t</a:t>
            </a:r>
            <a:r>
              <a:rPr sz="1400" dirty="0">
                <a:latin typeface="Arial"/>
                <a:cs typeface="Arial"/>
              </a:rPr>
              <a:t>a</a:t>
            </a:r>
            <a:r>
              <a:rPr sz="1400" spc="-15" dirty="0">
                <a:latin typeface="Arial"/>
                <a:cs typeface="Arial"/>
              </a:rPr>
              <a:t>l</a:t>
            </a:r>
            <a:r>
              <a:rPr sz="1400" dirty="0">
                <a:latin typeface="Arial"/>
                <a:cs typeface="Arial"/>
              </a:rPr>
              <a:t>.</a:t>
            </a:r>
            <a:endParaRPr sz="14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102908" y="9390381"/>
            <a:ext cx="5678170" cy="5073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1150"/>
              </a:lnSpc>
            </a:pPr>
            <a:r>
              <a:rPr sz="1100" dirty="0">
                <a:latin typeface="Calibri"/>
                <a:cs typeface="Calibri"/>
              </a:rPr>
              <a:t>PH </a:t>
            </a:r>
            <a:r>
              <a:rPr sz="1100" spc="-5" dirty="0">
                <a:latin typeface="Calibri"/>
                <a:cs typeface="Calibri"/>
              </a:rPr>
              <a:t>Financial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Park Tower,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Piso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35,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Boulevard </a:t>
            </a:r>
            <a:r>
              <a:rPr sz="1100" spc="-5" dirty="0">
                <a:latin typeface="Calibri"/>
                <a:cs typeface="Calibri"/>
              </a:rPr>
              <a:t>Costa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Este.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Corregimiento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Juan Díaz,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Costa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del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Este.</a:t>
            </a:r>
            <a:endParaRPr sz="1100">
              <a:latin typeface="Calibri"/>
              <a:cs typeface="Calibri"/>
            </a:endParaRPr>
          </a:p>
          <a:p>
            <a:pPr marL="2030730" marR="2022475" algn="ctr">
              <a:lnSpc>
                <a:spcPct val="101800"/>
              </a:lnSpc>
            </a:pPr>
            <a:r>
              <a:rPr sz="1100" spc="-5" dirty="0">
                <a:latin typeface="Calibri"/>
                <a:cs typeface="Calibri"/>
              </a:rPr>
              <a:t>Ciudad de Panamá. Panamá. </a:t>
            </a:r>
            <a:r>
              <a:rPr sz="1100" spc="-235" dirty="0">
                <a:latin typeface="Calibri"/>
                <a:cs typeface="Calibri"/>
              </a:rPr>
              <a:t> </a:t>
            </a:r>
            <a:r>
              <a:rPr sz="1100" u="sng" spc="-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3"/>
              </a:rPr>
              <a:t>www.kaizengrp.com</a:t>
            </a:r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986068" y="9359202"/>
            <a:ext cx="5910580" cy="0"/>
          </a:xfrm>
          <a:custGeom>
            <a:avLst/>
            <a:gdLst/>
            <a:ahLst/>
            <a:cxnLst/>
            <a:rect l="l" t="t" r="r" b="b"/>
            <a:pathLst>
              <a:path w="5910580">
                <a:moveTo>
                  <a:pt x="0" y="0"/>
                </a:moveTo>
                <a:lnTo>
                  <a:pt x="1598938" y="0"/>
                </a:lnTo>
              </a:path>
              <a:path w="5910580">
                <a:moveTo>
                  <a:pt x="1600530" y="0"/>
                </a:moveTo>
                <a:lnTo>
                  <a:pt x="5910390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979736" y="355137"/>
            <a:ext cx="999649" cy="431186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5944413" y="782828"/>
            <a:ext cx="5997575" cy="604870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715" algn="r">
              <a:spcBef>
                <a:spcPts val="100"/>
              </a:spcBef>
            </a:pPr>
            <a:r>
              <a:rPr sz="1100" spc="-5" dirty="0">
                <a:latin typeface="Calibri"/>
                <a:cs typeface="Calibri"/>
              </a:rPr>
              <a:t>Ficha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Técnica: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K-001</a:t>
            </a:r>
            <a:endParaRPr sz="1100">
              <a:latin typeface="Calibri"/>
              <a:cs typeface="Calibri"/>
            </a:endParaRPr>
          </a:p>
          <a:p>
            <a:pPr marL="5507355" marR="5080" indent="118745" algn="r">
              <a:lnSpc>
                <a:spcPct val="101800"/>
              </a:lnSpc>
              <a:spcBef>
                <a:spcPts val="5"/>
              </a:spcBef>
            </a:pPr>
            <a:r>
              <a:rPr sz="1100" dirty="0">
                <a:latin typeface="Calibri"/>
                <a:cs typeface="Calibri"/>
              </a:rPr>
              <a:t>Re</a:t>
            </a:r>
            <a:r>
              <a:rPr sz="1100" spc="5" dirty="0">
                <a:latin typeface="Calibri"/>
                <a:cs typeface="Calibri"/>
              </a:rPr>
              <a:t>v</a:t>
            </a:r>
            <a:r>
              <a:rPr sz="1100" dirty="0">
                <a:latin typeface="Calibri"/>
                <a:cs typeface="Calibri"/>
              </a:rPr>
              <a:t>.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  </a:t>
            </a:r>
            <a:r>
              <a:rPr sz="1100" spc="-5" dirty="0">
                <a:latin typeface="Calibri"/>
                <a:cs typeface="Calibri"/>
              </a:rPr>
              <a:t>Jul-</a:t>
            </a:r>
            <a:r>
              <a:rPr sz="1100" dirty="0">
                <a:latin typeface="Calibri"/>
                <a:cs typeface="Calibri"/>
              </a:rPr>
              <a:t>20</a:t>
            </a:r>
            <a:r>
              <a:rPr sz="1100" spc="-10" dirty="0">
                <a:latin typeface="Calibri"/>
                <a:cs typeface="Calibri"/>
              </a:rPr>
              <a:t>1</a:t>
            </a:r>
            <a:r>
              <a:rPr sz="1100" dirty="0">
                <a:latin typeface="Calibri"/>
                <a:cs typeface="Calibri"/>
              </a:rPr>
              <a:t>8</a:t>
            </a:r>
            <a:endParaRPr sz="1100">
              <a:latin typeface="Calibri"/>
              <a:cs typeface="Calibri"/>
            </a:endParaRPr>
          </a:p>
          <a:p>
            <a:pPr marL="12700" algn="just">
              <a:lnSpc>
                <a:spcPts val="1670"/>
              </a:lnSpc>
            </a:pPr>
            <a:r>
              <a:rPr sz="1400" dirty="0">
                <a:latin typeface="Arial"/>
                <a:cs typeface="Arial"/>
              </a:rPr>
              <a:t>Aisladores</a:t>
            </a:r>
            <a:r>
              <a:rPr sz="1400" spc="6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rígidos:</a:t>
            </a:r>
            <a:r>
              <a:rPr sz="1400" spc="6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En</a:t>
            </a:r>
            <a:r>
              <a:rPr sz="1400" spc="7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tensiones</a:t>
            </a:r>
            <a:r>
              <a:rPr sz="1400" spc="6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bajas</a:t>
            </a:r>
            <a:r>
              <a:rPr sz="1400" spc="7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y</a:t>
            </a:r>
            <a:r>
              <a:rPr sz="1400" spc="5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medias</a:t>
            </a:r>
            <a:r>
              <a:rPr sz="1400" spc="7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tienen</a:t>
            </a:r>
            <a:r>
              <a:rPr sz="1400" spc="6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forma</a:t>
            </a:r>
            <a:r>
              <a:rPr sz="1400" spc="6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6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campana,</a:t>
            </a:r>
            <a:endParaRPr sz="1400">
              <a:latin typeface="Arial"/>
              <a:cs typeface="Arial"/>
            </a:endParaRPr>
          </a:p>
          <a:p>
            <a:pPr marL="12700" algn="just">
              <a:spcBef>
                <a:spcPts val="730"/>
              </a:spcBef>
            </a:pPr>
            <a:r>
              <a:rPr sz="1400" spc="-5" dirty="0">
                <a:latin typeface="Arial"/>
                <a:cs typeface="Arial"/>
              </a:rPr>
              <a:t>montados</a:t>
            </a:r>
            <a:r>
              <a:rPr sz="1400" spc="12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sobre</a:t>
            </a:r>
            <a:r>
              <a:rPr sz="1400" spc="12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un</a:t>
            </a:r>
            <a:r>
              <a:rPr sz="1400" spc="10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perno</a:t>
            </a:r>
            <a:r>
              <a:rPr sz="1400" spc="12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(pin</a:t>
            </a:r>
            <a:r>
              <a:rPr sz="1400" spc="10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type)</a:t>
            </a:r>
            <a:r>
              <a:rPr sz="1400" spc="12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y</a:t>
            </a:r>
            <a:r>
              <a:rPr sz="1400" spc="114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se</a:t>
            </a:r>
            <a:r>
              <a:rPr sz="1400" spc="114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realizan</a:t>
            </a:r>
            <a:r>
              <a:rPr sz="1400" spc="1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114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porcelana</a:t>
            </a:r>
            <a:r>
              <a:rPr sz="1400" spc="12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o</a:t>
            </a:r>
            <a:r>
              <a:rPr sz="1400" spc="12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vidrio.</a:t>
            </a:r>
            <a:r>
              <a:rPr sz="1400" spc="12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</a:t>
            </a:r>
            <a:endParaRPr sz="1400">
              <a:latin typeface="Arial"/>
              <a:cs typeface="Arial"/>
            </a:endParaRPr>
          </a:p>
          <a:p>
            <a:pPr marL="12700" marR="6985" algn="just">
              <a:lnSpc>
                <a:spcPct val="143600"/>
              </a:lnSpc>
              <a:spcBef>
                <a:spcPts val="15"/>
              </a:spcBef>
            </a:pPr>
            <a:r>
              <a:rPr sz="1400" dirty="0">
                <a:latin typeface="Arial"/>
                <a:cs typeface="Arial"/>
              </a:rPr>
              <a:t>medida que la </a:t>
            </a:r>
            <a:r>
              <a:rPr sz="1400" spc="-5" dirty="0">
                <a:latin typeface="Arial"/>
                <a:cs typeface="Arial"/>
              </a:rPr>
              <a:t>tensión crece, tamaño </a:t>
            </a:r>
            <a:r>
              <a:rPr sz="1400" dirty="0">
                <a:latin typeface="Arial"/>
                <a:cs typeface="Arial"/>
              </a:rPr>
              <a:t>y </a:t>
            </a:r>
            <a:r>
              <a:rPr sz="1400" spc="-5" dirty="0">
                <a:latin typeface="Arial"/>
                <a:cs typeface="Arial"/>
              </a:rPr>
              <a:t>esfuerzos también, </a:t>
            </a:r>
            <a:r>
              <a:rPr sz="1400" dirty="0">
                <a:latin typeface="Arial"/>
                <a:cs typeface="Arial"/>
              </a:rPr>
              <a:t>y se transforman </a:t>
            </a:r>
            <a:r>
              <a:rPr sz="1400" spc="-37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en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aisladores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6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columna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aptos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para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soportar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esfuerzos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de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compresión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y</a:t>
            </a:r>
            <a:r>
              <a:rPr sz="1400" spc="-5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-37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flexión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(post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type)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y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pueden</a:t>
            </a:r>
            <a:r>
              <a:rPr sz="1400" spc="-5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asumir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la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función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cruceta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en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líneas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diseño </a:t>
            </a:r>
            <a:r>
              <a:rPr sz="1400" spc="-38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compacto.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10"/>
              </a:spcBef>
            </a:pPr>
            <a:endParaRPr sz="2100">
              <a:latin typeface="Arial"/>
              <a:cs typeface="Arial"/>
            </a:endParaRPr>
          </a:p>
          <a:p>
            <a:pPr marL="12700" marR="6350" algn="just">
              <a:lnSpc>
                <a:spcPct val="143600"/>
              </a:lnSpc>
            </a:pPr>
            <a:r>
              <a:rPr sz="1400" dirty="0">
                <a:latin typeface="Arial"/>
                <a:cs typeface="Arial"/>
              </a:rPr>
              <a:t>En </a:t>
            </a:r>
            <a:r>
              <a:rPr sz="1400" spc="-5" dirty="0">
                <a:latin typeface="Arial"/>
                <a:cs typeface="Arial"/>
              </a:rPr>
              <a:t>estos casos pueden </a:t>
            </a:r>
            <a:r>
              <a:rPr sz="1400" dirty="0">
                <a:latin typeface="Arial"/>
                <a:cs typeface="Arial"/>
              </a:rPr>
              <a:t>ser de </a:t>
            </a:r>
            <a:r>
              <a:rPr sz="1400" spc="-5" dirty="0">
                <a:latin typeface="Arial"/>
                <a:cs typeface="Arial"/>
              </a:rPr>
              <a:t>porcelana </a:t>
            </a:r>
            <a:r>
              <a:rPr sz="1400" dirty="0">
                <a:latin typeface="Arial"/>
                <a:cs typeface="Arial"/>
              </a:rPr>
              <a:t>y modernamente de </a:t>
            </a:r>
            <a:r>
              <a:rPr sz="1400" spc="-5" dirty="0">
                <a:latin typeface="Arial"/>
                <a:cs typeface="Arial"/>
              </a:rPr>
              <a:t>materiales 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compuestos, cuando </a:t>
            </a:r>
            <a:r>
              <a:rPr sz="1400" dirty="0">
                <a:latin typeface="Arial"/>
                <a:cs typeface="Arial"/>
              </a:rPr>
              <a:t>el </a:t>
            </a:r>
            <a:r>
              <a:rPr sz="1400" spc="-5" dirty="0">
                <a:latin typeface="Arial"/>
                <a:cs typeface="Arial"/>
              </a:rPr>
              <a:t>esfuerzo vertical </a:t>
            </a:r>
            <a:r>
              <a:rPr sz="1400" dirty="0">
                <a:latin typeface="Arial"/>
                <a:cs typeface="Arial"/>
              </a:rPr>
              <a:t>a que se </a:t>
            </a:r>
            <a:r>
              <a:rPr sz="1400" spc="-5" dirty="0">
                <a:latin typeface="Arial"/>
                <a:cs typeface="Arial"/>
              </a:rPr>
              <a:t>somete </a:t>
            </a:r>
            <a:r>
              <a:rPr sz="1400" dirty="0">
                <a:latin typeface="Arial"/>
                <a:cs typeface="Arial"/>
              </a:rPr>
              <a:t>la </a:t>
            </a:r>
            <a:r>
              <a:rPr sz="1400" spc="-5" dirty="0">
                <a:latin typeface="Arial"/>
                <a:cs typeface="Arial"/>
              </a:rPr>
              <a:t>"viga" aislante </a:t>
            </a:r>
            <a:r>
              <a:rPr sz="1400" dirty="0">
                <a:latin typeface="Arial"/>
                <a:cs typeface="Arial"/>
              </a:rPr>
              <a:t> es</a:t>
            </a:r>
            <a:r>
              <a:rPr sz="1400" spc="-6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muy</a:t>
            </a:r>
            <a:r>
              <a:rPr sz="1400" spc="-7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elevado</a:t>
            </a:r>
            <a:r>
              <a:rPr sz="1400" spc="-5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se</a:t>
            </a:r>
            <a:r>
              <a:rPr sz="1400" spc="-7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agrega</a:t>
            </a:r>
            <a:r>
              <a:rPr sz="1400" spc="-7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un</a:t>
            </a:r>
            <a:r>
              <a:rPr sz="1400" spc="-7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tensor</a:t>
            </a:r>
            <a:r>
              <a:rPr sz="1400" spc="-7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del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mismo</a:t>
            </a:r>
            <a:r>
              <a:rPr sz="1400" spc="-7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material</a:t>
            </a:r>
            <a:r>
              <a:rPr sz="1400" spc="-6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(inclinado</a:t>
            </a:r>
            <a:r>
              <a:rPr sz="1400" spc="-6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45</a:t>
            </a:r>
            <a:r>
              <a:rPr sz="1400" spc="-7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grados </a:t>
            </a:r>
            <a:r>
              <a:rPr sz="1400" spc="-37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generalmente)   </a:t>
            </a:r>
            <a:r>
              <a:rPr sz="1400" spc="26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dando</a:t>
            </a:r>
            <a:r>
              <a:rPr sz="1400" spc="515" dirty="0">
                <a:latin typeface="Arial"/>
                <a:cs typeface="Arial"/>
              </a:rPr>
              <a:t> </a:t>
            </a:r>
            <a:r>
              <a:rPr sz="1400" spc="52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origen</a:t>
            </a:r>
            <a:r>
              <a:rPr sz="1400" spc="520" dirty="0">
                <a:latin typeface="Arial"/>
                <a:cs typeface="Arial"/>
              </a:rPr>
              <a:t>  </a:t>
            </a:r>
            <a:r>
              <a:rPr sz="1400" dirty="0">
                <a:latin typeface="Arial"/>
                <a:cs typeface="Arial"/>
              </a:rPr>
              <a:t>a   </a:t>
            </a:r>
            <a:r>
              <a:rPr sz="1400" spc="25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una   </a:t>
            </a:r>
            <a:r>
              <a:rPr sz="1400" spc="25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forma   </a:t>
            </a:r>
            <a:r>
              <a:rPr sz="1400" spc="25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de</a:t>
            </a:r>
            <a:r>
              <a:rPr sz="1400" spc="520" dirty="0">
                <a:latin typeface="Arial"/>
                <a:cs typeface="Arial"/>
              </a:rPr>
              <a:t>  </a:t>
            </a:r>
            <a:r>
              <a:rPr sz="1400" dirty="0">
                <a:latin typeface="Arial"/>
                <a:cs typeface="Arial"/>
              </a:rPr>
              <a:t>V   </a:t>
            </a:r>
            <a:r>
              <a:rPr sz="1400" spc="26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horizontal.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10"/>
              </a:spcBef>
            </a:pPr>
            <a:endParaRPr sz="2100">
              <a:latin typeface="Arial"/>
              <a:cs typeface="Arial"/>
            </a:endParaRPr>
          </a:p>
          <a:p>
            <a:pPr marL="12700" marR="8890" algn="just">
              <a:lnSpc>
                <a:spcPct val="143600"/>
              </a:lnSpc>
            </a:pPr>
            <a:r>
              <a:rPr sz="1400" dirty="0">
                <a:latin typeface="Arial"/>
                <a:cs typeface="Arial"/>
              </a:rPr>
              <a:t>Los </a:t>
            </a:r>
            <a:r>
              <a:rPr sz="1400" spc="-5" dirty="0">
                <a:latin typeface="Arial"/>
                <a:cs typeface="Arial"/>
              </a:rPr>
              <a:t>aisladores </a:t>
            </a:r>
            <a:r>
              <a:rPr sz="1400" dirty="0">
                <a:latin typeface="Arial"/>
                <a:cs typeface="Arial"/>
              </a:rPr>
              <a:t>se completan, </a:t>
            </a:r>
            <a:r>
              <a:rPr sz="1400" spc="-5" dirty="0">
                <a:latin typeface="Arial"/>
                <a:cs typeface="Arial"/>
              </a:rPr>
              <a:t>como </a:t>
            </a:r>
            <a:r>
              <a:rPr sz="1400" spc="-10" dirty="0">
                <a:latin typeface="Arial"/>
                <a:cs typeface="Arial"/>
              </a:rPr>
              <a:t>ya </a:t>
            </a:r>
            <a:r>
              <a:rPr sz="1400" dirty="0">
                <a:latin typeface="Arial"/>
                <a:cs typeface="Arial"/>
              </a:rPr>
              <a:t>indicado, con </a:t>
            </a:r>
            <a:r>
              <a:rPr sz="1400" spc="-5" dirty="0">
                <a:latin typeface="Arial"/>
                <a:cs typeface="Arial"/>
              </a:rPr>
              <a:t>insertos metálicos </a:t>
            </a:r>
            <a:r>
              <a:rPr sz="1400" spc="-1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formas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estudiadas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para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la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función,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y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que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tienden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conferir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movilidad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(en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las </a:t>
            </a:r>
            <a:r>
              <a:rPr sz="1400" spc="-37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cadenas)</a:t>
            </a:r>
            <a:r>
              <a:rPr sz="1400" spc="420" dirty="0">
                <a:latin typeface="Arial"/>
                <a:cs typeface="Arial"/>
              </a:rPr>
              <a:t>    </a:t>
            </a:r>
            <a:r>
              <a:rPr sz="1400" dirty="0">
                <a:latin typeface="Arial"/>
                <a:cs typeface="Arial"/>
              </a:rPr>
              <a:t>o       </a:t>
            </a:r>
            <a:r>
              <a:rPr sz="1400" spc="13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adecuada       </a:t>
            </a:r>
            <a:r>
              <a:rPr sz="1400" spc="14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rigidez</a:t>
            </a:r>
            <a:r>
              <a:rPr sz="1400" spc="425" dirty="0">
                <a:latin typeface="Arial"/>
                <a:cs typeface="Arial"/>
              </a:rPr>
              <a:t>    </a:t>
            </a:r>
            <a:r>
              <a:rPr sz="1400" spc="-5" dirty="0">
                <a:latin typeface="Arial"/>
                <a:cs typeface="Arial"/>
              </a:rPr>
              <a:t>(en</a:t>
            </a:r>
            <a:r>
              <a:rPr sz="1400" spc="425" dirty="0">
                <a:latin typeface="Arial"/>
                <a:cs typeface="Arial"/>
              </a:rPr>
              <a:t>    </a:t>
            </a:r>
            <a:r>
              <a:rPr sz="1400" spc="-5" dirty="0">
                <a:latin typeface="Arial"/>
                <a:cs typeface="Arial"/>
              </a:rPr>
              <a:t>las</a:t>
            </a:r>
            <a:r>
              <a:rPr sz="1400" spc="420" dirty="0">
                <a:latin typeface="Arial"/>
                <a:cs typeface="Arial"/>
              </a:rPr>
              <a:t>   </a:t>
            </a:r>
            <a:r>
              <a:rPr sz="1400" spc="42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columnas).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20"/>
              </a:spcBef>
            </a:pPr>
            <a:endParaRPr sz="2100">
              <a:latin typeface="Arial"/>
              <a:cs typeface="Arial"/>
            </a:endParaRPr>
          </a:p>
          <a:p>
            <a:pPr marL="12700" marR="10795" algn="just">
              <a:lnSpc>
                <a:spcPct val="142900"/>
              </a:lnSpc>
            </a:pPr>
            <a:r>
              <a:rPr sz="1400" dirty="0">
                <a:latin typeface="Arial"/>
                <a:cs typeface="Arial"/>
              </a:rPr>
              <a:t>Al </a:t>
            </a:r>
            <a:r>
              <a:rPr sz="1400" spc="-5" dirty="0">
                <a:latin typeface="Arial"/>
                <a:cs typeface="Arial"/>
              </a:rPr>
              <a:t>especificar los aisladores se resaltan dos tipos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características, </a:t>
            </a:r>
            <a:r>
              <a:rPr sz="1400" dirty="0">
                <a:latin typeface="Arial"/>
                <a:cs typeface="Arial"/>
              </a:rPr>
              <a:t>que 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deben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combinar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por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su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función, las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mecánicas, </a:t>
            </a:r>
            <a:r>
              <a:rPr sz="1400" dirty="0">
                <a:latin typeface="Arial"/>
                <a:cs typeface="Arial"/>
              </a:rPr>
              <a:t>y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las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eléctricas.</a:t>
            </a:r>
            <a:endParaRPr sz="14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102908" y="9390381"/>
            <a:ext cx="5678170" cy="5073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1150"/>
              </a:lnSpc>
            </a:pPr>
            <a:r>
              <a:rPr sz="1100" dirty="0">
                <a:latin typeface="Calibri"/>
                <a:cs typeface="Calibri"/>
              </a:rPr>
              <a:t>PH </a:t>
            </a:r>
            <a:r>
              <a:rPr sz="1100" spc="-5" dirty="0">
                <a:latin typeface="Calibri"/>
                <a:cs typeface="Calibri"/>
              </a:rPr>
              <a:t>Financial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Park Tower,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Piso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35,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Boulevard </a:t>
            </a:r>
            <a:r>
              <a:rPr sz="1100" spc="-5" dirty="0">
                <a:latin typeface="Calibri"/>
                <a:cs typeface="Calibri"/>
              </a:rPr>
              <a:t>Costa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Este.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Corregimiento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Juan Díaz,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Costa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del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Este.</a:t>
            </a:r>
            <a:endParaRPr sz="1100">
              <a:latin typeface="Calibri"/>
              <a:cs typeface="Calibri"/>
            </a:endParaRPr>
          </a:p>
          <a:p>
            <a:pPr marL="2030730" marR="2022475" algn="ctr">
              <a:lnSpc>
                <a:spcPct val="101800"/>
              </a:lnSpc>
            </a:pPr>
            <a:r>
              <a:rPr sz="1100" spc="-5" dirty="0">
                <a:latin typeface="Calibri"/>
                <a:cs typeface="Calibri"/>
              </a:rPr>
              <a:t>Ciudad de Panamá. Panamá. </a:t>
            </a:r>
            <a:r>
              <a:rPr sz="1100" spc="-235" dirty="0">
                <a:latin typeface="Calibri"/>
                <a:cs typeface="Calibri"/>
              </a:rPr>
              <a:t> </a:t>
            </a:r>
            <a:r>
              <a:rPr sz="1100" u="sng" spc="-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3"/>
              </a:rPr>
              <a:t>www.kaizengrp.com</a:t>
            </a:r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762742" y="782828"/>
            <a:ext cx="1179195" cy="5353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00" spc="-5" dirty="0">
                <a:latin typeface="Calibri"/>
                <a:cs typeface="Calibri"/>
              </a:rPr>
              <a:t>Ficha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Técnica: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K-001</a:t>
            </a:r>
            <a:endParaRPr sz="1100">
              <a:latin typeface="Calibri"/>
              <a:cs typeface="Calibri"/>
            </a:endParaRPr>
          </a:p>
          <a:p>
            <a:pPr marL="688975" marR="5080" indent="118745">
              <a:lnSpc>
                <a:spcPct val="101800"/>
              </a:lnSpc>
              <a:spcBef>
                <a:spcPts val="5"/>
              </a:spcBef>
            </a:pPr>
            <a:r>
              <a:rPr sz="1100" dirty="0">
                <a:latin typeface="Calibri"/>
                <a:cs typeface="Calibri"/>
              </a:rPr>
              <a:t>Re</a:t>
            </a:r>
            <a:r>
              <a:rPr sz="1100" spc="5" dirty="0">
                <a:latin typeface="Calibri"/>
                <a:cs typeface="Calibri"/>
              </a:rPr>
              <a:t>v</a:t>
            </a:r>
            <a:r>
              <a:rPr sz="1100" dirty="0">
                <a:latin typeface="Calibri"/>
                <a:cs typeface="Calibri"/>
              </a:rPr>
              <a:t>.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  </a:t>
            </a:r>
            <a:r>
              <a:rPr sz="1100" spc="-5" dirty="0">
                <a:latin typeface="Calibri"/>
                <a:cs typeface="Calibri"/>
              </a:rPr>
              <a:t>Jul-</a:t>
            </a:r>
            <a:r>
              <a:rPr sz="1100" dirty="0">
                <a:latin typeface="Calibri"/>
                <a:cs typeface="Calibri"/>
              </a:rPr>
              <a:t>20</a:t>
            </a:r>
            <a:r>
              <a:rPr sz="1100" spc="-10" dirty="0">
                <a:latin typeface="Calibri"/>
                <a:cs typeface="Calibri"/>
              </a:rPr>
              <a:t>1</a:t>
            </a:r>
            <a:r>
              <a:rPr sz="1100" dirty="0">
                <a:latin typeface="Calibri"/>
                <a:cs typeface="Calibri"/>
              </a:rPr>
              <a:t>8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5986068" y="9359202"/>
            <a:ext cx="5910580" cy="0"/>
          </a:xfrm>
          <a:custGeom>
            <a:avLst/>
            <a:gdLst/>
            <a:ahLst/>
            <a:cxnLst/>
            <a:rect l="l" t="t" r="r" b="b"/>
            <a:pathLst>
              <a:path w="5910580">
                <a:moveTo>
                  <a:pt x="0" y="0"/>
                </a:moveTo>
                <a:lnTo>
                  <a:pt x="1598938" y="0"/>
                </a:lnTo>
              </a:path>
              <a:path w="5910580">
                <a:moveTo>
                  <a:pt x="1600530" y="0"/>
                </a:moveTo>
                <a:lnTo>
                  <a:pt x="5910390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979736" y="355137"/>
            <a:ext cx="999649" cy="431186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5944413" y="1697482"/>
            <a:ext cx="5996305" cy="73926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97865" lvl="2" indent="-457200" algn="just">
              <a:spcBef>
                <a:spcPts val="100"/>
              </a:spcBef>
              <a:buAutoNum type="arabicPeriod" startAt="2"/>
              <a:tabLst>
                <a:tab pos="698500" algn="l"/>
              </a:tabLst>
            </a:pPr>
            <a:r>
              <a:rPr sz="1400" b="1" spc="-5" dirty="0">
                <a:latin typeface="Arial"/>
                <a:cs typeface="Arial"/>
              </a:rPr>
              <a:t>Características</a:t>
            </a:r>
            <a:r>
              <a:rPr sz="1400" b="1" spc="-1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mecánicas</a:t>
            </a:r>
            <a:endParaRPr sz="1400">
              <a:latin typeface="Arial"/>
              <a:cs typeface="Arial"/>
            </a:endParaRPr>
          </a:p>
          <a:p>
            <a:pPr marL="12700" marR="5080" algn="just">
              <a:lnSpc>
                <a:spcPct val="142900"/>
              </a:lnSpc>
              <a:spcBef>
                <a:spcPts val="830"/>
              </a:spcBef>
            </a:pPr>
            <a:r>
              <a:rPr sz="1400" dirty="0">
                <a:latin typeface="Arial"/>
                <a:cs typeface="Arial"/>
              </a:rPr>
              <a:t>Los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aisladores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cadena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deben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soportar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solo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cierta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tracción 7000,</a:t>
            </a:r>
            <a:r>
              <a:rPr sz="1400" dirty="0">
                <a:latin typeface="Arial"/>
                <a:cs typeface="Arial"/>
              </a:rPr>
              <a:t> 16000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o </a:t>
            </a:r>
            <a:r>
              <a:rPr sz="1400" spc="-38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más kg.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Deben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soportar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cierta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compresión,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y/o cierta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flexión.</a:t>
            </a:r>
            <a:endParaRPr sz="1400">
              <a:latin typeface="Arial"/>
              <a:cs typeface="Arial"/>
            </a:endParaRPr>
          </a:p>
          <a:p>
            <a:pPr marL="12700" marR="6350" algn="just">
              <a:lnSpc>
                <a:spcPct val="143300"/>
              </a:lnSpc>
              <a:spcBef>
                <a:spcPts val="819"/>
              </a:spcBef>
            </a:pPr>
            <a:r>
              <a:rPr sz="1400" dirty="0">
                <a:latin typeface="Arial"/>
                <a:cs typeface="Arial"/>
              </a:rPr>
              <a:t>Al </a:t>
            </a:r>
            <a:r>
              <a:rPr sz="1400" spc="-5" dirty="0">
                <a:latin typeface="Arial"/>
                <a:cs typeface="Arial"/>
              </a:rPr>
              <a:t>estar sometidos </a:t>
            </a:r>
            <a:r>
              <a:rPr sz="1400" dirty="0">
                <a:latin typeface="Arial"/>
                <a:cs typeface="Arial"/>
              </a:rPr>
              <a:t>a las </a:t>
            </a:r>
            <a:r>
              <a:rPr sz="1400" spc="-5" dirty="0">
                <a:latin typeface="Arial"/>
                <a:cs typeface="Arial"/>
              </a:rPr>
              <a:t>inclemencias </a:t>
            </a:r>
            <a:r>
              <a:rPr sz="1400" dirty="0">
                <a:latin typeface="Arial"/>
                <a:cs typeface="Arial"/>
              </a:rPr>
              <a:t>del tiempo una </a:t>
            </a:r>
            <a:r>
              <a:rPr sz="1400" spc="-5" dirty="0">
                <a:latin typeface="Arial"/>
                <a:cs typeface="Arial"/>
              </a:rPr>
              <a:t>característica muy 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importante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es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la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resistencia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al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choque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térmico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(que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simula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el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pasar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del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pleno </a:t>
            </a:r>
            <a:r>
              <a:rPr sz="1400" spc="-38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sol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la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lluvia).</a:t>
            </a:r>
            <a:endParaRPr sz="1400">
              <a:latin typeface="Arial"/>
              <a:cs typeface="Arial"/>
            </a:endParaRPr>
          </a:p>
          <a:p>
            <a:pPr marL="12700" marR="6985" algn="just">
              <a:lnSpc>
                <a:spcPct val="143600"/>
              </a:lnSpc>
              <a:spcBef>
                <a:spcPts val="815"/>
              </a:spcBef>
            </a:pPr>
            <a:r>
              <a:rPr sz="1400" spc="-5" dirty="0">
                <a:latin typeface="Arial"/>
                <a:cs typeface="Arial"/>
              </a:rPr>
              <a:t>También </a:t>
            </a:r>
            <a:r>
              <a:rPr sz="1400" dirty="0">
                <a:latin typeface="Arial"/>
                <a:cs typeface="Arial"/>
              </a:rPr>
              <a:t>por </a:t>
            </a:r>
            <a:r>
              <a:rPr sz="1400" spc="-5" dirty="0">
                <a:latin typeface="Arial"/>
                <a:cs typeface="Arial"/>
              </a:rPr>
              <a:t>los sitios donde </a:t>
            </a:r>
            <a:r>
              <a:rPr sz="1400" dirty="0">
                <a:latin typeface="Arial"/>
                <a:cs typeface="Arial"/>
              </a:rPr>
              <a:t>se </a:t>
            </a:r>
            <a:r>
              <a:rPr sz="1400" spc="-5" dirty="0">
                <a:latin typeface="Arial"/>
                <a:cs typeface="Arial"/>
              </a:rPr>
              <a:t>instalan, </a:t>
            </a:r>
            <a:r>
              <a:rPr sz="1400" dirty="0">
                <a:latin typeface="Arial"/>
                <a:cs typeface="Arial"/>
              </a:rPr>
              <a:t>los </a:t>
            </a:r>
            <a:r>
              <a:rPr sz="1400" spc="-5" dirty="0">
                <a:latin typeface="Arial"/>
                <a:cs typeface="Arial"/>
              </a:rPr>
              <a:t>aisladores </a:t>
            </a:r>
            <a:r>
              <a:rPr sz="1400" dirty="0">
                <a:latin typeface="Arial"/>
                <a:cs typeface="Arial"/>
              </a:rPr>
              <a:t>son </a:t>
            </a:r>
            <a:r>
              <a:rPr sz="1400" spc="-5" dirty="0">
                <a:latin typeface="Arial"/>
                <a:cs typeface="Arial"/>
              </a:rPr>
              <a:t>sometidos </a:t>
            </a:r>
            <a:r>
              <a:rPr sz="1400" dirty="0">
                <a:latin typeface="Arial"/>
                <a:cs typeface="Arial"/>
              </a:rPr>
              <a:t>a 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actos</a:t>
            </a:r>
            <a:r>
              <a:rPr sz="1400" spc="-8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vandálicos</a:t>
            </a:r>
            <a:r>
              <a:rPr sz="1400" spc="-8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(tiros</a:t>
            </a:r>
            <a:r>
              <a:rPr sz="1400" spc="-9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con</a:t>
            </a:r>
            <a:r>
              <a:rPr sz="1400" spc="-9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armas,</a:t>
            </a:r>
            <a:r>
              <a:rPr sz="1400" spc="-8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proyectiles</a:t>
            </a:r>
            <a:r>
              <a:rPr sz="1400" spc="-8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pétreos</a:t>
            </a:r>
            <a:r>
              <a:rPr sz="1400" spc="-7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o</a:t>
            </a:r>
            <a:r>
              <a:rPr sz="1400" spc="-9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metálicos</a:t>
            </a:r>
            <a:r>
              <a:rPr sz="1400" spc="-8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arrojados), </a:t>
            </a:r>
            <a:r>
              <a:rPr sz="1400" spc="-37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es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entonces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importante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cierta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resistencia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al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impacto.</a:t>
            </a:r>
            <a:endParaRPr sz="1400">
              <a:latin typeface="Arial"/>
              <a:cs typeface="Arial"/>
            </a:endParaRPr>
          </a:p>
          <a:p>
            <a:pPr marL="12700" marR="8890" algn="just">
              <a:lnSpc>
                <a:spcPct val="143300"/>
              </a:lnSpc>
              <a:spcBef>
                <a:spcPts val="819"/>
              </a:spcBef>
            </a:pPr>
            <a:r>
              <a:rPr sz="1400" dirty="0">
                <a:latin typeface="Arial"/>
                <a:cs typeface="Arial"/>
              </a:rPr>
              <a:t>Frente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estas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necesidades,</a:t>
            </a:r>
            <a:r>
              <a:rPr sz="1400" dirty="0">
                <a:latin typeface="Arial"/>
                <a:cs typeface="Arial"/>
              </a:rPr>
              <a:t> el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comportamiento</a:t>
            </a:r>
            <a:r>
              <a:rPr sz="1400" dirty="0">
                <a:latin typeface="Arial"/>
                <a:cs typeface="Arial"/>
              </a:rPr>
              <a:t> de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los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tres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tipos</a:t>
            </a:r>
            <a:r>
              <a:rPr sz="1400" dirty="0">
                <a:latin typeface="Arial"/>
                <a:cs typeface="Arial"/>
              </a:rPr>
              <a:t> de 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materiales</a:t>
            </a:r>
            <a:r>
              <a:rPr sz="1400" dirty="0">
                <a:latin typeface="Arial"/>
                <a:cs typeface="Arial"/>
              </a:rPr>
              <a:t> es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totalmente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distinto,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el</a:t>
            </a:r>
            <a:r>
              <a:rPr sz="1400" spc="-5" dirty="0">
                <a:latin typeface="Arial"/>
                <a:cs typeface="Arial"/>
              </a:rPr>
              <a:t> vidrio</a:t>
            </a:r>
            <a:r>
              <a:rPr sz="1400" dirty="0">
                <a:latin typeface="Arial"/>
                <a:cs typeface="Arial"/>
              </a:rPr>
              <a:t> puede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estallar,</a:t>
            </a:r>
            <a:r>
              <a:rPr sz="1400" dirty="0">
                <a:latin typeface="Arial"/>
                <a:cs typeface="Arial"/>
              </a:rPr>
              <a:t> siendo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una 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característica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muy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importante</a:t>
            </a:r>
            <a:r>
              <a:rPr sz="1400" spc="2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que</a:t>
            </a:r>
            <a:r>
              <a:rPr sz="1400" spc="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la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cadena no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se</a:t>
            </a:r>
            <a:r>
              <a:rPr sz="1400" spc="-5" dirty="0">
                <a:latin typeface="Arial"/>
                <a:cs typeface="Arial"/>
              </a:rPr>
              <a:t> corte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por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este motivo.</a:t>
            </a:r>
            <a:endParaRPr sz="1400">
              <a:latin typeface="Arial"/>
              <a:cs typeface="Arial"/>
            </a:endParaRPr>
          </a:p>
          <a:p>
            <a:pPr marL="12700" marR="5080" algn="just">
              <a:lnSpc>
                <a:spcPct val="143600"/>
              </a:lnSpc>
              <a:spcBef>
                <a:spcPts val="815"/>
              </a:spcBef>
            </a:pPr>
            <a:r>
              <a:rPr sz="1400" dirty="0">
                <a:latin typeface="Arial"/>
                <a:cs typeface="Arial"/>
              </a:rPr>
              <a:t>La porcelana se </a:t>
            </a:r>
            <a:r>
              <a:rPr sz="1400" spc="-5" dirty="0">
                <a:latin typeface="Arial"/>
                <a:cs typeface="Arial"/>
              </a:rPr>
              <a:t>rompe </a:t>
            </a:r>
            <a:r>
              <a:rPr sz="1400" dirty="0">
                <a:latin typeface="Arial"/>
                <a:cs typeface="Arial"/>
              </a:rPr>
              <a:t>perdiendo </a:t>
            </a:r>
            <a:r>
              <a:rPr sz="1400" spc="-5" dirty="0">
                <a:latin typeface="Arial"/>
                <a:cs typeface="Arial"/>
              </a:rPr>
              <a:t>algún trozo </a:t>
            </a:r>
            <a:r>
              <a:rPr sz="1400" dirty="0">
                <a:latin typeface="Arial"/>
                <a:cs typeface="Arial"/>
              </a:rPr>
              <a:t>pero </a:t>
            </a:r>
            <a:r>
              <a:rPr sz="1400" spc="-5" dirty="0">
                <a:latin typeface="Arial"/>
                <a:cs typeface="Arial"/>
              </a:rPr>
              <a:t>generalmente mantiene </a:t>
            </a:r>
            <a:r>
              <a:rPr sz="1400" dirty="0">
                <a:latin typeface="Arial"/>
                <a:cs typeface="Arial"/>
              </a:rPr>
              <a:t> la integridad de su </a:t>
            </a:r>
            <a:r>
              <a:rPr sz="1400" spc="-5" dirty="0">
                <a:latin typeface="Arial"/>
                <a:cs typeface="Arial"/>
              </a:rPr>
              <a:t>cuerpo, mecánicamente </a:t>
            </a:r>
            <a:r>
              <a:rPr sz="1400" dirty="0">
                <a:latin typeface="Arial"/>
                <a:cs typeface="Arial"/>
              </a:rPr>
              <a:t>no </a:t>
            </a:r>
            <a:r>
              <a:rPr sz="1400" spc="-5" dirty="0">
                <a:latin typeface="Arial"/>
                <a:cs typeface="Arial"/>
              </a:rPr>
              <a:t>pierde características, </a:t>
            </a:r>
            <a:r>
              <a:rPr sz="1400" dirty="0">
                <a:latin typeface="Arial"/>
                <a:cs typeface="Arial"/>
              </a:rPr>
              <a:t>solo 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son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afectadas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sus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características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eléctricas.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Con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los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aisladores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compuestos </a:t>
            </a:r>
            <a:r>
              <a:rPr sz="1400" spc="-37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por </a:t>
            </a:r>
            <a:r>
              <a:rPr sz="1400" spc="-5" dirty="0">
                <a:latin typeface="Arial"/>
                <a:cs typeface="Arial"/>
              </a:rPr>
              <a:t>su </a:t>
            </a:r>
            <a:r>
              <a:rPr sz="1400" dirty="0">
                <a:latin typeface="Arial"/>
                <a:cs typeface="Arial"/>
              </a:rPr>
              <a:t>menor </a:t>
            </a:r>
            <a:r>
              <a:rPr sz="1400" spc="-5" dirty="0">
                <a:latin typeface="Arial"/>
                <a:cs typeface="Arial"/>
              </a:rPr>
              <a:t>tamaño </a:t>
            </a:r>
            <a:r>
              <a:rPr sz="1400" dirty="0">
                <a:latin typeface="Arial"/>
                <a:cs typeface="Arial"/>
              </a:rPr>
              <a:t>es </a:t>
            </a:r>
            <a:r>
              <a:rPr sz="1400" spc="-5" dirty="0">
                <a:latin typeface="Arial"/>
                <a:cs typeface="Arial"/>
              </a:rPr>
              <a:t>menos probable </a:t>
            </a:r>
            <a:r>
              <a:rPr sz="1400" dirty="0">
                <a:latin typeface="Arial"/>
                <a:cs typeface="Arial"/>
              </a:rPr>
              <a:t>que </a:t>
            </a:r>
            <a:r>
              <a:rPr sz="1400" spc="-10" dirty="0">
                <a:latin typeface="Arial"/>
                <a:cs typeface="Arial"/>
              </a:rPr>
              <a:t>la </a:t>
            </a:r>
            <a:r>
              <a:rPr sz="1400" spc="-5" dirty="0">
                <a:latin typeface="Arial"/>
                <a:cs typeface="Arial"/>
              </a:rPr>
              <a:t>agresión acierte </a:t>
            </a:r>
            <a:r>
              <a:rPr sz="1400" dirty="0">
                <a:latin typeface="Arial"/>
                <a:cs typeface="Arial"/>
              </a:rPr>
              <a:t>el </a:t>
            </a:r>
            <a:r>
              <a:rPr sz="1400" spc="-5" dirty="0">
                <a:latin typeface="Arial"/>
                <a:cs typeface="Arial"/>
              </a:rPr>
              <a:t>blanco, </a:t>
            </a:r>
            <a:r>
              <a:rPr sz="1400" dirty="0">
                <a:latin typeface="Arial"/>
                <a:cs typeface="Arial"/>
              </a:rPr>
              <a:t> los </a:t>
            </a:r>
            <a:r>
              <a:rPr sz="1400" spc="-5" dirty="0">
                <a:latin typeface="Arial"/>
                <a:cs typeface="Arial"/>
              </a:rPr>
              <a:t>materiales flexibles </a:t>
            </a:r>
            <a:r>
              <a:rPr sz="1400" dirty="0">
                <a:latin typeface="Arial"/>
                <a:cs typeface="Arial"/>
              </a:rPr>
              <a:t>no se rompen por los </a:t>
            </a:r>
            <a:r>
              <a:rPr sz="1400" spc="-5" dirty="0">
                <a:latin typeface="Arial"/>
                <a:cs typeface="Arial"/>
              </a:rPr>
              <a:t>impactos </a:t>
            </a:r>
            <a:r>
              <a:rPr sz="1400" dirty="0">
                <a:latin typeface="Arial"/>
                <a:cs typeface="Arial"/>
              </a:rPr>
              <a:t>y las </a:t>
            </a:r>
            <a:r>
              <a:rPr sz="1400" spc="-5" dirty="0">
                <a:latin typeface="Arial"/>
                <a:cs typeface="Arial"/>
              </a:rPr>
              <a:t>características </a:t>
            </a:r>
            <a:r>
              <a:rPr sz="1400" dirty="0">
                <a:latin typeface="Arial"/>
                <a:cs typeface="Arial"/>
              </a:rPr>
              <a:t> del</a:t>
            </a:r>
            <a:r>
              <a:rPr sz="1400" spc="-5" dirty="0">
                <a:latin typeface="Arial"/>
                <a:cs typeface="Arial"/>
              </a:rPr>
              <a:t> aislador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no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son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afectadas.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40"/>
              </a:spcBef>
            </a:pPr>
            <a:endParaRPr sz="1300">
              <a:latin typeface="Arial"/>
              <a:cs typeface="Arial"/>
            </a:endParaRPr>
          </a:p>
          <a:p>
            <a:pPr marL="697865" lvl="2" indent="-457200" algn="just">
              <a:spcBef>
                <a:spcPts val="5"/>
              </a:spcBef>
              <a:buAutoNum type="arabicPeriod" startAt="3"/>
              <a:tabLst>
                <a:tab pos="698500" algn="l"/>
              </a:tabLst>
            </a:pPr>
            <a:r>
              <a:rPr sz="1400" b="1" spc="-5" dirty="0">
                <a:latin typeface="Arial"/>
                <a:cs typeface="Arial"/>
              </a:rPr>
              <a:t>Características</a:t>
            </a:r>
            <a:r>
              <a:rPr sz="1400" b="1" spc="-1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eléctricas</a:t>
            </a:r>
            <a:endParaRPr sz="1400">
              <a:latin typeface="Arial"/>
              <a:cs typeface="Arial"/>
            </a:endParaRPr>
          </a:p>
          <a:p>
            <a:pPr marL="12700" marR="5080" algn="just">
              <a:lnSpc>
                <a:spcPct val="143600"/>
              </a:lnSpc>
              <a:spcBef>
                <a:spcPts val="815"/>
              </a:spcBef>
            </a:pPr>
            <a:r>
              <a:rPr sz="1400" dirty="0">
                <a:latin typeface="Arial"/>
                <a:cs typeface="Arial"/>
              </a:rPr>
              <a:t>Los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aisladores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deben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soportar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tensión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frecuencia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industrial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impulso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(de </a:t>
            </a:r>
            <a:r>
              <a:rPr sz="1400" spc="-38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maniobra </a:t>
            </a:r>
            <a:r>
              <a:rPr sz="1400" spc="-5" dirty="0">
                <a:latin typeface="Arial"/>
                <a:cs typeface="Arial"/>
              </a:rPr>
              <a:t>y/o atmosféricos), tanto </a:t>
            </a:r>
            <a:r>
              <a:rPr sz="1400" dirty="0">
                <a:latin typeface="Arial"/>
                <a:cs typeface="Arial"/>
              </a:rPr>
              <a:t>en </a:t>
            </a:r>
            <a:r>
              <a:rPr sz="1400" spc="-5" dirty="0">
                <a:latin typeface="Arial"/>
                <a:cs typeface="Arial"/>
              </a:rPr>
              <a:t>seco como bajo lluvia. Influyen </a:t>
            </a:r>
            <a:r>
              <a:rPr sz="1400" dirty="0">
                <a:latin typeface="Arial"/>
                <a:cs typeface="Arial"/>
              </a:rPr>
              <a:t>en la 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tensión </a:t>
            </a:r>
            <a:r>
              <a:rPr sz="1400" spc="-5" dirty="0">
                <a:latin typeface="Arial"/>
                <a:cs typeface="Arial"/>
              </a:rPr>
              <a:t>resistida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la</a:t>
            </a:r>
            <a:r>
              <a:rPr sz="1400" spc="-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forma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de</a:t>
            </a:r>
            <a:r>
              <a:rPr sz="1400" spc="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los electrodos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extremos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del aislador.</a:t>
            </a:r>
            <a:endParaRPr sz="14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102908" y="9390381"/>
            <a:ext cx="5678170" cy="5073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1150"/>
              </a:lnSpc>
            </a:pPr>
            <a:r>
              <a:rPr sz="1100" dirty="0">
                <a:latin typeface="Calibri"/>
                <a:cs typeface="Calibri"/>
              </a:rPr>
              <a:t>PH </a:t>
            </a:r>
            <a:r>
              <a:rPr sz="1100" spc="-5" dirty="0">
                <a:latin typeface="Calibri"/>
                <a:cs typeface="Calibri"/>
              </a:rPr>
              <a:t>Financial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Park Tower,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Piso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35,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Boulevard </a:t>
            </a:r>
            <a:r>
              <a:rPr sz="1100" spc="-5" dirty="0">
                <a:latin typeface="Calibri"/>
                <a:cs typeface="Calibri"/>
              </a:rPr>
              <a:t>Costa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Este.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Corregimiento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Juan Díaz,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Costa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del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Este.</a:t>
            </a:r>
            <a:endParaRPr sz="1100">
              <a:latin typeface="Calibri"/>
              <a:cs typeface="Calibri"/>
            </a:endParaRPr>
          </a:p>
          <a:p>
            <a:pPr marL="2030730" marR="2022475" algn="ctr">
              <a:lnSpc>
                <a:spcPct val="101800"/>
              </a:lnSpc>
            </a:pPr>
            <a:r>
              <a:rPr sz="1100" spc="-5" dirty="0">
                <a:latin typeface="Calibri"/>
                <a:cs typeface="Calibri"/>
              </a:rPr>
              <a:t>Ciudad de Panamá. Panamá. </a:t>
            </a:r>
            <a:r>
              <a:rPr sz="1100" spc="-235" dirty="0">
                <a:latin typeface="Calibri"/>
                <a:cs typeface="Calibri"/>
              </a:rPr>
              <a:t> </a:t>
            </a:r>
            <a:r>
              <a:rPr sz="1100" u="sng" spc="-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3"/>
              </a:rPr>
              <a:t>www.kaizengrp.com</a:t>
            </a:r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986068" y="9359202"/>
            <a:ext cx="5910580" cy="0"/>
          </a:xfrm>
          <a:custGeom>
            <a:avLst/>
            <a:gdLst/>
            <a:ahLst/>
            <a:cxnLst/>
            <a:rect l="l" t="t" r="r" b="b"/>
            <a:pathLst>
              <a:path w="5910580">
                <a:moveTo>
                  <a:pt x="0" y="0"/>
                </a:moveTo>
                <a:lnTo>
                  <a:pt x="1598938" y="0"/>
                </a:lnTo>
              </a:path>
              <a:path w="5910580">
                <a:moveTo>
                  <a:pt x="1600530" y="0"/>
                </a:moveTo>
                <a:lnTo>
                  <a:pt x="5910390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979736" y="355137"/>
            <a:ext cx="999649" cy="431186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5944413" y="782827"/>
            <a:ext cx="5997575" cy="76949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715" algn="r">
              <a:spcBef>
                <a:spcPts val="100"/>
              </a:spcBef>
            </a:pPr>
            <a:r>
              <a:rPr sz="1100" spc="-5" dirty="0">
                <a:latin typeface="Calibri"/>
                <a:cs typeface="Calibri"/>
              </a:rPr>
              <a:t>Ficha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Técnica: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K-001</a:t>
            </a:r>
            <a:endParaRPr sz="1100">
              <a:latin typeface="Calibri"/>
              <a:cs typeface="Calibri"/>
            </a:endParaRPr>
          </a:p>
          <a:p>
            <a:pPr marL="5507355" marR="5080" indent="118745" algn="r">
              <a:lnSpc>
                <a:spcPct val="101800"/>
              </a:lnSpc>
              <a:spcBef>
                <a:spcPts val="5"/>
              </a:spcBef>
            </a:pPr>
            <a:r>
              <a:rPr sz="1100" dirty="0">
                <a:latin typeface="Calibri"/>
                <a:cs typeface="Calibri"/>
              </a:rPr>
              <a:t>Re</a:t>
            </a:r>
            <a:r>
              <a:rPr sz="1100" spc="5" dirty="0">
                <a:latin typeface="Calibri"/>
                <a:cs typeface="Calibri"/>
              </a:rPr>
              <a:t>v</a:t>
            </a:r>
            <a:r>
              <a:rPr sz="1100" dirty="0">
                <a:latin typeface="Calibri"/>
                <a:cs typeface="Calibri"/>
              </a:rPr>
              <a:t>.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  </a:t>
            </a:r>
            <a:r>
              <a:rPr sz="1100" spc="-5" dirty="0">
                <a:latin typeface="Calibri"/>
                <a:cs typeface="Calibri"/>
              </a:rPr>
              <a:t>Jul-</a:t>
            </a:r>
            <a:r>
              <a:rPr sz="1100" dirty="0">
                <a:latin typeface="Calibri"/>
                <a:cs typeface="Calibri"/>
              </a:rPr>
              <a:t>20</a:t>
            </a:r>
            <a:r>
              <a:rPr sz="1100" spc="-10" dirty="0">
                <a:latin typeface="Calibri"/>
                <a:cs typeface="Calibri"/>
              </a:rPr>
              <a:t>1</a:t>
            </a:r>
            <a:r>
              <a:rPr sz="1100" dirty="0">
                <a:latin typeface="Calibri"/>
                <a:cs typeface="Calibri"/>
              </a:rPr>
              <a:t>8</a:t>
            </a:r>
            <a:endParaRPr sz="1100">
              <a:latin typeface="Calibri"/>
              <a:cs typeface="Calibri"/>
            </a:endParaRPr>
          </a:p>
          <a:p>
            <a:pPr marL="12700" algn="just">
              <a:lnSpc>
                <a:spcPts val="1670"/>
              </a:lnSpc>
            </a:pPr>
            <a:r>
              <a:rPr sz="1400" spc="-5" dirty="0">
                <a:latin typeface="Arial"/>
                <a:cs typeface="Arial"/>
              </a:rPr>
              <a:t>Una</a:t>
            </a:r>
            <a:r>
              <a:rPr sz="1400" spc="3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característica</a:t>
            </a:r>
            <a:r>
              <a:rPr sz="1400" spc="3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importante</a:t>
            </a:r>
            <a:r>
              <a:rPr sz="1400" spc="3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es</a:t>
            </a:r>
            <a:r>
              <a:rPr sz="1400" spc="3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la</a:t>
            </a:r>
            <a:r>
              <a:rPr sz="1400" spc="3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radio-interferencia,</a:t>
            </a:r>
            <a:r>
              <a:rPr sz="1400" spc="4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ligada</a:t>
            </a:r>
            <a:r>
              <a:rPr sz="1400" spc="5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</a:t>
            </a:r>
            <a:r>
              <a:rPr sz="1400" spc="3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la</a:t>
            </a:r>
            <a:r>
              <a:rPr sz="1400" spc="3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forma</a:t>
            </a:r>
            <a:r>
              <a:rPr sz="1400" spc="5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del</a:t>
            </a:r>
            <a:endParaRPr sz="1400">
              <a:latin typeface="Arial"/>
              <a:cs typeface="Arial"/>
            </a:endParaRPr>
          </a:p>
          <a:p>
            <a:pPr marL="12700" algn="just">
              <a:spcBef>
                <a:spcPts val="720"/>
              </a:spcBef>
            </a:pPr>
            <a:r>
              <a:rPr sz="1400" spc="-5" dirty="0">
                <a:latin typeface="Arial"/>
                <a:cs typeface="Arial"/>
              </a:rPr>
              <a:t>aislador,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 su </a:t>
            </a:r>
            <a:r>
              <a:rPr sz="1400" spc="-5" dirty="0">
                <a:latin typeface="Arial"/>
                <a:cs typeface="Arial"/>
              </a:rPr>
              <a:t>terminación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superficial,</a:t>
            </a:r>
            <a:r>
              <a:rPr sz="1400" dirty="0">
                <a:latin typeface="Arial"/>
                <a:cs typeface="Arial"/>
              </a:rPr>
              <a:t> y</a:t>
            </a:r>
            <a:r>
              <a:rPr sz="1400" spc="-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</a:t>
            </a:r>
            <a:r>
              <a:rPr sz="1400" spc="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los</a:t>
            </a:r>
            <a:r>
              <a:rPr sz="1400" spc="2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electrodos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(morsetería).</a:t>
            </a:r>
            <a:endParaRPr sz="1400">
              <a:latin typeface="Arial"/>
              <a:cs typeface="Arial"/>
            </a:endParaRPr>
          </a:p>
          <a:p>
            <a:pPr marL="12700" marR="6350" algn="just">
              <a:lnSpc>
                <a:spcPct val="143600"/>
              </a:lnSpc>
              <a:spcBef>
                <a:spcPts val="815"/>
              </a:spcBef>
            </a:pPr>
            <a:r>
              <a:rPr sz="1400" dirty="0">
                <a:latin typeface="Arial"/>
                <a:cs typeface="Arial"/>
              </a:rPr>
              <a:t>En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las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cadenas</a:t>
            </a:r>
            <a:r>
              <a:rPr sz="1400" dirty="0">
                <a:latin typeface="Arial"/>
                <a:cs typeface="Arial"/>
              </a:rPr>
              <a:t> de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aisladores,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especialmente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cuando</a:t>
            </a:r>
            <a:r>
              <a:rPr sz="1400" dirty="0">
                <a:latin typeface="Arial"/>
                <a:cs typeface="Arial"/>
              </a:rPr>
              <a:t> el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número</a:t>
            </a:r>
            <a:r>
              <a:rPr sz="1400" dirty="0">
                <a:latin typeface="Arial"/>
                <a:cs typeface="Arial"/>
              </a:rPr>
              <a:t> de 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elementos </a:t>
            </a:r>
            <a:r>
              <a:rPr sz="1400" spc="-10" dirty="0">
                <a:latin typeface="Arial"/>
                <a:cs typeface="Arial"/>
              </a:rPr>
              <a:t>es </a:t>
            </a:r>
            <a:r>
              <a:rPr sz="1400" spc="-5" dirty="0">
                <a:latin typeface="Arial"/>
                <a:cs typeface="Arial"/>
              </a:rPr>
              <a:t>elevado </a:t>
            </a:r>
            <a:r>
              <a:rPr sz="1400" dirty="0">
                <a:latin typeface="Arial"/>
                <a:cs typeface="Arial"/>
              </a:rPr>
              <a:t>la </a:t>
            </a:r>
            <a:r>
              <a:rPr sz="1400" spc="-5" dirty="0">
                <a:latin typeface="Arial"/>
                <a:cs typeface="Arial"/>
              </a:rPr>
              <a:t>repartición </a:t>
            </a:r>
            <a:r>
              <a:rPr sz="1400" spc="-10" dirty="0">
                <a:latin typeface="Arial"/>
                <a:cs typeface="Arial"/>
              </a:rPr>
              <a:t>de </a:t>
            </a:r>
            <a:r>
              <a:rPr sz="1400" dirty="0">
                <a:latin typeface="Arial"/>
                <a:cs typeface="Arial"/>
              </a:rPr>
              <a:t>la </a:t>
            </a:r>
            <a:r>
              <a:rPr sz="1400" spc="-5" dirty="0">
                <a:latin typeface="Arial"/>
                <a:cs typeface="Arial"/>
              </a:rPr>
              <a:t>tensión </a:t>
            </a:r>
            <a:r>
              <a:rPr sz="1400" dirty="0">
                <a:latin typeface="Arial"/>
                <a:cs typeface="Arial"/>
              </a:rPr>
              <a:t>debe </a:t>
            </a:r>
            <a:r>
              <a:rPr sz="1400" spc="-5" dirty="0">
                <a:latin typeface="Arial"/>
                <a:cs typeface="Arial"/>
              </a:rPr>
              <a:t>ser controlada con 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electrodos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adecuados,</a:t>
            </a:r>
            <a:r>
              <a:rPr sz="1400" dirty="0">
                <a:latin typeface="Arial"/>
                <a:cs typeface="Arial"/>
              </a:rPr>
              <a:t> o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al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menos</a:t>
            </a:r>
            <a:r>
              <a:rPr sz="1400" dirty="0">
                <a:latin typeface="Arial"/>
                <a:cs typeface="Arial"/>
              </a:rPr>
              <a:t> cuidadosamente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estudiada</a:t>
            </a:r>
            <a:r>
              <a:rPr sz="1400" dirty="0">
                <a:latin typeface="Arial"/>
                <a:cs typeface="Arial"/>
              </a:rPr>
              <a:t> a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fin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de </a:t>
            </a:r>
            <a:r>
              <a:rPr sz="1400" spc="-37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verificar que </a:t>
            </a:r>
            <a:r>
              <a:rPr sz="1400" dirty="0">
                <a:latin typeface="Arial"/>
                <a:cs typeface="Arial"/>
              </a:rPr>
              <a:t>en el </a:t>
            </a:r>
            <a:r>
              <a:rPr sz="1400" spc="-5" dirty="0">
                <a:latin typeface="Arial"/>
                <a:cs typeface="Arial"/>
              </a:rPr>
              <a:t>extremo crítico </a:t>
            </a:r>
            <a:r>
              <a:rPr sz="1400" dirty="0">
                <a:latin typeface="Arial"/>
                <a:cs typeface="Arial"/>
              </a:rPr>
              <a:t>las </a:t>
            </a:r>
            <a:r>
              <a:rPr sz="1400" spc="-5" dirty="0">
                <a:latin typeface="Arial"/>
                <a:cs typeface="Arial"/>
              </a:rPr>
              <a:t>necesidades </a:t>
            </a:r>
            <a:r>
              <a:rPr sz="1400" dirty="0">
                <a:latin typeface="Arial"/>
                <a:cs typeface="Arial"/>
              </a:rPr>
              <a:t>que </a:t>
            </a:r>
            <a:r>
              <a:rPr sz="1400" spc="-5" dirty="0">
                <a:latin typeface="Arial"/>
                <a:cs typeface="Arial"/>
              </a:rPr>
              <a:t>se presentan </a:t>
            </a:r>
            <a:r>
              <a:rPr sz="1400" dirty="0">
                <a:latin typeface="Arial"/>
                <a:cs typeface="Arial"/>
              </a:rPr>
              <a:t>sean 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correctamente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soportadas.</a:t>
            </a:r>
            <a:endParaRPr sz="1400">
              <a:latin typeface="Arial"/>
              <a:cs typeface="Arial"/>
            </a:endParaRPr>
          </a:p>
          <a:p>
            <a:pPr marL="12700" marR="5715" algn="just">
              <a:lnSpc>
                <a:spcPct val="143600"/>
              </a:lnSpc>
              <a:spcBef>
                <a:spcPts val="815"/>
              </a:spcBef>
            </a:pPr>
            <a:r>
              <a:rPr sz="1400" dirty="0">
                <a:latin typeface="Arial"/>
                <a:cs typeface="Arial"/>
              </a:rPr>
              <a:t>La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geometría</a:t>
            </a:r>
            <a:r>
              <a:rPr sz="1400" spc="-6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del</a:t>
            </a:r>
            <a:r>
              <a:rPr sz="1400" spc="-6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perfil</a:t>
            </a:r>
            <a:r>
              <a:rPr sz="1400" spc="-5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6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los</a:t>
            </a:r>
            <a:r>
              <a:rPr sz="1400" spc="-5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aisladores</a:t>
            </a:r>
            <a:r>
              <a:rPr sz="1400" spc="-6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tiene</a:t>
            </a:r>
            <a:r>
              <a:rPr sz="1400" spc="-6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mucha</a:t>
            </a:r>
            <a:r>
              <a:rPr sz="1400" spc="-6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importancia</a:t>
            </a:r>
            <a:r>
              <a:rPr sz="1400" spc="-6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en</a:t>
            </a:r>
            <a:r>
              <a:rPr sz="1400" spc="-7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su</a:t>
            </a:r>
            <a:r>
              <a:rPr sz="1400" spc="-6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buen </a:t>
            </a:r>
            <a:r>
              <a:rPr sz="1400" spc="-38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comportamiento </a:t>
            </a:r>
            <a:r>
              <a:rPr sz="1400" dirty="0">
                <a:latin typeface="Arial"/>
                <a:cs typeface="Arial"/>
              </a:rPr>
              <a:t>en </a:t>
            </a:r>
            <a:r>
              <a:rPr sz="1400" spc="-5" dirty="0">
                <a:latin typeface="Arial"/>
                <a:cs typeface="Arial"/>
              </a:rPr>
              <a:t>condiciones normales, </a:t>
            </a:r>
            <a:r>
              <a:rPr sz="1400" dirty="0">
                <a:latin typeface="Arial"/>
                <a:cs typeface="Arial"/>
              </a:rPr>
              <a:t>bajo </a:t>
            </a:r>
            <a:r>
              <a:rPr sz="1400" spc="-5" dirty="0">
                <a:latin typeface="Arial"/>
                <a:cs typeface="Arial"/>
              </a:rPr>
              <a:t>lluvia, </a:t>
            </a:r>
            <a:r>
              <a:rPr sz="1400" dirty="0">
                <a:latin typeface="Arial"/>
                <a:cs typeface="Arial"/>
              </a:rPr>
              <a:t>y en </a:t>
            </a:r>
            <a:r>
              <a:rPr sz="1400" spc="-5" dirty="0">
                <a:latin typeface="Arial"/>
                <a:cs typeface="Arial"/>
              </a:rPr>
              <a:t>condiciones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contaminación salina </a:t>
            </a:r>
            <a:r>
              <a:rPr sz="1400" dirty="0">
                <a:latin typeface="Arial"/>
                <a:cs typeface="Arial"/>
              </a:rPr>
              <a:t>que se </a:t>
            </a:r>
            <a:r>
              <a:rPr sz="1400" spc="-5" dirty="0">
                <a:latin typeface="Arial"/>
                <a:cs typeface="Arial"/>
              </a:rPr>
              <a:t>presentan </a:t>
            </a:r>
            <a:r>
              <a:rPr sz="1400" dirty="0">
                <a:latin typeface="Arial"/>
                <a:cs typeface="Arial"/>
              </a:rPr>
              <a:t>en </a:t>
            </a:r>
            <a:r>
              <a:rPr sz="1400" spc="-5" dirty="0">
                <a:latin typeface="Arial"/>
                <a:cs typeface="Arial"/>
              </a:rPr>
              <a:t>las aplicaciones reales cerca del 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mar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o</a:t>
            </a:r>
            <a:r>
              <a:rPr sz="1400" spc="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desiertos,</a:t>
            </a:r>
            <a:r>
              <a:rPr sz="1400" spc="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o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contaminación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5" dirty="0">
                <a:latin typeface="Arial"/>
                <a:cs typeface="Arial"/>
              </a:rPr>
              <a:t> polvos</a:t>
            </a:r>
            <a:r>
              <a:rPr sz="1400" spc="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cerca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5" dirty="0">
                <a:latin typeface="Arial"/>
                <a:cs typeface="Arial"/>
              </a:rPr>
              <a:t> zonas</a:t>
            </a:r>
            <a:r>
              <a:rPr sz="1400" spc="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industriales.</a:t>
            </a:r>
            <a:endParaRPr sz="1400">
              <a:latin typeface="Arial"/>
              <a:cs typeface="Arial"/>
            </a:endParaRPr>
          </a:p>
          <a:p>
            <a:pPr marL="12700" marR="8255" algn="just">
              <a:lnSpc>
                <a:spcPct val="143600"/>
              </a:lnSpc>
              <a:spcBef>
                <a:spcPts val="815"/>
              </a:spcBef>
            </a:pPr>
            <a:r>
              <a:rPr sz="1400" dirty="0">
                <a:latin typeface="Arial"/>
                <a:cs typeface="Arial"/>
              </a:rPr>
              <a:t>La </a:t>
            </a:r>
            <a:r>
              <a:rPr sz="1400" spc="-5" dirty="0">
                <a:latin typeface="Arial"/>
                <a:cs typeface="Arial"/>
              </a:rPr>
              <a:t>contaminación puede ser lavada por </a:t>
            </a:r>
            <a:r>
              <a:rPr sz="1400" dirty="0">
                <a:latin typeface="Arial"/>
                <a:cs typeface="Arial"/>
              </a:rPr>
              <a:t>la </a:t>
            </a:r>
            <a:r>
              <a:rPr sz="1400" spc="-5" dirty="0">
                <a:latin typeface="Arial"/>
                <a:cs typeface="Arial"/>
              </a:rPr>
              <a:t>lluvia, pero </a:t>
            </a:r>
            <a:r>
              <a:rPr sz="1400" dirty="0">
                <a:latin typeface="Arial"/>
                <a:cs typeface="Arial"/>
              </a:rPr>
              <a:t>en </a:t>
            </a:r>
            <a:r>
              <a:rPr sz="1400" spc="-5" dirty="0">
                <a:latin typeface="Arial"/>
                <a:cs typeface="Arial"/>
              </a:rPr>
              <a:t>ciertos lugares </a:t>
            </a:r>
            <a:r>
              <a:rPr sz="1400" dirty="0">
                <a:latin typeface="Arial"/>
                <a:cs typeface="Arial"/>
              </a:rPr>
              <a:t>no 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llueve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suficiente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para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que</a:t>
            </a:r>
            <a:r>
              <a:rPr sz="1400" dirty="0">
                <a:latin typeface="Arial"/>
                <a:cs typeface="Arial"/>
              </a:rPr>
              <a:t> se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produzca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este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efecto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beneficioso,</a:t>
            </a:r>
            <a:r>
              <a:rPr sz="1400" dirty="0">
                <a:latin typeface="Arial"/>
                <a:cs typeface="Arial"/>
              </a:rPr>
              <a:t> o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la 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contaminación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es</a:t>
            </a:r>
            <a:r>
              <a:rPr sz="1400" spc="-5" dirty="0">
                <a:latin typeface="Arial"/>
                <a:cs typeface="Arial"/>
              </a:rPr>
              <a:t> muy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elevada,</a:t>
            </a:r>
            <a:r>
              <a:rPr sz="1400" dirty="0">
                <a:latin typeface="Arial"/>
                <a:cs typeface="Arial"/>
              </a:rPr>
              <a:t> no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hay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duda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que</a:t>
            </a:r>
            <a:r>
              <a:rPr sz="1400" dirty="0">
                <a:latin typeface="Arial"/>
                <a:cs typeface="Arial"/>
              </a:rPr>
              <a:t> la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terminación 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superficial</a:t>
            </a:r>
            <a:r>
              <a:rPr sz="1400" dirty="0">
                <a:latin typeface="Arial"/>
                <a:cs typeface="Arial"/>
              </a:rPr>
              <a:t> del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aislante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es</a:t>
            </a:r>
            <a:r>
              <a:rPr sz="1400" spc="-5" dirty="0">
                <a:latin typeface="Arial"/>
                <a:cs typeface="Arial"/>
              </a:rPr>
              <a:t> muy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importante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para</a:t>
            </a:r>
            <a:r>
              <a:rPr sz="1400" dirty="0">
                <a:latin typeface="Arial"/>
                <a:cs typeface="Arial"/>
              </a:rPr>
              <a:t> que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la</a:t>
            </a:r>
            <a:r>
              <a:rPr sz="1400" spc="-5" dirty="0">
                <a:latin typeface="Arial"/>
                <a:cs typeface="Arial"/>
              </a:rPr>
              <a:t> adherencia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del </a:t>
            </a:r>
            <a:r>
              <a:rPr sz="1400" dirty="0">
                <a:latin typeface="Arial"/>
                <a:cs typeface="Arial"/>
              </a:rPr>
              <a:t> contaminante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sea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menor,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y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reducir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el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efecto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(aumentar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la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duración).</a:t>
            </a:r>
            <a:endParaRPr sz="1400">
              <a:latin typeface="Arial"/>
              <a:cs typeface="Arial"/>
            </a:endParaRPr>
          </a:p>
          <a:p>
            <a:pPr marL="12700" marR="10795" algn="just">
              <a:lnSpc>
                <a:spcPct val="143600"/>
              </a:lnSpc>
              <a:spcBef>
                <a:spcPts val="805"/>
              </a:spcBef>
            </a:pPr>
            <a:r>
              <a:rPr sz="1400" spc="-5" dirty="0">
                <a:latin typeface="Arial"/>
                <a:cs typeface="Arial"/>
              </a:rPr>
              <a:t>Una característica interesante </a:t>
            </a:r>
            <a:r>
              <a:rPr sz="1400" dirty="0">
                <a:latin typeface="Arial"/>
                <a:cs typeface="Arial"/>
              </a:rPr>
              <a:t>de los </a:t>
            </a:r>
            <a:r>
              <a:rPr sz="1400" spc="-5" dirty="0">
                <a:latin typeface="Arial"/>
                <a:cs typeface="Arial"/>
              </a:rPr>
              <a:t>materiales compuestos siliconados </a:t>
            </a:r>
            <a:r>
              <a:rPr sz="1400" dirty="0">
                <a:latin typeface="Arial"/>
                <a:cs typeface="Arial"/>
              </a:rPr>
              <a:t>es 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un </a:t>
            </a:r>
            <a:r>
              <a:rPr sz="1400" spc="-5" dirty="0">
                <a:latin typeface="Arial"/>
                <a:cs typeface="Arial"/>
              </a:rPr>
              <a:t>cierto rechazo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</a:t>
            </a:r>
            <a:r>
              <a:rPr sz="1400" spc="-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la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adherencia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-10" dirty="0">
                <a:latin typeface="Arial"/>
                <a:cs typeface="Arial"/>
              </a:rPr>
              <a:t>los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contaminantes, y/o</a:t>
            </a:r>
            <a:r>
              <a:rPr sz="1400" spc="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al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agua.</a:t>
            </a:r>
            <a:endParaRPr sz="1400">
              <a:latin typeface="Arial"/>
              <a:cs typeface="Arial"/>
            </a:endParaRPr>
          </a:p>
          <a:p>
            <a:pPr marL="12700" marR="7620" algn="just">
              <a:lnSpc>
                <a:spcPct val="143300"/>
              </a:lnSpc>
              <a:spcBef>
                <a:spcPts val="825"/>
              </a:spcBef>
            </a:pPr>
            <a:r>
              <a:rPr sz="1400" dirty="0">
                <a:latin typeface="Arial"/>
                <a:cs typeface="Arial"/>
              </a:rPr>
              <a:t>La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resistencia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la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contaminación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exige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aumentar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la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línea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de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fuga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superficial </a:t>
            </a:r>
            <a:r>
              <a:rPr sz="1400" spc="-37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del </a:t>
            </a:r>
            <a:r>
              <a:rPr sz="1400" spc="-5" dirty="0">
                <a:latin typeface="Arial"/>
                <a:cs typeface="Arial"/>
              </a:rPr>
              <a:t>aislador, esta se mide </a:t>
            </a:r>
            <a:r>
              <a:rPr sz="1400" dirty="0">
                <a:latin typeface="Arial"/>
                <a:cs typeface="Arial"/>
              </a:rPr>
              <a:t>en </a:t>
            </a:r>
            <a:r>
              <a:rPr sz="1400" spc="-5" dirty="0">
                <a:latin typeface="Arial"/>
                <a:cs typeface="Arial"/>
              </a:rPr>
              <a:t>mm/kv (fase tierra), </a:t>
            </a:r>
            <a:r>
              <a:rPr sz="1400" dirty="0">
                <a:latin typeface="Arial"/>
                <a:cs typeface="Arial"/>
              </a:rPr>
              <a:t>y se </a:t>
            </a:r>
            <a:r>
              <a:rPr sz="1400" spc="-5" dirty="0">
                <a:latin typeface="Arial"/>
                <a:cs typeface="Arial"/>
              </a:rPr>
              <a:t>recomiendan valores </a:t>
            </a:r>
            <a:r>
              <a:rPr sz="1400" dirty="0">
                <a:latin typeface="Arial"/>
                <a:cs typeface="Arial"/>
              </a:rPr>
              <a:t> que pasan de 20, 30 a </a:t>
            </a:r>
            <a:r>
              <a:rPr sz="1400" spc="-5" dirty="0">
                <a:latin typeface="Arial"/>
                <a:cs typeface="Arial"/>
              </a:rPr>
              <a:t>60, </a:t>
            </a:r>
            <a:r>
              <a:rPr sz="1400" dirty="0">
                <a:latin typeface="Arial"/>
                <a:cs typeface="Arial"/>
              </a:rPr>
              <a:t>70 </a:t>
            </a:r>
            <a:r>
              <a:rPr sz="1400" spc="-5" dirty="0">
                <a:latin typeface="Arial"/>
                <a:cs typeface="Arial"/>
              </a:rPr>
              <a:t>mm/kv </a:t>
            </a:r>
            <a:r>
              <a:rPr sz="1400" dirty="0">
                <a:latin typeface="Arial"/>
                <a:cs typeface="Arial"/>
              </a:rPr>
              <a:t>según la </a:t>
            </a:r>
            <a:r>
              <a:rPr sz="1400" spc="-5" dirty="0">
                <a:latin typeface="Arial"/>
                <a:cs typeface="Arial"/>
              </a:rPr>
              <a:t>clasificación </a:t>
            </a:r>
            <a:r>
              <a:rPr sz="1400" dirty="0">
                <a:latin typeface="Arial"/>
                <a:cs typeface="Arial"/>
              </a:rPr>
              <a:t>de la </a:t>
            </a:r>
            <a:r>
              <a:rPr sz="1400" spc="-5" dirty="0">
                <a:latin typeface="Arial"/>
                <a:cs typeface="Arial"/>
              </a:rPr>
              <a:t>posible 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contaminación ambiente.</a:t>
            </a:r>
            <a:endParaRPr sz="14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102908" y="9390381"/>
            <a:ext cx="5678170" cy="5073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1150"/>
              </a:lnSpc>
            </a:pPr>
            <a:r>
              <a:rPr sz="1100" dirty="0">
                <a:latin typeface="Calibri"/>
                <a:cs typeface="Calibri"/>
              </a:rPr>
              <a:t>PH </a:t>
            </a:r>
            <a:r>
              <a:rPr sz="1100" spc="-5" dirty="0">
                <a:latin typeface="Calibri"/>
                <a:cs typeface="Calibri"/>
              </a:rPr>
              <a:t>Financial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Park Tower,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Piso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35,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Boulevard </a:t>
            </a:r>
            <a:r>
              <a:rPr sz="1100" spc="-5" dirty="0">
                <a:latin typeface="Calibri"/>
                <a:cs typeface="Calibri"/>
              </a:rPr>
              <a:t>Costa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Este.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Corregimiento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Juan Díaz,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Costa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del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Este.</a:t>
            </a:r>
            <a:endParaRPr sz="1100">
              <a:latin typeface="Calibri"/>
              <a:cs typeface="Calibri"/>
            </a:endParaRPr>
          </a:p>
          <a:p>
            <a:pPr marL="2030730" marR="2022475" algn="ctr">
              <a:lnSpc>
                <a:spcPct val="101800"/>
              </a:lnSpc>
            </a:pPr>
            <a:r>
              <a:rPr sz="1100" spc="-5" dirty="0">
                <a:latin typeface="Calibri"/>
                <a:cs typeface="Calibri"/>
              </a:rPr>
              <a:t>Ciudad de Panamá. Panamá. </a:t>
            </a:r>
            <a:r>
              <a:rPr sz="1100" spc="-235" dirty="0">
                <a:latin typeface="Calibri"/>
                <a:cs typeface="Calibri"/>
              </a:rPr>
              <a:t> </a:t>
            </a:r>
            <a:r>
              <a:rPr sz="1100" u="sng" spc="-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3"/>
              </a:rPr>
              <a:t>www.kaizengrp.com</a:t>
            </a:r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762742" y="782828"/>
            <a:ext cx="1179195" cy="5353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00" spc="-5" dirty="0">
                <a:latin typeface="Calibri"/>
                <a:cs typeface="Calibri"/>
              </a:rPr>
              <a:t>Ficha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Técnica: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K-001</a:t>
            </a:r>
            <a:endParaRPr sz="1100">
              <a:latin typeface="Calibri"/>
              <a:cs typeface="Calibri"/>
            </a:endParaRPr>
          </a:p>
          <a:p>
            <a:pPr marL="688975" marR="5080" indent="118745">
              <a:lnSpc>
                <a:spcPct val="101800"/>
              </a:lnSpc>
              <a:spcBef>
                <a:spcPts val="5"/>
              </a:spcBef>
            </a:pPr>
            <a:r>
              <a:rPr sz="1100" dirty="0">
                <a:latin typeface="Calibri"/>
                <a:cs typeface="Calibri"/>
              </a:rPr>
              <a:t>Re</a:t>
            </a:r>
            <a:r>
              <a:rPr sz="1100" spc="5" dirty="0">
                <a:latin typeface="Calibri"/>
                <a:cs typeface="Calibri"/>
              </a:rPr>
              <a:t>v</a:t>
            </a:r>
            <a:r>
              <a:rPr sz="1100" dirty="0">
                <a:latin typeface="Calibri"/>
                <a:cs typeface="Calibri"/>
              </a:rPr>
              <a:t>.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  </a:t>
            </a:r>
            <a:r>
              <a:rPr sz="1100" spc="-5" dirty="0">
                <a:latin typeface="Calibri"/>
                <a:cs typeface="Calibri"/>
              </a:rPr>
              <a:t>Jul-</a:t>
            </a:r>
            <a:r>
              <a:rPr sz="1100" dirty="0">
                <a:latin typeface="Calibri"/>
                <a:cs typeface="Calibri"/>
              </a:rPr>
              <a:t>20</a:t>
            </a:r>
            <a:r>
              <a:rPr sz="1100" spc="-10" dirty="0">
                <a:latin typeface="Calibri"/>
                <a:cs typeface="Calibri"/>
              </a:rPr>
              <a:t>1</a:t>
            </a:r>
            <a:r>
              <a:rPr sz="1100" dirty="0">
                <a:latin typeface="Calibri"/>
                <a:cs typeface="Calibri"/>
              </a:rPr>
              <a:t>8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5986068" y="9359202"/>
            <a:ext cx="5910580" cy="0"/>
          </a:xfrm>
          <a:custGeom>
            <a:avLst/>
            <a:gdLst/>
            <a:ahLst/>
            <a:cxnLst/>
            <a:rect l="l" t="t" r="r" b="b"/>
            <a:pathLst>
              <a:path w="5910580">
                <a:moveTo>
                  <a:pt x="0" y="0"/>
                </a:moveTo>
                <a:lnTo>
                  <a:pt x="1598938" y="0"/>
                </a:lnTo>
              </a:path>
              <a:path w="5910580">
                <a:moveTo>
                  <a:pt x="1600530" y="0"/>
                </a:moveTo>
                <a:lnTo>
                  <a:pt x="5910390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979736" y="355137"/>
            <a:ext cx="999649" cy="431186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5944412" y="1289049"/>
            <a:ext cx="5998210" cy="78041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1300" algn="just">
              <a:spcBef>
                <a:spcPts val="100"/>
              </a:spcBef>
            </a:pPr>
            <a:r>
              <a:rPr sz="1400" b="1" dirty="0">
                <a:latin typeface="Arial"/>
                <a:cs typeface="Arial"/>
              </a:rPr>
              <a:t>5.7.4.Aisladores </a:t>
            </a:r>
            <a:r>
              <a:rPr sz="1400" b="1" spc="-5" dirty="0">
                <a:latin typeface="Arial"/>
                <a:cs typeface="Arial"/>
              </a:rPr>
              <a:t>de</a:t>
            </a:r>
            <a:r>
              <a:rPr sz="1400" b="1" spc="-1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suspensión</a:t>
            </a:r>
            <a:endParaRPr sz="1400">
              <a:latin typeface="Arial"/>
              <a:cs typeface="Arial"/>
            </a:endParaRPr>
          </a:p>
          <a:p>
            <a:pPr marL="12700" marR="5080" algn="just">
              <a:lnSpc>
                <a:spcPct val="143600"/>
              </a:lnSpc>
              <a:spcBef>
                <a:spcPts val="820"/>
              </a:spcBef>
            </a:pPr>
            <a:r>
              <a:rPr sz="1400" dirty="0">
                <a:latin typeface="Arial"/>
                <a:cs typeface="Arial"/>
              </a:rPr>
              <a:t>Estos </a:t>
            </a:r>
            <a:r>
              <a:rPr sz="1400" spc="-5" dirty="0">
                <a:latin typeface="Arial"/>
                <a:cs typeface="Arial"/>
              </a:rPr>
              <a:t>aisladores </a:t>
            </a:r>
            <a:r>
              <a:rPr sz="1400" dirty="0">
                <a:latin typeface="Arial"/>
                <a:cs typeface="Arial"/>
              </a:rPr>
              <a:t>se usan </a:t>
            </a:r>
            <a:r>
              <a:rPr sz="1400" spc="-5" dirty="0">
                <a:latin typeface="Arial"/>
                <a:cs typeface="Arial"/>
              </a:rPr>
              <a:t>casi exclusivamente </a:t>
            </a:r>
            <a:r>
              <a:rPr sz="1400" dirty="0">
                <a:latin typeface="Arial"/>
                <a:cs typeface="Arial"/>
              </a:rPr>
              <a:t>en </a:t>
            </a:r>
            <a:r>
              <a:rPr sz="1400" spc="-5" dirty="0">
                <a:latin typeface="Arial"/>
                <a:cs typeface="Arial"/>
              </a:rPr>
              <a:t>líneas </a:t>
            </a:r>
            <a:r>
              <a:rPr sz="1400" spc="-1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tensión superior </a:t>
            </a:r>
            <a:r>
              <a:rPr sz="1400" dirty="0">
                <a:latin typeface="Arial"/>
                <a:cs typeface="Arial"/>
              </a:rPr>
              <a:t> a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66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kv,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en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vanos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largos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y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con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conductores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pesados.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Las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unidades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o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discos </a:t>
            </a:r>
            <a:r>
              <a:rPr sz="1400" spc="-38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modernos de </a:t>
            </a:r>
            <a:r>
              <a:rPr sz="1400" spc="-5" dirty="0">
                <a:latin typeface="Arial"/>
                <a:cs typeface="Arial"/>
              </a:rPr>
              <a:t>caperuza </a:t>
            </a:r>
            <a:r>
              <a:rPr sz="1400" dirty="0">
                <a:latin typeface="Arial"/>
                <a:cs typeface="Arial"/>
              </a:rPr>
              <a:t>y </a:t>
            </a:r>
            <a:r>
              <a:rPr sz="1400" spc="-5" dirty="0">
                <a:latin typeface="Arial"/>
                <a:cs typeface="Arial"/>
              </a:rPr>
              <a:t>vástago </a:t>
            </a:r>
            <a:r>
              <a:rPr sz="1400" dirty="0">
                <a:latin typeface="Arial"/>
                <a:cs typeface="Arial"/>
              </a:rPr>
              <a:t>han dado </a:t>
            </a:r>
            <a:r>
              <a:rPr sz="1400" spc="-5" dirty="0">
                <a:latin typeface="Arial"/>
                <a:cs typeface="Arial"/>
              </a:rPr>
              <a:t>resultados muy satisfactorios </a:t>
            </a:r>
            <a:r>
              <a:rPr sz="1400" dirty="0">
                <a:latin typeface="Arial"/>
                <a:cs typeface="Arial"/>
              </a:rPr>
              <a:t>y 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se han adoptado </a:t>
            </a:r>
            <a:r>
              <a:rPr sz="1400" spc="-5" dirty="0">
                <a:latin typeface="Arial"/>
                <a:cs typeface="Arial"/>
              </a:rPr>
              <a:t>progresivamente para hacer frente </a:t>
            </a:r>
            <a:r>
              <a:rPr sz="1400" dirty="0">
                <a:latin typeface="Arial"/>
                <a:cs typeface="Arial"/>
              </a:rPr>
              <a:t>a </a:t>
            </a:r>
            <a:r>
              <a:rPr sz="1400" spc="-5" dirty="0">
                <a:latin typeface="Arial"/>
                <a:cs typeface="Arial"/>
              </a:rPr>
              <a:t>las necesidades </a:t>
            </a:r>
            <a:r>
              <a:rPr sz="1400" spc="-1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las </a:t>
            </a:r>
            <a:r>
              <a:rPr sz="1400" spc="-5" dirty="0">
                <a:latin typeface="Arial"/>
                <a:cs typeface="Arial"/>
              </a:rPr>
              <a:t>más altas tensiones </a:t>
            </a:r>
            <a:r>
              <a:rPr sz="1400" dirty="0">
                <a:latin typeface="Arial"/>
                <a:cs typeface="Arial"/>
              </a:rPr>
              <a:t>y de la </a:t>
            </a:r>
            <a:r>
              <a:rPr sz="1400" spc="-5" dirty="0">
                <a:latin typeface="Arial"/>
                <a:cs typeface="Arial"/>
              </a:rPr>
              <a:t>construcción más </a:t>
            </a:r>
            <a:r>
              <a:rPr sz="1400" dirty="0">
                <a:latin typeface="Arial"/>
                <a:cs typeface="Arial"/>
              </a:rPr>
              <a:t>pesada, con </a:t>
            </a:r>
            <a:r>
              <a:rPr sz="1400" spc="-5" dirty="0">
                <a:latin typeface="Arial"/>
                <a:cs typeface="Arial"/>
              </a:rPr>
              <a:t>simplicidad </a:t>
            </a:r>
            <a:r>
              <a:rPr sz="1400" dirty="0">
                <a:latin typeface="Arial"/>
                <a:cs typeface="Arial"/>
              </a:rPr>
              <a:t>y 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economía.</a:t>
            </a:r>
            <a:endParaRPr sz="1400">
              <a:latin typeface="Arial"/>
              <a:cs typeface="Arial"/>
            </a:endParaRPr>
          </a:p>
          <a:p>
            <a:pPr marL="12700" marR="6350" algn="just">
              <a:lnSpc>
                <a:spcPct val="143600"/>
              </a:lnSpc>
              <a:spcBef>
                <a:spcPts val="815"/>
              </a:spcBef>
            </a:pPr>
            <a:r>
              <a:rPr sz="1400" dirty="0">
                <a:latin typeface="Arial"/>
                <a:cs typeface="Arial"/>
              </a:rPr>
              <a:t>La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tensión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arco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por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contorno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en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cadenas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aisladores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suspensión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es </a:t>
            </a:r>
            <a:r>
              <a:rPr sz="1400" spc="-38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casi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proporcional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la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distancia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tierra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en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el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aire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y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aproximadamente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igual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 </a:t>
            </a:r>
            <a:r>
              <a:rPr sz="1400" spc="-38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la </a:t>
            </a:r>
            <a:r>
              <a:rPr sz="1400" spc="-5" dirty="0">
                <a:latin typeface="Arial"/>
                <a:cs typeface="Arial"/>
              </a:rPr>
              <a:t>tensión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arco </a:t>
            </a:r>
            <a:r>
              <a:rPr sz="1400" dirty="0">
                <a:latin typeface="Arial"/>
                <a:cs typeface="Arial"/>
              </a:rPr>
              <a:t>entre </a:t>
            </a:r>
            <a:r>
              <a:rPr sz="1400" spc="-5" dirty="0">
                <a:latin typeface="Arial"/>
                <a:cs typeface="Arial"/>
              </a:rPr>
              <a:t>varillas </a:t>
            </a:r>
            <a:r>
              <a:rPr sz="1400" dirty="0">
                <a:latin typeface="Arial"/>
                <a:cs typeface="Arial"/>
              </a:rPr>
              <a:t>con </a:t>
            </a:r>
            <a:r>
              <a:rPr sz="1400" spc="-10" dirty="0">
                <a:latin typeface="Arial"/>
                <a:cs typeface="Arial"/>
              </a:rPr>
              <a:t>la </a:t>
            </a:r>
            <a:r>
              <a:rPr sz="1400" spc="-5" dirty="0">
                <a:latin typeface="Arial"/>
                <a:cs typeface="Arial"/>
              </a:rPr>
              <a:t>misma distancia, </a:t>
            </a:r>
            <a:r>
              <a:rPr sz="1400" dirty="0">
                <a:latin typeface="Arial"/>
                <a:cs typeface="Arial"/>
              </a:rPr>
              <a:t>a 60 </a:t>
            </a:r>
            <a:r>
              <a:rPr sz="1400" spc="-10" dirty="0">
                <a:latin typeface="Arial"/>
                <a:cs typeface="Arial"/>
              </a:rPr>
              <a:t>hz </a:t>
            </a:r>
            <a:r>
              <a:rPr sz="1400" dirty="0">
                <a:latin typeface="Arial"/>
                <a:cs typeface="Arial"/>
              </a:rPr>
              <a:t>y con las 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sobretensiones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que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se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originan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en</a:t>
            </a:r>
            <a:r>
              <a:rPr sz="1400" spc="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las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maniobras.</a:t>
            </a:r>
            <a:endParaRPr sz="1400">
              <a:latin typeface="Arial"/>
              <a:cs typeface="Arial"/>
            </a:endParaRPr>
          </a:p>
          <a:p>
            <a:pPr marL="12700" marR="5715" algn="just">
              <a:lnSpc>
                <a:spcPct val="143400"/>
              </a:lnSpc>
              <a:spcBef>
                <a:spcPts val="815"/>
              </a:spcBef>
            </a:pPr>
            <a:r>
              <a:rPr sz="1400" dirty="0">
                <a:latin typeface="Arial"/>
                <a:cs typeface="Arial"/>
              </a:rPr>
              <a:t>En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la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práctica,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el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número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discos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o</a:t>
            </a:r>
            <a:r>
              <a:rPr sz="1400" spc="-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unidades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que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conforman </a:t>
            </a:r>
            <a:r>
              <a:rPr sz="1400" dirty="0">
                <a:latin typeface="Arial"/>
                <a:cs typeface="Arial"/>
              </a:rPr>
              <a:t>la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cadena </a:t>
            </a:r>
            <a:r>
              <a:rPr sz="1400" spc="-10" dirty="0">
                <a:latin typeface="Arial"/>
                <a:cs typeface="Arial"/>
              </a:rPr>
              <a:t>de </a:t>
            </a:r>
            <a:r>
              <a:rPr sz="1400" spc="-38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aisladores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es</a:t>
            </a:r>
            <a:r>
              <a:rPr sz="1400" spc="-5" dirty="0">
                <a:latin typeface="Arial"/>
                <a:cs typeface="Arial"/>
              </a:rPr>
              <a:t> aproximadamente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proporcional</a:t>
            </a:r>
            <a:r>
              <a:rPr sz="1400" dirty="0">
                <a:latin typeface="Arial"/>
                <a:cs typeface="Arial"/>
              </a:rPr>
              <a:t> a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la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tensión,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con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ligero </a:t>
            </a:r>
            <a:r>
              <a:rPr sz="1400" dirty="0">
                <a:latin typeface="Arial"/>
                <a:cs typeface="Arial"/>
              </a:rPr>
              <a:t> aumento </a:t>
            </a:r>
            <a:r>
              <a:rPr sz="1400" spc="-5" dirty="0">
                <a:latin typeface="Arial"/>
                <a:cs typeface="Arial"/>
              </a:rPr>
              <a:t>para las tensiones </a:t>
            </a:r>
            <a:r>
              <a:rPr sz="1400" spc="-10" dirty="0">
                <a:latin typeface="Arial"/>
                <a:cs typeface="Arial"/>
              </a:rPr>
              <a:t>más </a:t>
            </a:r>
            <a:r>
              <a:rPr sz="1400" spc="-5" dirty="0">
                <a:latin typeface="Arial"/>
                <a:cs typeface="Arial"/>
              </a:rPr>
              <a:t>altas </a:t>
            </a:r>
            <a:r>
              <a:rPr sz="1400" dirty="0">
                <a:latin typeface="Arial"/>
                <a:cs typeface="Arial"/>
              </a:rPr>
              <a:t>y con </a:t>
            </a:r>
            <a:r>
              <a:rPr sz="1400" spc="-5" dirty="0">
                <a:latin typeface="Arial"/>
                <a:cs typeface="Arial"/>
              </a:rPr>
              <a:t>cierto margen </a:t>
            </a:r>
            <a:r>
              <a:rPr sz="1400" dirty="0">
                <a:latin typeface="Arial"/>
                <a:cs typeface="Arial"/>
              </a:rPr>
              <a:t>en la </a:t>
            </a:r>
            <a:r>
              <a:rPr sz="1400" spc="-5" dirty="0">
                <a:latin typeface="Arial"/>
                <a:cs typeface="Arial"/>
              </a:rPr>
              <a:t>longitud </a:t>
            </a:r>
            <a:r>
              <a:rPr sz="1400" spc="-10" dirty="0">
                <a:latin typeface="Arial"/>
                <a:cs typeface="Arial"/>
              </a:rPr>
              <a:t>de </a:t>
            </a:r>
            <a:r>
              <a:rPr sz="1400" spc="-37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cada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unidad.</a:t>
            </a:r>
            <a:endParaRPr sz="1400">
              <a:latin typeface="Arial"/>
              <a:cs typeface="Arial"/>
            </a:endParaRPr>
          </a:p>
          <a:p>
            <a:pPr marL="12700" marR="12065" algn="just">
              <a:lnSpc>
                <a:spcPct val="142900"/>
              </a:lnSpc>
              <a:spcBef>
                <a:spcPts val="830"/>
              </a:spcBef>
            </a:pPr>
            <a:r>
              <a:rPr sz="1400" dirty="0">
                <a:latin typeface="Arial"/>
                <a:cs typeface="Arial"/>
              </a:rPr>
              <a:t>Para la </a:t>
            </a:r>
            <a:r>
              <a:rPr sz="1400" spc="-5" dirty="0">
                <a:latin typeface="Arial"/>
                <a:cs typeface="Arial"/>
              </a:rPr>
              <a:t>tensión </a:t>
            </a:r>
            <a:r>
              <a:rPr sz="1400" dirty="0">
                <a:latin typeface="Arial"/>
                <a:cs typeface="Arial"/>
              </a:rPr>
              <a:t>de 66 kv se </a:t>
            </a:r>
            <a:r>
              <a:rPr sz="1400" spc="-5" dirty="0">
                <a:latin typeface="Arial"/>
                <a:cs typeface="Arial"/>
              </a:rPr>
              <a:t>usan </a:t>
            </a:r>
            <a:r>
              <a:rPr sz="1400" dirty="0">
                <a:latin typeface="Arial"/>
                <a:cs typeface="Arial"/>
              </a:rPr>
              <a:t>de 4 a 5 </a:t>
            </a:r>
            <a:r>
              <a:rPr sz="1400" spc="-5" dirty="0">
                <a:latin typeface="Arial"/>
                <a:cs typeface="Arial"/>
              </a:rPr>
              <a:t>unidades, </a:t>
            </a:r>
            <a:r>
              <a:rPr sz="1400" dirty="0">
                <a:latin typeface="Arial"/>
                <a:cs typeface="Arial"/>
              </a:rPr>
              <a:t>para 110 kv de 7 a </a:t>
            </a:r>
            <a:r>
              <a:rPr sz="1400" spc="-10" dirty="0">
                <a:latin typeface="Arial"/>
                <a:cs typeface="Arial"/>
              </a:rPr>
              <a:t>8, </a:t>
            </a:r>
            <a:r>
              <a:rPr sz="1400" spc="-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para 132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kv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 8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10,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para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154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kv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9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11, </a:t>
            </a:r>
            <a:r>
              <a:rPr sz="1400" dirty="0">
                <a:latin typeface="Arial"/>
                <a:cs typeface="Arial"/>
              </a:rPr>
              <a:t>para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220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kv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-10" dirty="0">
                <a:latin typeface="Arial"/>
                <a:cs typeface="Arial"/>
              </a:rPr>
              <a:t>14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20.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50"/>
              </a:spcBef>
            </a:pPr>
            <a:endParaRPr sz="1300">
              <a:latin typeface="Arial"/>
              <a:cs typeface="Arial"/>
            </a:endParaRPr>
          </a:p>
          <a:p>
            <a:pPr marL="12700" algn="just">
              <a:spcBef>
                <a:spcPts val="5"/>
              </a:spcBef>
            </a:pPr>
            <a:r>
              <a:rPr sz="1400" dirty="0">
                <a:latin typeface="Arial"/>
                <a:cs typeface="Arial"/>
              </a:rPr>
              <a:t>Las</a:t>
            </a:r>
            <a:r>
              <a:rPr sz="1400" spc="229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unidades</a:t>
            </a:r>
            <a:r>
              <a:rPr sz="1400" spc="229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o</a:t>
            </a:r>
            <a:r>
              <a:rPr sz="1400" spc="22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discos</a:t>
            </a:r>
            <a:r>
              <a:rPr sz="1400" spc="229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más</a:t>
            </a:r>
            <a:r>
              <a:rPr sz="1400" spc="229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modernos</a:t>
            </a:r>
            <a:r>
              <a:rPr sz="1400" spc="229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tienen</a:t>
            </a:r>
            <a:r>
              <a:rPr sz="1400" spc="23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una</a:t>
            </a:r>
            <a:r>
              <a:rPr sz="1400" spc="22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resistencia</a:t>
            </a:r>
            <a:r>
              <a:rPr sz="1400" spc="22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máxima</a:t>
            </a:r>
            <a:r>
              <a:rPr sz="1400" spc="23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endParaRPr sz="1400">
              <a:latin typeface="Arial"/>
              <a:cs typeface="Arial"/>
            </a:endParaRPr>
          </a:p>
          <a:p>
            <a:pPr marL="12700" marR="6350" algn="just">
              <a:lnSpc>
                <a:spcPct val="143700"/>
              </a:lnSpc>
              <a:spcBef>
                <a:spcPts val="10"/>
              </a:spcBef>
            </a:pPr>
            <a:r>
              <a:rPr sz="1400" dirty="0">
                <a:latin typeface="Arial"/>
                <a:cs typeface="Arial"/>
              </a:rPr>
              <a:t>15.000 </a:t>
            </a:r>
            <a:r>
              <a:rPr sz="1400" spc="-5" dirty="0">
                <a:latin typeface="Arial"/>
                <a:cs typeface="Arial"/>
              </a:rPr>
              <a:t>libras (6800 </a:t>
            </a:r>
            <a:r>
              <a:rPr sz="1400" dirty="0">
                <a:latin typeface="Arial"/>
                <a:cs typeface="Arial"/>
              </a:rPr>
              <a:t>Kg). El promedio de cualquier </a:t>
            </a:r>
            <a:r>
              <a:rPr sz="1400" spc="-5" dirty="0">
                <a:latin typeface="Arial"/>
                <a:cs typeface="Arial"/>
              </a:rPr>
              <a:t>partida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estos discos 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resiste generalmente </a:t>
            </a:r>
            <a:r>
              <a:rPr sz="1400" dirty="0">
                <a:latin typeface="Arial"/>
                <a:cs typeface="Arial"/>
              </a:rPr>
              <a:t>una </a:t>
            </a:r>
            <a:r>
              <a:rPr sz="1400" spc="-5" dirty="0">
                <a:latin typeface="Arial"/>
                <a:cs typeface="Arial"/>
              </a:rPr>
              <a:t>prueba </a:t>
            </a:r>
            <a:r>
              <a:rPr sz="1400" dirty="0">
                <a:latin typeface="Arial"/>
                <a:cs typeface="Arial"/>
              </a:rPr>
              <a:t>a </a:t>
            </a:r>
            <a:r>
              <a:rPr sz="1400" spc="-10" dirty="0">
                <a:latin typeface="Arial"/>
                <a:cs typeface="Arial"/>
              </a:rPr>
              <a:t>la </a:t>
            </a:r>
            <a:r>
              <a:rPr sz="1400" spc="-5" dirty="0">
                <a:latin typeface="Arial"/>
                <a:cs typeface="Arial"/>
              </a:rPr>
              <a:t>tracción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15000 libras (6800 </a:t>
            </a:r>
            <a:r>
              <a:rPr sz="1400" dirty="0">
                <a:latin typeface="Arial"/>
                <a:cs typeface="Arial"/>
              </a:rPr>
              <a:t>Kg) y 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muchas </a:t>
            </a:r>
            <a:r>
              <a:rPr sz="1400" spc="-5" dirty="0">
                <a:latin typeface="Arial"/>
                <a:cs typeface="Arial"/>
              </a:rPr>
              <a:t>unidades </a:t>
            </a:r>
            <a:r>
              <a:rPr sz="1400" dirty="0">
                <a:latin typeface="Arial"/>
                <a:cs typeface="Arial"/>
              </a:rPr>
              <a:t>alcanzan un </a:t>
            </a:r>
            <a:r>
              <a:rPr sz="1400" spc="-5" dirty="0">
                <a:latin typeface="Arial"/>
                <a:cs typeface="Arial"/>
              </a:rPr>
              <a:t>25% más </a:t>
            </a:r>
            <a:r>
              <a:rPr sz="1400" dirty="0">
                <a:latin typeface="Arial"/>
                <a:cs typeface="Arial"/>
              </a:rPr>
              <a:t>que </a:t>
            </a:r>
            <a:r>
              <a:rPr sz="1400" spc="-5" dirty="0">
                <a:latin typeface="Arial"/>
                <a:cs typeface="Arial"/>
              </a:rPr>
              <a:t>dicha cifra. </a:t>
            </a:r>
            <a:r>
              <a:rPr sz="1400" spc="-10" dirty="0">
                <a:latin typeface="Arial"/>
                <a:cs typeface="Arial"/>
              </a:rPr>
              <a:t>Es </a:t>
            </a:r>
            <a:r>
              <a:rPr sz="1400" dirty="0">
                <a:latin typeface="Arial"/>
                <a:cs typeface="Arial"/>
              </a:rPr>
              <a:t>probable que 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uno </a:t>
            </a:r>
            <a:r>
              <a:rPr sz="1400" spc="-1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estos discos, bien construido, resista una carga </a:t>
            </a:r>
            <a:r>
              <a:rPr sz="1400" spc="-1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10.000 </a:t>
            </a:r>
            <a:r>
              <a:rPr sz="1400" dirty="0">
                <a:latin typeface="Arial"/>
                <a:cs typeface="Arial"/>
              </a:rPr>
              <a:t>a </a:t>
            </a:r>
            <a:r>
              <a:rPr sz="1400" spc="-5" dirty="0">
                <a:latin typeface="Arial"/>
                <a:cs typeface="Arial"/>
              </a:rPr>
              <a:t>12.000 </a:t>
            </a:r>
            <a:r>
              <a:rPr sz="1400" dirty="0">
                <a:latin typeface="Arial"/>
                <a:cs typeface="Arial"/>
              </a:rPr>
              <a:t> libras</a:t>
            </a:r>
            <a:r>
              <a:rPr sz="1400" spc="-6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(de</a:t>
            </a:r>
            <a:r>
              <a:rPr sz="1400" spc="-6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4.536</a:t>
            </a:r>
            <a:r>
              <a:rPr sz="1400" spc="-6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</a:t>
            </a:r>
            <a:r>
              <a:rPr sz="1400" spc="-6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5.400</a:t>
            </a:r>
            <a:r>
              <a:rPr sz="1400" spc="-6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kg)</a:t>
            </a:r>
            <a:r>
              <a:rPr sz="1400" spc="-7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durante</a:t>
            </a:r>
            <a:r>
              <a:rPr sz="1400" spc="-6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varios</a:t>
            </a:r>
            <a:r>
              <a:rPr sz="1400" spc="-5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días</a:t>
            </a:r>
            <a:r>
              <a:rPr sz="1400" spc="-6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sin</a:t>
            </a:r>
            <a:r>
              <a:rPr sz="1400" spc="-7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fallar.</a:t>
            </a:r>
            <a:r>
              <a:rPr sz="1400" spc="-6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Se</a:t>
            </a:r>
            <a:r>
              <a:rPr sz="1400" spc="-6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recomienda</a:t>
            </a:r>
            <a:r>
              <a:rPr sz="1400" spc="-6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una </a:t>
            </a:r>
            <a:r>
              <a:rPr sz="1400" spc="-38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carga</a:t>
            </a:r>
            <a:r>
              <a:rPr sz="1400" spc="1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máxima</a:t>
            </a:r>
            <a:r>
              <a:rPr sz="1400" spc="1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114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seguridad</a:t>
            </a:r>
            <a:r>
              <a:rPr sz="1400" spc="1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10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5.000</a:t>
            </a:r>
            <a:r>
              <a:rPr sz="1400" spc="9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</a:t>
            </a:r>
            <a:r>
              <a:rPr sz="1400" spc="1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6.000</a:t>
            </a:r>
            <a:r>
              <a:rPr sz="1400" spc="9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libras</a:t>
            </a:r>
            <a:r>
              <a:rPr sz="1400" spc="12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(2.270</a:t>
            </a:r>
            <a:r>
              <a:rPr sz="1400" spc="1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</a:t>
            </a:r>
            <a:r>
              <a:rPr sz="1400" spc="114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2.700</a:t>
            </a:r>
            <a:r>
              <a:rPr sz="1400" spc="1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kg),</a:t>
            </a:r>
            <a:r>
              <a:rPr sz="1400" spc="10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lo</a:t>
            </a:r>
            <a:endParaRPr sz="14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102908" y="9390381"/>
            <a:ext cx="5678170" cy="5073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1150"/>
              </a:lnSpc>
            </a:pPr>
            <a:r>
              <a:rPr sz="1100" dirty="0">
                <a:latin typeface="Calibri"/>
                <a:cs typeface="Calibri"/>
              </a:rPr>
              <a:t>PH </a:t>
            </a:r>
            <a:r>
              <a:rPr sz="1100" spc="-5" dirty="0">
                <a:latin typeface="Calibri"/>
                <a:cs typeface="Calibri"/>
              </a:rPr>
              <a:t>Financial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Park Tower,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Piso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35,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Boulevard </a:t>
            </a:r>
            <a:r>
              <a:rPr sz="1100" spc="-5" dirty="0">
                <a:latin typeface="Calibri"/>
                <a:cs typeface="Calibri"/>
              </a:rPr>
              <a:t>Costa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Este.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Corregimiento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Juan Díaz,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Costa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del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Este.</a:t>
            </a:r>
            <a:endParaRPr sz="1100">
              <a:latin typeface="Calibri"/>
              <a:cs typeface="Calibri"/>
            </a:endParaRPr>
          </a:p>
          <a:p>
            <a:pPr marL="2030730" marR="2022475" algn="ctr">
              <a:lnSpc>
                <a:spcPct val="101800"/>
              </a:lnSpc>
            </a:pPr>
            <a:r>
              <a:rPr sz="1100" spc="-5" dirty="0">
                <a:latin typeface="Calibri"/>
                <a:cs typeface="Calibri"/>
              </a:rPr>
              <a:t>Ciudad de Panamá. Panamá. </a:t>
            </a:r>
            <a:r>
              <a:rPr sz="1100" spc="-235" dirty="0">
                <a:latin typeface="Calibri"/>
                <a:cs typeface="Calibri"/>
              </a:rPr>
              <a:t> </a:t>
            </a:r>
            <a:r>
              <a:rPr sz="1100" u="sng" spc="-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3"/>
              </a:rPr>
              <a:t>www.kaizengrp.com</a:t>
            </a:r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986068" y="9359202"/>
            <a:ext cx="5910580" cy="0"/>
          </a:xfrm>
          <a:custGeom>
            <a:avLst/>
            <a:gdLst/>
            <a:ahLst/>
            <a:cxnLst/>
            <a:rect l="l" t="t" r="r" b="b"/>
            <a:pathLst>
              <a:path w="5910580">
                <a:moveTo>
                  <a:pt x="0" y="0"/>
                </a:moveTo>
                <a:lnTo>
                  <a:pt x="1598938" y="0"/>
                </a:lnTo>
              </a:path>
              <a:path w="5910580">
                <a:moveTo>
                  <a:pt x="1600530" y="0"/>
                </a:moveTo>
                <a:lnTo>
                  <a:pt x="5910390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979736" y="355137"/>
            <a:ext cx="999649" cy="431186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5944413" y="782827"/>
            <a:ext cx="5997575" cy="82067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715" algn="r">
              <a:spcBef>
                <a:spcPts val="100"/>
              </a:spcBef>
            </a:pPr>
            <a:r>
              <a:rPr sz="1100" spc="-5" dirty="0">
                <a:latin typeface="Calibri"/>
                <a:cs typeface="Calibri"/>
              </a:rPr>
              <a:t>Ficha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Técnica: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K-001</a:t>
            </a:r>
            <a:endParaRPr sz="1100">
              <a:latin typeface="Calibri"/>
              <a:cs typeface="Calibri"/>
            </a:endParaRPr>
          </a:p>
          <a:p>
            <a:pPr marL="5507355" marR="5080" indent="118745" algn="r">
              <a:lnSpc>
                <a:spcPct val="101800"/>
              </a:lnSpc>
              <a:spcBef>
                <a:spcPts val="5"/>
              </a:spcBef>
            </a:pPr>
            <a:r>
              <a:rPr sz="1100" dirty="0">
                <a:latin typeface="Calibri"/>
                <a:cs typeface="Calibri"/>
              </a:rPr>
              <a:t>Re</a:t>
            </a:r>
            <a:r>
              <a:rPr sz="1100" spc="5" dirty="0">
                <a:latin typeface="Calibri"/>
                <a:cs typeface="Calibri"/>
              </a:rPr>
              <a:t>v</a:t>
            </a:r>
            <a:r>
              <a:rPr sz="1100" dirty="0">
                <a:latin typeface="Calibri"/>
                <a:cs typeface="Calibri"/>
              </a:rPr>
              <a:t>.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  </a:t>
            </a:r>
            <a:r>
              <a:rPr sz="1100" spc="-5" dirty="0">
                <a:latin typeface="Calibri"/>
                <a:cs typeface="Calibri"/>
              </a:rPr>
              <a:t>Jul-</a:t>
            </a:r>
            <a:r>
              <a:rPr sz="1100" dirty="0">
                <a:latin typeface="Calibri"/>
                <a:cs typeface="Calibri"/>
              </a:rPr>
              <a:t>20</a:t>
            </a:r>
            <a:r>
              <a:rPr sz="1100" spc="-10" dirty="0">
                <a:latin typeface="Calibri"/>
                <a:cs typeface="Calibri"/>
              </a:rPr>
              <a:t>1</a:t>
            </a:r>
            <a:r>
              <a:rPr sz="1100" dirty="0">
                <a:latin typeface="Calibri"/>
                <a:cs typeface="Calibri"/>
              </a:rPr>
              <a:t>8</a:t>
            </a:r>
            <a:endParaRPr sz="1100">
              <a:latin typeface="Calibri"/>
              <a:cs typeface="Calibri"/>
            </a:endParaRPr>
          </a:p>
          <a:p>
            <a:pPr marL="12700">
              <a:lnSpc>
                <a:spcPts val="1670"/>
              </a:lnSpc>
            </a:pPr>
            <a:r>
              <a:rPr sz="1400" dirty="0">
                <a:latin typeface="Arial"/>
                <a:cs typeface="Arial"/>
              </a:rPr>
              <a:t>que</a:t>
            </a:r>
            <a:r>
              <a:rPr sz="1400" spc="12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representa</a:t>
            </a:r>
            <a:r>
              <a:rPr sz="1400" spc="12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un</a:t>
            </a:r>
            <a:r>
              <a:rPr sz="1400" spc="114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factor</a:t>
            </a:r>
            <a:r>
              <a:rPr sz="1400" spc="12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de</a:t>
            </a:r>
            <a:r>
              <a:rPr sz="1400" spc="12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seguridad</a:t>
            </a:r>
            <a:r>
              <a:rPr sz="1400" spc="114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12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2</a:t>
            </a:r>
            <a:r>
              <a:rPr sz="1400" spc="12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sobre</a:t>
            </a:r>
            <a:r>
              <a:rPr sz="1400" spc="12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el</a:t>
            </a:r>
            <a:r>
              <a:rPr sz="1400" spc="12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mínimo</a:t>
            </a:r>
            <a:r>
              <a:rPr sz="1400" spc="12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12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la</a:t>
            </a:r>
            <a:r>
              <a:rPr sz="1400" spc="12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prueba</a:t>
            </a:r>
            <a:endParaRPr sz="1400">
              <a:latin typeface="Arial"/>
              <a:cs typeface="Arial"/>
            </a:endParaRPr>
          </a:p>
          <a:p>
            <a:pPr marL="12700">
              <a:spcBef>
                <a:spcPts val="720"/>
              </a:spcBef>
            </a:pPr>
            <a:r>
              <a:rPr sz="1400" spc="-5" dirty="0">
                <a:latin typeface="Arial"/>
                <a:cs typeface="Arial"/>
              </a:rPr>
              <a:t>carga-tiempo.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40"/>
              </a:spcBef>
            </a:pPr>
            <a:endParaRPr sz="1300">
              <a:latin typeface="Arial"/>
              <a:cs typeface="Arial"/>
            </a:endParaRPr>
          </a:p>
          <a:p>
            <a:pPr marL="241300" algn="just"/>
            <a:r>
              <a:rPr sz="1400" b="1" dirty="0">
                <a:latin typeface="Arial"/>
                <a:cs typeface="Arial"/>
              </a:rPr>
              <a:t>5.7.5.Aisladores</a:t>
            </a:r>
            <a:r>
              <a:rPr sz="1400" b="1" spc="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de soporte</a:t>
            </a:r>
            <a:r>
              <a:rPr sz="1400" b="1" spc="1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o </a:t>
            </a:r>
            <a:r>
              <a:rPr sz="1400" b="1" spc="-5" dirty="0">
                <a:latin typeface="Arial"/>
                <a:cs typeface="Arial"/>
              </a:rPr>
              <a:t>aisladores rígidos</a:t>
            </a:r>
            <a:endParaRPr sz="1400">
              <a:latin typeface="Arial"/>
              <a:cs typeface="Arial"/>
            </a:endParaRPr>
          </a:p>
          <a:p>
            <a:pPr marL="12700" marR="8255" algn="just">
              <a:lnSpc>
                <a:spcPct val="143700"/>
              </a:lnSpc>
              <a:spcBef>
                <a:spcPts val="815"/>
              </a:spcBef>
            </a:pPr>
            <a:r>
              <a:rPr sz="1400" dirty="0">
                <a:latin typeface="Arial"/>
                <a:cs typeface="Arial"/>
              </a:rPr>
              <a:t>Los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aisladores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soporte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se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utilizan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para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aislar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y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soportar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las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barras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sólidas </a:t>
            </a:r>
            <a:r>
              <a:rPr sz="1400" spc="-38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o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partes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conductoras</a:t>
            </a:r>
            <a:r>
              <a:rPr sz="1400" dirty="0">
                <a:latin typeface="Arial"/>
                <a:cs typeface="Arial"/>
              </a:rPr>
              <a:t> de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los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aparatos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montados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sobre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construcciones 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metálicas.</a:t>
            </a:r>
            <a:endParaRPr sz="1400">
              <a:latin typeface="Arial"/>
              <a:cs typeface="Arial"/>
            </a:endParaRPr>
          </a:p>
          <a:p>
            <a:pPr marL="12700" marR="5715" algn="just">
              <a:lnSpc>
                <a:spcPct val="143600"/>
              </a:lnSpc>
              <a:spcBef>
                <a:spcPts val="805"/>
              </a:spcBef>
            </a:pPr>
            <a:r>
              <a:rPr sz="1400" dirty="0">
                <a:latin typeface="Arial"/>
                <a:cs typeface="Arial"/>
              </a:rPr>
              <a:t>Están </a:t>
            </a:r>
            <a:r>
              <a:rPr sz="1400" spc="-5" dirty="0">
                <a:latin typeface="Arial"/>
                <a:cs typeface="Arial"/>
              </a:rPr>
              <a:t>previstos </a:t>
            </a:r>
            <a:r>
              <a:rPr sz="1400" dirty="0">
                <a:latin typeface="Arial"/>
                <a:cs typeface="Arial"/>
              </a:rPr>
              <a:t>de una base que </a:t>
            </a:r>
            <a:r>
              <a:rPr sz="1400" spc="-5" dirty="0">
                <a:latin typeface="Arial"/>
                <a:cs typeface="Arial"/>
              </a:rPr>
              <a:t>puede fijarse </a:t>
            </a:r>
            <a:r>
              <a:rPr sz="1400" dirty="0">
                <a:latin typeface="Arial"/>
                <a:cs typeface="Arial"/>
              </a:rPr>
              <a:t>a las </a:t>
            </a:r>
            <a:r>
              <a:rPr sz="1400" spc="-5" dirty="0">
                <a:latin typeface="Arial"/>
                <a:cs typeface="Arial"/>
              </a:rPr>
              <a:t>estructuras puestas </a:t>
            </a:r>
            <a:r>
              <a:rPr sz="1400" dirty="0">
                <a:latin typeface="Arial"/>
                <a:cs typeface="Arial"/>
              </a:rPr>
              <a:t>a 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tierra y en su </a:t>
            </a:r>
            <a:r>
              <a:rPr sz="1400" spc="-5" dirty="0">
                <a:latin typeface="Arial"/>
                <a:cs typeface="Arial"/>
              </a:rPr>
              <a:t>parte </a:t>
            </a:r>
            <a:r>
              <a:rPr sz="1400" dirty="0">
                <a:latin typeface="Arial"/>
                <a:cs typeface="Arial"/>
              </a:rPr>
              <a:t>superior tienen un </a:t>
            </a:r>
            <a:r>
              <a:rPr sz="1400" spc="-5" dirty="0">
                <a:latin typeface="Arial"/>
                <a:cs typeface="Arial"/>
              </a:rPr>
              <a:t>dispositivo </a:t>
            </a:r>
            <a:r>
              <a:rPr sz="1400" dirty="0">
                <a:latin typeface="Arial"/>
                <a:cs typeface="Arial"/>
              </a:rPr>
              <a:t>para la </a:t>
            </a:r>
            <a:r>
              <a:rPr sz="1400" spc="-5" dirty="0">
                <a:latin typeface="Arial"/>
                <a:cs typeface="Arial"/>
              </a:rPr>
              <a:t>sujeción </a:t>
            </a:r>
            <a:r>
              <a:rPr sz="1400" dirty="0">
                <a:latin typeface="Arial"/>
                <a:cs typeface="Arial"/>
              </a:rPr>
              <a:t>a la barra </a:t>
            </a:r>
            <a:r>
              <a:rPr sz="1400" spc="-37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o </a:t>
            </a:r>
            <a:r>
              <a:rPr sz="1400" spc="-5" dirty="0">
                <a:latin typeface="Arial"/>
                <a:cs typeface="Arial"/>
              </a:rPr>
              <a:t>elemento conductor que </a:t>
            </a:r>
            <a:r>
              <a:rPr sz="1400" dirty="0">
                <a:latin typeface="Arial"/>
                <a:cs typeface="Arial"/>
              </a:rPr>
              <a:t>se desea </a:t>
            </a:r>
            <a:r>
              <a:rPr sz="1400" spc="-5" dirty="0">
                <a:latin typeface="Arial"/>
                <a:cs typeface="Arial"/>
              </a:rPr>
              <a:t>aislar. </a:t>
            </a:r>
            <a:r>
              <a:rPr sz="1400" dirty="0">
                <a:latin typeface="Arial"/>
                <a:cs typeface="Arial"/>
              </a:rPr>
              <a:t>En </a:t>
            </a:r>
            <a:r>
              <a:rPr sz="1400" spc="-5" dirty="0">
                <a:latin typeface="Arial"/>
                <a:cs typeface="Arial"/>
              </a:rPr>
              <a:t>instalaciones </a:t>
            </a:r>
            <a:r>
              <a:rPr sz="1400" spc="-1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alta tensión </a:t>
            </a:r>
            <a:r>
              <a:rPr sz="1400" dirty="0">
                <a:latin typeface="Arial"/>
                <a:cs typeface="Arial"/>
              </a:rPr>
              <a:t> se </a:t>
            </a:r>
            <a:r>
              <a:rPr sz="1400" spc="-5" dirty="0">
                <a:latin typeface="Arial"/>
                <a:cs typeface="Arial"/>
              </a:rPr>
              <a:t>utilizan aisladores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soporte formados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varias </a:t>
            </a:r>
            <a:r>
              <a:rPr sz="1400" dirty="0">
                <a:latin typeface="Arial"/>
                <a:cs typeface="Arial"/>
              </a:rPr>
              <a:t>unidades individuales 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que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se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fijan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unas sobre</a:t>
            </a:r>
            <a:r>
              <a:rPr sz="1400" spc="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otras.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40"/>
              </a:spcBef>
            </a:pPr>
            <a:endParaRPr sz="1300">
              <a:latin typeface="Arial"/>
              <a:cs typeface="Arial"/>
            </a:endParaRPr>
          </a:p>
          <a:p>
            <a:pPr marL="241300" algn="just"/>
            <a:r>
              <a:rPr sz="1400" b="1" dirty="0">
                <a:latin typeface="Arial"/>
                <a:cs typeface="Arial"/>
              </a:rPr>
              <a:t>5.8.  </a:t>
            </a:r>
            <a:r>
              <a:rPr sz="1400" b="1" spc="6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Sistema</a:t>
            </a:r>
            <a:r>
              <a:rPr sz="1400" b="1" spc="-1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de</a:t>
            </a:r>
            <a:r>
              <a:rPr sz="1400" b="1" spc="-1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Puesta</a:t>
            </a:r>
            <a:r>
              <a:rPr sz="1400" b="1" dirty="0">
                <a:latin typeface="Arial"/>
                <a:cs typeface="Arial"/>
              </a:rPr>
              <a:t> a</a:t>
            </a:r>
            <a:r>
              <a:rPr sz="1400" b="1" spc="-1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tierra</a:t>
            </a:r>
            <a:endParaRPr sz="1400">
              <a:latin typeface="Arial"/>
              <a:cs typeface="Arial"/>
            </a:endParaRPr>
          </a:p>
          <a:p>
            <a:pPr marL="12700" marR="6350" algn="just">
              <a:lnSpc>
                <a:spcPct val="143600"/>
              </a:lnSpc>
              <a:spcBef>
                <a:spcPts val="815"/>
              </a:spcBef>
            </a:pPr>
            <a:r>
              <a:rPr sz="1400" dirty="0">
                <a:latin typeface="Arial"/>
                <a:cs typeface="Arial"/>
              </a:rPr>
              <a:t>El </a:t>
            </a:r>
            <a:r>
              <a:rPr sz="1400" spc="-5" dirty="0">
                <a:latin typeface="Arial"/>
                <a:cs typeface="Arial"/>
              </a:rPr>
              <a:t>sistema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puesta </a:t>
            </a:r>
            <a:r>
              <a:rPr sz="1400" dirty="0">
                <a:latin typeface="Arial"/>
                <a:cs typeface="Arial"/>
              </a:rPr>
              <a:t>a </a:t>
            </a:r>
            <a:r>
              <a:rPr sz="1400" spc="-5" dirty="0">
                <a:latin typeface="Arial"/>
                <a:cs typeface="Arial"/>
              </a:rPr>
              <a:t>tierra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una subestación deberá </a:t>
            </a:r>
            <a:r>
              <a:rPr sz="1400" dirty="0">
                <a:latin typeface="Arial"/>
                <a:cs typeface="Arial"/>
              </a:rPr>
              <a:t>ser diseñado </a:t>
            </a:r>
            <a:r>
              <a:rPr sz="1400" spc="-1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manera </a:t>
            </a:r>
            <a:r>
              <a:rPr sz="1400" spc="-5" dirty="0">
                <a:latin typeface="Arial"/>
                <a:cs typeface="Arial"/>
              </a:rPr>
              <a:t>tal </a:t>
            </a:r>
            <a:r>
              <a:rPr sz="1400" dirty="0">
                <a:latin typeface="Arial"/>
                <a:cs typeface="Arial"/>
              </a:rPr>
              <a:t>que se disponga de las </a:t>
            </a:r>
            <a:r>
              <a:rPr sz="1400" spc="-10" dirty="0">
                <a:latin typeface="Arial"/>
                <a:cs typeface="Arial"/>
              </a:rPr>
              <a:t>máximas </a:t>
            </a:r>
            <a:r>
              <a:rPr sz="1400" spc="-5" dirty="0">
                <a:latin typeface="Arial"/>
                <a:cs typeface="Arial"/>
              </a:rPr>
              <a:t>condiciones </a:t>
            </a:r>
            <a:r>
              <a:rPr sz="1400" dirty="0">
                <a:latin typeface="Arial"/>
                <a:cs typeface="Arial"/>
              </a:rPr>
              <a:t>de seguridad para </a:t>
            </a:r>
            <a:r>
              <a:rPr sz="1400" spc="-37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el </a:t>
            </a:r>
            <a:r>
              <a:rPr sz="1400" spc="-5" dirty="0">
                <a:latin typeface="Arial"/>
                <a:cs typeface="Arial"/>
              </a:rPr>
              <a:t>personal </a:t>
            </a:r>
            <a:r>
              <a:rPr sz="1400" dirty="0">
                <a:latin typeface="Arial"/>
                <a:cs typeface="Arial"/>
              </a:rPr>
              <a:t>y los </a:t>
            </a:r>
            <a:r>
              <a:rPr sz="1400" spc="-5" dirty="0">
                <a:latin typeface="Arial"/>
                <a:cs typeface="Arial"/>
              </a:rPr>
              <a:t>equipos. </a:t>
            </a:r>
            <a:r>
              <a:rPr sz="1400" dirty="0">
                <a:latin typeface="Arial"/>
                <a:cs typeface="Arial"/>
              </a:rPr>
              <a:t>El </a:t>
            </a:r>
            <a:r>
              <a:rPr sz="1400" spc="-5" dirty="0">
                <a:latin typeface="Arial"/>
                <a:cs typeface="Arial"/>
              </a:rPr>
              <a:t>sistema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puesta </a:t>
            </a:r>
            <a:r>
              <a:rPr sz="1400" dirty="0">
                <a:latin typeface="Arial"/>
                <a:cs typeface="Arial"/>
              </a:rPr>
              <a:t>a tierra empleado en </a:t>
            </a:r>
            <a:r>
              <a:rPr sz="1400" spc="-5" dirty="0">
                <a:latin typeface="Arial"/>
                <a:cs typeface="Arial"/>
              </a:rPr>
              <a:t>las 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subestaciones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es</a:t>
            </a:r>
            <a:r>
              <a:rPr sz="1400" spc="-5" dirty="0">
                <a:latin typeface="Arial"/>
                <a:cs typeface="Arial"/>
              </a:rPr>
              <a:t> del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tipo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malla.</a:t>
            </a:r>
            <a:endParaRPr sz="1400">
              <a:latin typeface="Arial"/>
              <a:cs typeface="Arial"/>
            </a:endParaRPr>
          </a:p>
          <a:p>
            <a:pPr marL="12700" marR="5080" algn="just">
              <a:lnSpc>
                <a:spcPct val="143400"/>
              </a:lnSpc>
              <a:spcBef>
                <a:spcPts val="819"/>
              </a:spcBef>
            </a:pPr>
            <a:r>
              <a:rPr sz="1400" dirty="0">
                <a:latin typeface="Arial"/>
                <a:cs typeface="Arial"/>
              </a:rPr>
              <a:t>La </a:t>
            </a:r>
            <a:r>
              <a:rPr sz="1400" spc="-5" dirty="0">
                <a:latin typeface="Arial"/>
                <a:cs typeface="Arial"/>
              </a:rPr>
              <a:t>malla </a:t>
            </a:r>
            <a:r>
              <a:rPr sz="1400" dirty="0">
                <a:latin typeface="Arial"/>
                <a:cs typeface="Arial"/>
              </a:rPr>
              <a:t>de tierra </a:t>
            </a:r>
            <a:r>
              <a:rPr sz="1400" spc="-10" dirty="0">
                <a:latin typeface="Arial"/>
                <a:cs typeface="Arial"/>
              </a:rPr>
              <a:t>de </a:t>
            </a:r>
            <a:r>
              <a:rPr sz="1400" dirty="0">
                <a:latin typeface="Arial"/>
                <a:cs typeface="Arial"/>
              </a:rPr>
              <a:t>una </a:t>
            </a:r>
            <a:r>
              <a:rPr sz="1400" spc="-5" dirty="0">
                <a:latin typeface="Arial"/>
                <a:cs typeface="Arial"/>
              </a:rPr>
              <a:t>subestación consiste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conductores </a:t>
            </a:r>
            <a:r>
              <a:rPr sz="1400" dirty="0">
                <a:latin typeface="Arial"/>
                <a:cs typeface="Arial"/>
              </a:rPr>
              <a:t>y </a:t>
            </a:r>
            <a:r>
              <a:rPr sz="1400" spc="-5" dirty="0">
                <a:latin typeface="Arial"/>
                <a:cs typeface="Arial"/>
              </a:rPr>
              <a:t>electrodos </a:t>
            </a:r>
            <a:r>
              <a:rPr sz="1400" dirty="0">
                <a:latin typeface="Arial"/>
                <a:cs typeface="Arial"/>
              </a:rPr>
              <a:t> enterrados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una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profundidad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adecuada</a:t>
            </a:r>
            <a:r>
              <a:rPr sz="1400" dirty="0">
                <a:latin typeface="Arial"/>
                <a:cs typeface="Arial"/>
              </a:rPr>
              <a:t> de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la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superficie</a:t>
            </a:r>
            <a:r>
              <a:rPr sz="1400" dirty="0">
                <a:latin typeface="Arial"/>
                <a:cs typeface="Arial"/>
              </a:rPr>
              <a:t> del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terreno</a:t>
            </a:r>
            <a:r>
              <a:rPr sz="1400" dirty="0">
                <a:latin typeface="Arial"/>
                <a:cs typeface="Arial"/>
              </a:rPr>
              <a:t> y </a:t>
            </a:r>
            <a:r>
              <a:rPr sz="1400" spc="-37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dispuestos </a:t>
            </a:r>
            <a:r>
              <a:rPr sz="1400" dirty="0">
                <a:latin typeface="Arial"/>
                <a:cs typeface="Arial"/>
              </a:rPr>
              <a:t>en </a:t>
            </a:r>
            <a:r>
              <a:rPr sz="1400" spc="-5" dirty="0">
                <a:latin typeface="Arial"/>
                <a:cs typeface="Arial"/>
              </a:rPr>
              <a:t>forma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cuadrículas (mallas). Los principales parámetros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-37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la </a:t>
            </a:r>
            <a:r>
              <a:rPr sz="1400" spc="-5" dirty="0">
                <a:latin typeface="Arial"/>
                <a:cs typeface="Arial"/>
              </a:rPr>
              <a:t>misma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son: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55"/>
              </a:spcBef>
            </a:pPr>
            <a:endParaRPr sz="1300">
              <a:latin typeface="Arial"/>
              <a:cs typeface="Arial"/>
            </a:endParaRPr>
          </a:p>
          <a:p>
            <a:pPr marL="469265" indent="-228600">
              <a:buChar char="-"/>
              <a:tabLst>
                <a:tab pos="469265" algn="l"/>
                <a:tab pos="469900" algn="l"/>
              </a:tabLst>
            </a:pPr>
            <a:r>
              <a:rPr sz="1400" dirty="0">
                <a:latin typeface="Arial"/>
                <a:cs typeface="Arial"/>
              </a:rPr>
              <a:t>Longitud</a:t>
            </a:r>
            <a:r>
              <a:rPr sz="1400" spc="-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y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calibre</a:t>
            </a:r>
            <a:r>
              <a:rPr sz="1400" spc="-10" dirty="0">
                <a:latin typeface="Arial"/>
                <a:cs typeface="Arial"/>
              </a:rPr>
              <a:t> de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los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conductores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de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tierra</a:t>
            </a:r>
            <a:endParaRPr sz="1400">
              <a:latin typeface="Arial"/>
              <a:cs typeface="Arial"/>
            </a:endParaRPr>
          </a:p>
          <a:p>
            <a:pPr marL="469265" indent="-228600">
              <a:spcBef>
                <a:spcPts val="745"/>
              </a:spcBef>
              <a:buChar char="-"/>
              <a:tabLst>
                <a:tab pos="469265" algn="l"/>
                <a:tab pos="469900" algn="l"/>
              </a:tabLst>
            </a:pPr>
            <a:r>
              <a:rPr sz="1400" dirty="0">
                <a:latin typeface="Arial"/>
                <a:cs typeface="Arial"/>
              </a:rPr>
              <a:t>Longitud,</a:t>
            </a:r>
            <a:r>
              <a:rPr sz="1400" spc="-5" dirty="0">
                <a:latin typeface="Arial"/>
                <a:cs typeface="Arial"/>
              </a:rPr>
              <a:t> calibre</a:t>
            </a:r>
            <a:r>
              <a:rPr sz="1400" dirty="0">
                <a:latin typeface="Arial"/>
                <a:cs typeface="Arial"/>
              </a:rPr>
              <a:t> y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cantidad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los electrodos</a:t>
            </a:r>
            <a:r>
              <a:rPr sz="1400" dirty="0">
                <a:latin typeface="Arial"/>
                <a:cs typeface="Arial"/>
              </a:rPr>
              <a:t> de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tierra.</a:t>
            </a:r>
            <a:endParaRPr sz="1400">
              <a:latin typeface="Arial"/>
              <a:cs typeface="Arial"/>
            </a:endParaRPr>
          </a:p>
          <a:p>
            <a:pPr marL="469265" indent="-228600">
              <a:spcBef>
                <a:spcPts val="730"/>
              </a:spcBef>
              <a:buChar char="-"/>
              <a:tabLst>
                <a:tab pos="469265" algn="l"/>
                <a:tab pos="469900" algn="l"/>
              </a:tabLst>
            </a:pPr>
            <a:r>
              <a:rPr sz="1400" dirty="0">
                <a:latin typeface="Arial"/>
                <a:cs typeface="Arial"/>
              </a:rPr>
              <a:t>Profundidad </a:t>
            </a:r>
            <a:r>
              <a:rPr sz="1400" spc="-5" dirty="0">
                <a:latin typeface="Arial"/>
                <a:cs typeface="Arial"/>
              </a:rPr>
              <a:t>de</a:t>
            </a:r>
            <a:r>
              <a:rPr sz="1400" spc="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enterramiento </a:t>
            </a:r>
            <a:r>
              <a:rPr sz="1400" dirty="0">
                <a:latin typeface="Arial"/>
                <a:cs typeface="Arial"/>
              </a:rPr>
              <a:t>del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conductor</a:t>
            </a:r>
            <a:r>
              <a:rPr sz="1400" spc="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y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los</a:t>
            </a:r>
            <a:r>
              <a:rPr sz="1400" spc="-5" dirty="0">
                <a:latin typeface="Arial"/>
                <a:cs typeface="Arial"/>
              </a:rPr>
              <a:t> electrodos</a:t>
            </a:r>
            <a:endParaRPr sz="14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102908" y="9390381"/>
            <a:ext cx="5678170" cy="5073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1150"/>
              </a:lnSpc>
            </a:pPr>
            <a:r>
              <a:rPr sz="1100" dirty="0">
                <a:latin typeface="Calibri"/>
                <a:cs typeface="Calibri"/>
              </a:rPr>
              <a:t>PH </a:t>
            </a:r>
            <a:r>
              <a:rPr sz="1100" spc="-5" dirty="0">
                <a:latin typeface="Calibri"/>
                <a:cs typeface="Calibri"/>
              </a:rPr>
              <a:t>Financial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Park Tower,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Piso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35,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Boulevard </a:t>
            </a:r>
            <a:r>
              <a:rPr sz="1100" spc="-5" dirty="0">
                <a:latin typeface="Calibri"/>
                <a:cs typeface="Calibri"/>
              </a:rPr>
              <a:t>Costa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Este.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Corregimiento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Juan Díaz,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Costa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del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Este.</a:t>
            </a:r>
            <a:endParaRPr sz="1100">
              <a:latin typeface="Calibri"/>
              <a:cs typeface="Calibri"/>
            </a:endParaRPr>
          </a:p>
          <a:p>
            <a:pPr marL="2030730" marR="2022475" algn="ctr">
              <a:lnSpc>
                <a:spcPct val="101800"/>
              </a:lnSpc>
            </a:pPr>
            <a:r>
              <a:rPr sz="1100" spc="-5" dirty="0">
                <a:latin typeface="Calibri"/>
                <a:cs typeface="Calibri"/>
              </a:rPr>
              <a:t>Ciudad de Panamá. Panamá. </a:t>
            </a:r>
            <a:r>
              <a:rPr sz="1100" spc="-235" dirty="0">
                <a:latin typeface="Calibri"/>
                <a:cs typeface="Calibri"/>
              </a:rPr>
              <a:t> </a:t>
            </a:r>
            <a:r>
              <a:rPr sz="1100" u="sng" spc="-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3"/>
              </a:rPr>
              <a:t>www.kaizengrp.com</a:t>
            </a:r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986068" y="9359202"/>
            <a:ext cx="5910580" cy="0"/>
          </a:xfrm>
          <a:custGeom>
            <a:avLst/>
            <a:gdLst/>
            <a:ahLst/>
            <a:cxnLst/>
            <a:rect l="l" t="t" r="r" b="b"/>
            <a:pathLst>
              <a:path w="5910580">
                <a:moveTo>
                  <a:pt x="0" y="0"/>
                </a:moveTo>
                <a:lnTo>
                  <a:pt x="1598938" y="0"/>
                </a:lnTo>
              </a:path>
              <a:path w="5910580">
                <a:moveTo>
                  <a:pt x="1600530" y="0"/>
                </a:moveTo>
                <a:lnTo>
                  <a:pt x="5910390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979736" y="355137"/>
            <a:ext cx="999649" cy="431186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5944413" y="782827"/>
            <a:ext cx="5997575" cy="371030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715" algn="r">
              <a:spcBef>
                <a:spcPts val="100"/>
              </a:spcBef>
            </a:pPr>
            <a:r>
              <a:rPr sz="1100" spc="-5" dirty="0">
                <a:latin typeface="Calibri"/>
                <a:cs typeface="Calibri"/>
              </a:rPr>
              <a:t>Ficha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Técnica: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K-001</a:t>
            </a:r>
            <a:endParaRPr sz="1100">
              <a:latin typeface="Calibri"/>
              <a:cs typeface="Calibri"/>
            </a:endParaRPr>
          </a:p>
          <a:p>
            <a:pPr marL="5507355" marR="5080" indent="118745" algn="r">
              <a:lnSpc>
                <a:spcPct val="101800"/>
              </a:lnSpc>
              <a:spcBef>
                <a:spcPts val="5"/>
              </a:spcBef>
            </a:pPr>
            <a:r>
              <a:rPr sz="1100" dirty="0">
                <a:latin typeface="Calibri"/>
                <a:cs typeface="Calibri"/>
              </a:rPr>
              <a:t>Re</a:t>
            </a:r>
            <a:r>
              <a:rPr sz="1100" spc="5" dirty="0">
                <a:latin typeface="Calibri"/>
                <a:cs typeface="Calibri"/>
              </a:rPr>
              <a:t>v</a:t>
            </a:r>
            <a:r>
              <a:rPr sz="1100" dirty="0">
                <a:latin typeface="Calibri"/>
                <a:cs typeface="Calibri"/>
              </a:rPr>
              <a:t>.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  </a:t>
            </a:r>
            <a:r>
              <a:rPr sz="1100" spc="-5" dirty="0">
                <a:latin typeface="Calibri"/>
                <a:cs typeface="Calibri"/>
              </a:rPr>
              <a:t>Jul-</a:t>
            </a:r>
            <a:r>
              <a:rPr sz="1100" dirty="0">
                <a:latin typeface="Calibri"/>
                <a:cs typeface="Calibri"/>
              </a:rPr>
              <a:t>20</a:t>
            </a:r>
            <a:r>
              <a:rPr sz="1100" spc="-10" dirty="0">
                <a:latin typeface="Calibri"/>
                <a:cs typeface="Calibri"/>
              </a:rPr>
              <a:t>1</a:t>
            </a:r>
            <a:r>
              <a:rPr sz="1100" dirty="0">
                <a:latin typeface="Calibri"/>
                <a:cs typeface="Calibri"/>
              </a:rPr>
              <a:t>8</a:t>
            </a:r>
            <a:endParaRPr sz="1100">
              <a:latin typeface="Calibri"/>
              <a:cs typeface="Calibri"/>
            </a:endParaRPr>
          </a:p>
          <a:p>
            <a:pPr marL="469265" indent="-228600">
              <a:lnSpc>
                <a:spcPts val="1670"/>
              </a:lnSpc>
              <a:buChar char="-"/>
              <a:tabLst>
                <a:tab pos="469265" algn="l"/>
                <a:tab pos="469900" algn="l"/>
              </a:tabLst>
            </a:pPr>
            <a:r>
              <a:rPr sz="1400" spc="-5" dirty="0">
                <a:latin typeface="Arial"/>
                <a:cs typeface="Arial"/>
              </a:rPr>
              <a:t>Espaciamiento</a:t>
            </a:r>
            <a:r>
              <a:rPr sz="1400" spc="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entre</a:t>
            </a:r>
            <a:r>
              <a:rPr sz="1400" spc="1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los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conductores</a:t>
            </a:r>
            <a:r>
              <a:rPr sz="1400" spc="1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de</a:t>
            </a:r>
            <a:r>
              <a:rPr sz="1400" spc="1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tierra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contiguos</a:t>
            </a:r>
            <a:endParaRPr sz="1400">
              <a:latin typeface="Arial"/>
              <a:cs typeface="Arial"/>
            </a:endParaRPr>
          </a:p>
          <a:p>
            <a:pPr marL="469265" marR="6985" indent="-228600">
              <a:lnSpc>
                <a:spcPts val="2420"/>
              </a:lnSpc>
              <a:spcBef>
                <a:spcPts val="195"/>
              </a:spcBef>
              <a:buChar char="-"/>
              <a:tabLst>
                <a:tab pos="469265" algn="l"/>
                <a:tab pos="469900" algn="l"/>
              </a:tabLst>
            </a:pPr>
            <a:r>
              <a:rPr sz="1400" spc="-5" dirty="0">
                <a:latin typeface="Arial"/>
                <a:cs typeface="Arial"/>
              </a:rPr>
              <a:t>Tipos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6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conexiones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entre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los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conductores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6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tierra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entre</a:t>
            </a:r>
            <a:r>
              <a:rPr sz="1400" spc="-6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sí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y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entre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los </a:t>
            </a:r>
            <a:r>
              <a:rPr sz="1400" spc="-37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conductores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tierra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y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los</a:t>
            </a:r>
            <a:r>
              <a:rPr sz="1400" spc="-5" dirty="0">
                <a:latin typeface="Arial"/>
                <a:cs typeface="Arial"/>
              </a:rPr>
              <a:t> electrodos</a:t>
            </a:r>
            <a:endParaRPr sz="1400">
              <a:latin typeface="Arial"/>
              <a:cs typeface="Arial"/>
            </a:endParaRPr>
          </a:p>
          <a:p>
            <a:pPr marL="469265" indent="-228600">
              <a:spcBef>
                <a:spcPts val="520"/>
              </a:spcBef>
              <a:buChar char="-"/>
              <a:tabLst>
                <a:tab pos="469265" algn="l"/>
                <a:tab pos="469900" algn="l"/>
              </a:tabLst>
            </a:pPr>
            <a:r>
              <a:rPr sz="1400" dirty="0">
                <a:latin typeface="Arial"/>
                <a:cs typeface="Arial"/>
              </a:rPr>
              <a:t>El</a:t>
            </a:r>
            <a:r>
              <a:rPr sz="1400" spc="-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área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la</a:t>
            </a:r>
            <a:r>
              <a:rPr sz="1400" spc="-5" dirty="0">
                <a:latin typeface="Arial"/>
                <a:cs typeface="Arial"/>
              </a:rPr>
              <a:t> malla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tierra.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40"/>
              </a:spcBef>
              <a:buFont typeface="Arial"/>
              <a:buChar char="-"/>
            </a:pPr>
            <a:endParaRPr sz="1300">
              <a:latin typeface="Arial"/>
              <a:cs typeface="Arial"/>
            </a:endParaRPr>
          </a:p>
          <a:p>
            <a:pPr marL="12700"/>
            <a:r>
              <a:rPr sz="1400" dirty="0">
                <a:latin typeface="Arial"/>
                <a:cs typeface="Arial"/>
              </a:rPr>
              <a:t>Datos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necesarios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para</a:t>
            </a:r>
            <a:r>
              <a:rPr sz="1400" dirty="0">
                <a:latin typeface="Arial"/>
                <a:cs typeface="Arial"/>
              </a:rPr>
              <a:t> el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diseño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una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malla: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350">
              <a:latin typeface="Arial"/>
              <a:cs typeface="Arial"/>
            </a:endParaRPr>
          </a:p>
          <a:p>
            <a:pPr marL="469265" indent="-228600">
              <a:buChar char="-"/>
              <a:tabLst>
                <a:tab pos="469265" algn="l"/>
                <a:tab pos="469900" algn="l"/>
              </a:tabLst>
            </a:pPr>
            <a:r>
              <a:rPr sz="1400" dirty="0">
                <a:latin typeface="Arial"/>
                <a:cs typeface="Arial"/>
              </a:rPr>
              <a:t>La</a:t>
            </a:r>
            <a:r>
              <a:rPr sz="1400" spc="-5" dirty="0">
                <a:latin typeface="Arial"/>
                <a:cs typeface="Arial"/>
              </a:rPr>
              <a:t> corriente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máxima</a:t>
            </a:r>
            <a:r>
              <a:rPr sz="1400" dirty="0">
                <a:latin typeface="Arial"/>
                <a:cs typeface="Arial"/>
              </a:rPr>
              <a:t> de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falla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tierra</a:t>
            </a:r>
            <a:endParaRPr sz="1400">
              <a:latin typeface="Arial"/>
              <a:cs typeface="Arial"/>
            </a:endParaRPr>
          </a:p>
          <a:p>
            <a:pPr marL="469265" indent="-228600">
              <a:spcBef>
                <a:spcPts val="735"/>
              </a:spcBef>
              <a:buChar char="-"/>
              <a:tabLst>
                <a:tab pos="469265" algn="l"/>
                <a:tab pos="469900" algn="l"/>
              </a:tabLst>
            </a:pPr>
            <a:r>
              <a:rPr sz="1400" dirty="0">
                <a:latin typeface="Arial"/>
                <a:cs typeface="Arial"/>
              </a:rPr>
              <a:t>El </a:t>
            </a:r>
            <a:r>
              <a:rPr sz="1400" spc="-5" dirty="0">
                <a:latin typeface="Arial"/>
                <a:cs typeface="Arial"/>
              </a:rPr>
              <a:t>tiempo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máximo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operación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las protecciones</a:t>
            </a:r>
            <a:endParaRPr sz="1400">
              <a:latin typeface="Arial"/>
              <a:cs typeface="Arial"/>
            </a:endParaRPr>
          </a:p>
          <a:p>
            <a:pPr marL="469265" indent="-228600">
              <a:spcBef>
                <a:spcPts val="730"/>
              </a:spcBef>
              <a:buChar char="-"/>
              <a:tabLst>
                <a:tab pos="469265" algn="l"/>
                <a:tab pos="469900" algn="l"/>
              </a:tabLst>
            </a:pPr>
            <a:r>
              <a:rPr sz="1400" dirty="0">
                <a:latin typeface="Arial"/>
                <a:cs typeface="Arial"/>
              </a:rPr>
              <a:t>Los</a:t>
            </a:r>
            <a:r>
              <a:rPr sz="1400" spc="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valores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máximos</a:t>
            </a:r>
            <a:r>
              <a:rPr sz="1400" spc="1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de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tensión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1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paso</a:t>
            </a:r>
            <a:r>
              <a:rPr sz="1400" spc="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y</a:t>
            </a:r>
            <a:r>
              <a:rPr sz="1400" spc="-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5" dirty="0">
                <a:latin typeface="Arial"/>
                <a:cs typeface="Arial"/>
              </a:rPr>
              <a:t> contacto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permitidos.</a:t>
            </a:r>
            <a:endParaRPr sz="1400">
              <a:latin typeface="Arial"/>
              <a:cs typeface="Arial"/>
            </a:endParaRPr>
          </a:p>
          <a:p>
            <a:pPr marL="469265" indent="-228600">
              <a:spcBef>
                <a:spcPts val="730"/>
              </a:spcBef>
              <a:buChar char="-"/>
              <a:tabLst>
                <a:tab pos="469265" algn="l"/>
                <a:tab pos="469900" algn="l"/>
              </a:tabLst>
            </a:pPr>
            <a:r>
              <a:rPr sz="1400" dirty="0">
                <a:latin typeface="Arial"/>
                <a:cs typeface="Arial"/>
              </a:rPr>
              <a:t>La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resistividad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del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terreno</a:t>
            </a:r>
            <a:endParaRPr sz="1400">
              <a:latin typeface="Arial"/>
              <a:cs typeface="Arial"/>
            </a:endParaRPr>
          </a:p>
          <a:p>
            <a:pPr marL="469265" indent="-228600">
              <a:spcBef>
                <a:spcPts val="735"/>
              </a:spcBef>
              <a:buChar char="-"/>
              <a:tabLst>
                <a:tab pos="469265" algn="l"/>
                <a:tab pos="469900" algn="l"/>
              </a:tabLst>
            </a:pPr>
            <a:r>
              <a:rPr sz="1400" dirty="0">
                <a:latin typeface="Arial"/>
                <a:cs typeface="Arial"/>
              </a:rPr>
              <a:t>Las</a:t>
            </a:r>
            <a:r>
              <a:rPr sz="1400" spc="-5" dirty="0">
                <a:latin typeface="Arial"/>
                <a:cs typeface="Arial"/>
              </a:rPr>
              <a:t> dimensiones </a:t>
            </a:r>
            <a:r>
              <a:rPr sz="1400" spc="-10" dirty="0">
                <a:latin typeface="Arial"/>
                <a:cs typeface="Arial"/>
              </a:rPr>
              <a:t>de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la</a:t>
            </a:r>
            <a:r>
              <a:rPr sz="1400" spc="-5" dirty="0">
                <a:latin typeface="Arial"/>
                <a:cs typeface="Arial"/>
              </a:rPr>
              <a:t> subestación</a:t>
            </a:r>
            <a:endParaRPr sz="14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102908" y="9390381"/>
            <a:ext cx="5678170" cy="5073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1150"/>
              </a:lnSpc>
            </a:pPr>
            <a:r>
              <a:rPr sz="1100" dirty="0">
                <a:latin typeface="Calibri"/>
                <a:cs typeface="Calibri"/>
              </a:rPr>
              <a:t>PH </a:t>
            </a:r>
            <a:r>
              <a:rPr sz="1100" spc="-5" dirty="0">
                <a:latin typeface="Calibri"/>
                <a:cs typeface="Calibri"/>
              </a:rPr>
              <a:t>Financial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Park Tower,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Piso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35,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Boulevard </a:t>
            </a:r>
            <a:r>
              <a:rPr sz="1100" spc="-5" dirty="0">
                <a:latin typeface="Calibri"/>
                <a:cs typeface="Calibri"/>
              </a:rPr>
              <a:t>Costa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Este.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Corregimiento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Juan Díaz,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Costa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del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Este.</a:t>
            </a:r>
            <a:endParaRPr sz="1100">
              <a:latin typeface="Calibri"/>
              <a:cs typeface="Calibri"/>
            </a:endParaRPr>
          </a:p>
          <a:p>
            <a:pPr marL="2030730" marR="2022475" algn="ctr">
              <a:lnSpc>
                <a:spcPct val="101800"/>
              </a:lnSpc>
            </a:pPr>
            <a:r>
              <a:rPr sz="1100" spc="-5" dirty="0">
                <a:latin typeface="Calibri"/>
                <a:cs typeface="Calibri"/>
              </a:rPr>
              <a:t>Ciudad de Panamá. Panamá. </a:t>
            </a:r>
            <a:r>
              <a:rPr sz="1100" spc="-235" dirty="0">
                <a:latin typeface="Calibri"/>
                <a:cs typeface="Calibri"/>
              </a:rPr>
              <a:t> </a:t>
            </a:r>
            <a:r>
              <a:rPr sz="1100" u="sng" spc="-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3"/>
              </a:rPr>
              <a:t>www.kaizengrp.com</a:t>
            </a:r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762742" y="782828"/>
            <a:ext cx="1179195" cy="5353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00" spc="-5" dirty="0">
                <a:latin typeface="Calibri"/>
                <a:cs typeface="Calibri"/>
              </a:rPr>
              <a:t>Ficha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Técnica: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K-001</a:t>
            </a:r>
            <a:endParaRPr sz="1100">
              <a:latin typeface="Calibri"/>
              <a:cs typeface="Calibri"/>
            </a:endParaRPr>
          </a:p>
          <a:p>
            <a:pPr marL="688975" marR="5080" indent="118745">
              <a:lnSpc>
                <a:spcPct val="101800"/>
              </a:lnSpc>
              <a:spcBef>
                <a:spcPts val="5"/>
              </a:spcBef>
            </a:pPr>
            <a:r>
              <a:rPr sz="1100" dirty="0">
                <a:latin typeface="Calibri"/>
                <a:cs typeface="Calibri"/>
              </a:rPr>
              <a:t>Re</a:t>
            </a:r>
            <a:r>
              <a:rPr sz="1100" spc="5" dirty="0">
                <a:latin typeface="Calibri"/>
                <a:cs typeface="Calibri"/>
              </a:rPr>
              <a:t>v</a:t>
            </a:r>
            <a:r>
              <a:rPr sz="1100" dirty="0">
                <a:latin typeface="Calibri"/>
                <a:cs typeface="Calibri"/>
              </a:rPr>
              <a:t>.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  </a:t>
            </a:r>
            <a:r>
              <a:rPr sz="1100" spc="-5" dirty="0">
                <a:latin typeface="Calibri"/>
                <a:cs typeface="Calibri"/>
              </a:rPr>
              <a:t>Jul-</a:t>
            </a:r>
            <a:r>
              <a:rPr sz="1100" dirty="0">
                <a:latin typeface="Calibri"/>
                <a:cs typeface="Calibri"/>
              </a:rPr>
              <a:t>20</a:t>
            </a:r>
            <a:r>
              <a:rPr sz="1100" spc="-10" dirty="0">
                <a:latin typeface="Calibri"/>
                <a:cs typeface="Calibri"/>
              </a:rPr>
              <a:t>1</a:t>
            </a:r>
            <a:r>
              <a:rPr sz="1100" dirty="0">
                <a:latin typeface="Calibri"/>
                <a:cs typeface="Calibri"/>
              </a:rPr>
              <a:t>8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5986068" y="9359202"/>
            <a:ext cx="5910580" cy="0"/>
          </a:xfrm>
          <a:custGeom>
            <a:avLst/>
            <a:gdLst/>
            <a:ahLst/>
            <a:cxnLst/>
            <a:rect l="l" t="t" r="r" b="b"/>
            <a:pathLst>
              <a:path w="5910580">
                <a:moveTo>
                  <a:pt x="0" y="0"/>
                </a:moveTo>
                <a:lnTo>
                  <a:pt x="1598938" y="0"/>
                </a:lnTo>
              </a:path>
              <a:path w="5910580">
                <a:moveTo>
                  <a:pt x="1600530" y="0"/>
                </a:moveTo>
                <a:lnTo>
                  <a:pt x="5910390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979736" y="355137"/>
            <a:ext cx="999649" cy="431186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130545" y="1316737"/>
            <a:ext cx="5612891" cy="7261859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6102908" y="9390381"/>
            <a:ext cx="5678170" cy="5073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1150"/>
              </a:lnSpc>
            </a:pPr>
            <a:r>
              <a:rPr sz="1100" dirty="0">
                <a:latin typeface="Calibri"/>
                <a:cs typeface="Calibri"/>
              </a:rPr>
              <a:t>PH </a:t>
            </a:r>
            <a:r>
              <a:rPr sz="1100" spc="-5" dirty="0">
                <a:latin typeface="Calibri"/>
                <a:cs typeface="Calibri"/>
              </a:rPr>
              <a:t>Financial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Park Tower,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Piso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35,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Boulevard </a:t>
            </a:r>
            <a:r>
              <a:rPr sz="1100" spc="-5" dirty="0">
                <a:latin typeface="Calibri"/>
                <a:cs typeface="Calibri"/>
              </a:rPr>
              <a:t>Costa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Este.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Corregimiento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Juan Díaz,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Costa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del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Este.</a:t>
            </a:r>
            <a:endParaRPr sz="1100">
              <a:latin typeface="Calibri"/>
              <a:cs typeface="Calibri"/>
            </a:endParaRPr>
          </a:p>
          <a:p>
            <a:pPr marL="2030730" marR="2022475" algn="ctr">
              <a:lnSpc>
                <a:spcPct val="101800"/>
              </a:lnSpc>
            </a:pPr>
            <a:r>
              <a:rPr sz="1100" spc="-5" dirty="0">
                <a:latin typeface="Calibri"/>
                <a:cs typeface="Calibri"/>
              </a:rPr>
              <a:t>Ciudad de Panamá. Panamá. </a:t>
            </a:r>
            <a:r>
              <a:rPr sz="1100" spc="-235" dirty="0">
                <a:latin typeface="Calibri"/>
                <a:cs typeface="Calibri"/>
              </a:rPr>
              <a:t> </a:t>
            </a:r>
            <a:r>
              <a:rPr sz="1100" u="sng" spc="-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4"/>
              </a:rPr>
              <a:t>www.kaizengrp.com</a:t>
            </a:r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986068" y="9359202"/>
            <a:ext cx="5910580" cy="0"/>
          </a:xfrm>
          <a:custGeom>
            <a:avLst/>
            <a:gdLst/>
            <a:ahLst/>
            <a:cxnLst/>
            <a:rect l="l" t="t" r="r" b="b"/>
            <a:pathLst>
              <a:path w="5910580">
                <a:moveTo>
                  <a:pt x="0" y="0"/>
                </a:moveTo>
                <a:lnTo>
                  <a:pt x="1598938" y="0"/>
                </a:lnTo>
              </a:path>
              <a:path w="5910580">
                <a:moveTo>
                  <a:pt x="1600530" y="0"/>
                </a:moveTo>
                <a:lnTo>
                  <a:pt x="5910390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979736" y="355137"/>
            <a:ext cx="999649" cy="431186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5944413" y="782828"/>
            <a:ext cx="5997575" cy="828649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715" algn="r">
              <a:spcBef>
                <a:spcPts val="100"/>
              </a:spcBef>
            </a:pPr>
            <a:r>
              <a:rPr sz="1100" spc="-5" dirty="0">
                <a:latin typeface="Calibri"/>
                <a:cs typeface="Calibri"/>
              </a:rPr>
              <a:t>Ficha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Técnica: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K-001</a:t>
            </a:r>
            <a:endParaRPr sz="1100">
              <a:latin typeface="Calibri"/>
              <a:cs typeface="Calibri"/>
            </a:endParaRPr>
          </a:p>
          <a:p>
            <a:pPr marL="5507355" marR="5080" indent="118745" algn="r">
              <a:lnSpc>
                <a:spcPct val="101800"/>
              </a:lnSpc>
              <a:spcBef>
                <a:spcPts val="5"/>
              </a:spcBef>
            </a:pPr>
            <a:r>
              <a:rPr sz="1100" dirty="0">
                <a:latin typeface="Calibri"/>
                <a:cs typeface="Calibri"/>
              </a:rPr>
              <a:t>Re</a:t>
            </a:r>
            <a:r>
              <a:rPr sz="1100" spc="5" dirty="0">
                <a:latin typeface="Calibri"/>
                <a:cs typeface="Calibri"/>
              </a:rPr>
              <a:t>v</a:t>
            </a:r>
            <a:r>
              <a:rPr sz="1100" dirty="0">
                <a:latin typeface="Calibri"/>
                <a:cs typeface="Calibri"/>
              </a:rPr>
              <a:t>.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  </a:t>
            </a:r>
            <a:r>
              <a:rPr sz="1100" spc="-5" dirty="0">
                <a:latin typeface="Calibri"/>
                <a:cs typeface="Calibri"/>
              </a:rPr>
              <a:t>Jul-</a:t>
            </a:r>
            <a:r>
              <a:rPr sz="1100" dirty="0">
                <a:latin typeface="Calibri"/>
                <a:cs typeface="Calibri"/>
              </a:rPr>
              <a:t>20</a:t>
            </a:r>
            <a:r>
              <a:rPr sz="1100" spc="-10" dirty="0">
                <a:latin typeface="Calibri"/>
                <a:cs typeface="Calibri"/>
              </a:rPr>
              <a:t>1</a:t>
            </a:r>
            <a:r>
              <a:rPr sz="1100" dirty="0">
                <a:latin typeface="Calibri"/>
                <a:cs typeface="Calibri"/>
              </a:rPr>
              <a:t>8</a:t>
            </a:r>
            <a:endParaRPr sz="11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100">
              <a:latin typeface="Calibri"/>
              <a:cs typeface="Calibri"/>
            </a:endParaRPr>
          </a:p>
          <a:p>
            <a:pPr marL="302260" marR="659130" indent="-289560">
              <a:lnSpc>
                <a:spcPct val="103600"/>
              </a:lnSpc>
              <a:spcBef>
                <a:spcPts val="865"/>
              </a:spcBef>
              <a:buAutoNum type="arabicPeriod"/>
              <a:tabLst>
                <a:tab pos="301625" algn="l"/>
                <a:tab pos="302260" algn="l"/>
              </a:tabLst>
            </a:pPr>
            <a:r>
              <a:rPr sz="1400" b="1" spc="-5" dirty="0">
                <a:latin typeface="Arial"/>
                <a:cs typeface="Arial"/>
              </a:rPr>
              <a:t>Especificaciones</a:t>
            </a:r>
            <a:r>
              <a:rPr sz="1400" b="1" spc="-1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y</a:t>
            </a:r>
            <a:r>
              <a:rPr sz="1400" b="1" spc="-1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pruebas</a:t>
            </a:r>
            <a:r>
              <a:rPr sz="1400" b="1" spc="1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eléctricas</a:t>
            </a:r>
            <a:r>
              <a:rPr sz="1400" b="1" spc="1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de</a:t>
            </a:r>
            <a:r>
              <a:rPr sz="1400" b="1" spc="2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mantenimiento</a:t>
            </a:r>
            <a:r>
              <a:rPr sz="1400" b="1" spc="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en </a:t>
            </a:r>
            <a:r>
              <a:rPr sz="1400" b="1" spc="-37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transformadores</a:t>
            </a:r>
            <a:r>
              <a:rPr sz="1400" b="1" spc="-1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de</a:t>
            </a:r>
            <a:r>
              <a:rPr sz="1400" b="1" spc="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potencia.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15"/>
              </a:spcBef>
              <a:buFont typeface="Arial"/>
              <a:buAutoNum type="arabicPeriod"/>
            </a:pPr>
            <a:endParaRPr sz="1550">
              <a:latin typeface="Arial"/>
              <a:cs typeface="Arial"/>
            </a:endParaRPr>
          </a:p>
          <a:p>
            <a:pPr marL="469265" lvl="1" indent="-457200" algn="just">
              <a:buAutoNum type="arabicPeriod"/>
              <a:tabLst>
                <a:tab pos="469900" algn="l"/>
              </a:tabLst>
            </a:pPr>
            <a:r>
              <a:rPr sz="1400" b="1" dirty="0">
                <a:latin typeface="Arial"/>
                <a:cs typeface="Arial"/>
              </a:rPr>
              <a:t>Objeto</a:t>
            </a:r>
            <a:r>
              <a:rPr sz="1400" b="1" spc="-1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De</a:t>
            </a:r>
            <a:r>
              <a:rPr sz="1400" b="1" spc="-1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La</a:t>
            </a:r>
            <a:r>
              <a:rPr sz="1400" b="1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Especificación</a:t>
            </a:r>
            <a:endParaRPr sz="1400">
              <a:latin typeface="Arial"/>
              <a:cs typeface="Arial"/>
            </a:endParaRPr>
          </a:p>
          <a:p>
            <a:pPr marL="12700" marR="5080" algn="just">
              <a:lnSpc>
                <a:spcPct val="143600"/>
              </a:lnSpc>
              <a:spcBef>
                <a:spcPts val="204"/>
              </a:spcBef>
            </a:pPr>
            <a:r>
              <a:rPr sz="1400" dirty="0">
                <a:latin typeface="Arial"/>
                <a:cs typeface="Arial"/>
              </a:rPr>
              <a:t>El </a:t>
            </a:r>
            <a:r>
              <a:rPr sz="1400" spc="-5" dirty="0">
                <a:latin typeface="Arial"/>
                <a:cs typeface="Arial"/>
              </a:rPr>
              <a:t>propósito </a:t>
            </a:r>
            <a:r>
              <a:rPr sz="1400" spc="-1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las especificaciones para </a:t>
            </a:r>
            <a:r>
              <a:rPr sz="1400" dirty="0">
                <a:latin typeface="Arial"/>
                <a:cs typeface="Arial"/>
              </a:rPr>
              <a:t>un </a:t>
            </a:r>
            <a:r>
              <a:rPr sz="1400" spc="-5" dirty="0">
                <a:latin typeface="Arial"/>
                <a:cs typeface="Arial"/>
              </a:rPr>
              <a:t>transformador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potencia </a:t>
            </a:r>
            <a:r>
              <a:rPr sz="1400" spc="-10" dirty="0">
                <a:latin typeface="Arial"/>
                <a:cs typeface="Arial"/>
              </a:rPr>
              <a:t>es </a:t>
            </a:r>
            <a:r>
              <a:rPr sz="1400" spc="-5" dirty="0">
                <a:latin typeface="Arial"/>
                <a:cs typeface="Arial"/>
              </a:rPr>
              <a:t> establecer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las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condiciones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técnicas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generales</a:t>
            </a:r>
            <a:r>
              <a:rPr sz="1400" dirty="0">
                <a:latin typeface="Arial"/>
                <a:cs typeface="Arial"/>
              </a:rPr>
              <a:t> que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deberá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cumplir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este </a:t>
            </a:r>
            <a:r>
              <a:rPr sz="1400" spc="-37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equipo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acuerdo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los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requerimientos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del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sistema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eléctrico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potencia </a:t>
            </a:r>
            <a:r>
              <a:rPr sz="1400" spc="-37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donde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será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instalado,</a:t>
            </a:r>
            <a:r>
              <a:rPr sz="1400" dirty="0">
                <a:latin typeface="Arial"/>
                <a:cs typeface="Arial"/>
              </a:rPr>
              <a:t> y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cuya</a:t>
            </a:r>
            <a:r>
              <a:rPr sz="1400" spc="-5" dirty="0">
                <a:latin typeface="Arial"/>
                <a:cs typeface="Arial"/>
              </a:rPr>
              <a:t> construcción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deberá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realizarse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según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las </a:t>
            </a:r>
            <a:r>
              <a:rPr sz="1400" spc="-37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normas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locales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del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cliente</a:t>
            </a:r>
            <a:r>
              <a:rPr sz="1400" dirty="0">
                <a:latin typeface="Arial"/>
                <a:cs typeface="Arial"/>
              </a:rPr>
              <a:t> y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las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normas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internacionales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que</a:t>
            </a:r>
            <a:r>
              <a:rPr sz="1400" dirty="0">
                <a:latin typeface="Arial"/>
                <a:cs typeface="Arial"/>
              </a:rPr>
              <a:t> se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tienen </a:t>
            </a:r>
            <a:r>
              <a:rPr sz="1400" spc="-37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establecidas </a:t>
            </a:r>
            <a:r>
              <a:rPr sz="1400" dirty="0">
                <a:latin typeface="Arial"/>
                <a:cs typeface="Arial"/>
              </a:rPr>
              <a:t>para</a:t>
            </a:r>
            <a:r>
              <a:rPr sz="1400" spc="-5" dirty="0">
                <a:latin typeface="Arial"/>
                <a:cs typeface="Arial"/>
              </a:rPr>
              <a:t> los transformadores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potencia.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55"/>
              </a:spcBef>
            </a:pPr>
            <a:endParaRPr sz="1300">
              <a:latin typeface="Arial"/>
              <a:cs typeface="Arial"/>
            </a:endParaRPr>
          </a:p>
          <a:p>
            <a:pPr marL="469265" lvl="1" indent="-457200" algn="just">
              <a:buAutoNum type="arabicPeriod" startAt="2"/>
              <a:tabLst>
                <a:tab pos="469900" algn="l"/>
              </a:tabLst>
            </a:pPr>
            <a:r>
              <a:rPr sz="1400" b="1" spc="-5" dirty="0">
                <a:latin typeface="Arial"/>
                <a:cs typeface="Arial"/>
              </a:rPr>
              <a:t>Normas</a:t>
            </a:r>
            <a:r>
              <a:rPr sz="1400" b="1" spc="-2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Aplicables</a:t>
            </a:r>
            <a:endParaRPr sz="1400">
              <a:latin typeface="Arial"/>
              <a:cs typeface="Arial"/>
            </a:endParaRPr>
          </a:p>
          <a:p>
            <a:pPr marL="12700" marR="250825" indent="150495">
              <a:lnSpc>
                <a:spcPct val="143700"/>
              </a:lnSpc>
              <a:spcBef>
                <a:spcPts val="190"/>
              </a:spcBef>
            </a:pPr>
            <a:r>
              <a:rPr sz="1400" dirty="0">
                <a:latin typeface="Arial"/>
                <a:cs typeface="Arial"/>
              </a:rPr>
              <a:t>Entre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las</a:t>
            </a:r>
            <a:r>
              <a:rPr sz="1400" spc="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normas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internacionales</a:t>
            </a:r>
            <a:r>
              <a:rPr sz="1400" dirty="0">
                <a:latin typeface="Arial"/>
                <a:cs typeface="Arial"/>
              </a:rPr>
              <a:t> que</a:t>
            </a:r>
            <a:r>
              <a:rPr sz="1400" spc="-5" dirty="0">
                <a:latin typeface="Arial"/>
                <a:cs typeface="Arial"/>
              </a:rPr>
              <a:t> aplican </a:t>
            </a:r>
            <a:r>
              <a:rPr sz="1400" dirty="0">
                <a:latin typeface="Arial"/>
                <a:cs typeface="Arial"/>
              </a:rPr>
              <a:t>para</a:t>
            </a:r>
            <a:r>
              <a:rPr sz="1400" spc="-5" dirty="0">
                <a:latin typeface="Arial"/>
                <a:cs typeface="Arial"/>
              </a:rPr>
              <a:t> los</a:t>
            </a:r>
            <a:r>
              <a:rPr sz="1400" dirty="0">
                <a:latin typeface="Arial"/>
                <a:cs typeface="Arial"/>
              </a:rPr>
              <a:t> transformadores </a:t>
            </a:r>
            <a:r>
              <a:rPr sz="1400" spc="-37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potencia,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se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tienen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las siguientes: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40"/>
              </a:spcBef>
            </a:pPr>
            <a:endParaRPr sz="2050">
              <a:latin typeface="Arial"/>
              <a:cs typeface="Arial"/>
            </a:endParaRPr>
          </a:p>
          <a:p>
            <a:pPr marL="461645" marR="667385" lvl="2">
              <a:lnSpc>
                <a:spcPct val="110000"/>
              </a:lnSpc>
              <a:buAutoNum type="arabicPeriod"/>
              <a:tabLst>
                <a:tab pos="959485" algn="l"/>
              </a:tabLst>
            </a:pPr>
            <a:r>
              <a:rPr sz="1400" b="1" spc="-10" dirty="0">
                <a:latin typeface="Arial"/>
                <a:cs typeface="Arial"/>
              </a:rPr>
              <a:t>ANSI</a:t>
            </a:r>
            <a:r>
              <a:rPr sz="1400" b="1" spc="1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(American</a:t>
            </a:r>
            <a:r>
              <a:rPr sz="1400" b="1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National</a:t>
            </a:r>
            <a:r>
              <a:rPr sz="1400" b="1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Standards</a:t>
            </a:r>
            <a:r>
              <a:rPr sz="1400" b="1" spc="1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Institute) </a:t>
            </a:r>
            <a:r>
              <a:rPr sz="1400" b="1" dirty="0">
                <a:latin typeface="Arial"/>
                <a:cs typeface="Arial"/>
              </a:rPr>
              <a:t>/</a:t>
            </a:r>
            <a:r>
              <a:rPr sz="1400" b="1" spc="-5" dirty="0">
                <a:latin typeface="Arial"/>
                <a:cs typeface="Arial"/>
              </a:rPr>
              <a:t> IEEE </a:t>
            </a:r>
            <a:r>
              <a:rPr sz="1400" b="1" spc="-37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(Institute</a:t>
            </a:r>
            <a:r>
              <a:rPr sz="1400" b="1" spc="-1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of</a:t>
            </a:r>
            <a:r>
              <a:rPr sz="1400" b="1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Electrical and</a:t>
            </a:r>
            <a:r>
              <a:rPr sz="1400" b="1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Electronic</a:t>
            </a:r>
            <a:r>
              <a:rPr sz="1400" b="1" spc="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Engineers):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20"/>
              </a:spcBef>
            </a:pPr>
            <a:endParaRPr sz="1600">
              <a:latin typeface="Arial"/>
              <a:cs typeface="Arial"/>
            </a:endParaRPr>
          </a:p>
          <a:p>
            <a:pPr marL="461645" marR="136525">
              <a:lnSpc>
                <a:spcPct val="109300"/>
              </a:lnSpc>
            </a:pPr>
            <a:r>
              <a:rPr sz="1400" spc="-5" dirty="0">
                <a:latin typeface="Arial"/>
                <a:cs typeface="Arial"/>
              </a:rPr>
              <a:t>-ANSI/IEEE</a:t>
            </a:r>
            <a:r>
              <a:rPr sz="1400" spc="1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C57-12-00: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"General </a:t>
            </a:r>
            <a:r>
              <a:rPr sz="1400" spc="-5" dirty="0">
                <a:latin typeface="Arial"/>
                <a:cs typeface="Arial"/>
              </a:rPr>
              <a:t>Requirements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for </a:t>
            </a:r>
            <a:r>
              <a:rPr sz="1400" spc="-5" dirty="0">
                <a:latin typeface="Arial"/>
                <a:cs typeface="Arial"/>
              </a:rPr>
              <a:t>Liquid</a:t>
            </a:r>
            <a:r>
              <a:rPr sz="1400" spc="1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Immersed </a:t>
            </a:r>
            <a:r>
              <a:rPr sz="1400" spc="-37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Distribution, Power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and </a:t>
            </a:r>
            <a:r>
              <a:rPr sz="1400" spc="-5" dirty="0">
                <a:latin typeface="Arial"/>
                <a:cs typeface="Arial"/>
              </a:rPr>
              <a:t>Regulating Transformers".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25"/>
              </a:spcBef>
            </a:pPr>
            <a:endParaRPr sz="1500">
              <a:latin typeface="Arial"/>
              <a:cs typeface="Arial"/>
            </a:endParaRPr>
          </a:p>
          <a:p>
            <a:pPr marL="38100" marR="212090" indent="423545">
              <a:lnSpc>
                <a:spcPct val="109500"/>
              </a:lnSpc>
            </a:pPr>
            <a:r>
              <a:rPr sz="1400" spc="-5" dirty="0">
                <a:latin typeface="Arial"/>
                <a:cs typeface="Arial"/>
              </a:rPr>
              <a:t>-ANSI/IEEE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C57.12.80.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“IEEE Standard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Terminology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for </a:t>
            </a:r>
            <a:r>
              <a:rPr sz="1400" spc="-10" dirty="0">
                <a:latin typeface="Arial"/>
                <a:cs typeface="Arial"/>
              </a:rPr>
              <a:t>Power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and </a:t>
            </a:r>
            <a:r>
              <a:rPr sz="1400" spc="-37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Distribution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Transformers”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15"/>
              </a:spcBef>
            </a:pPr>
            <a:endParaRPr sz="1500">
              <a:latin typeface="Arial"/>
              <a:cs typeface="Arial"/>
            </a:endParaRPr>
          </a:p>
          <a:p>
            <a:pPr marL="461645" marR="580390">
              <a:lnSpc>
                <a:spcPct val="109300"/>
              </a:lnSpc>
            </a:pPr>
            <a:r>
              <a:rPr sz="1400" spc="-5" dirty="0">
                <a:latin typeface="Arial"/>
                <a:cs typeface="Arial"/>
              </a:rPr>
              <a:t>-ANSI/IEEE</a:t>
            </a:r>
            <a:r>
              <a:rPr sz="1400" spc="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C57-12-90: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"Test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Code for</a:t>
            </a:r>
            <a:r>
              <a:rPr sz="1400" spc="1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Distribution,</a:t>
            </a:r>
            <a:r>
              <a:rPr sz="1400" spc="1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Power</a:t>
            </a:r>
            <a:r>
              <a:rPr sz="1400" spc="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and </a:t>
            </a:r>
            <a:r>
              <a:rPr sz="1400" spc="-37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Regulating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Transformers".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25"/>
              </a:spcBef>
            </a:pPr>
            <a:endParaRPr sz="1500">
              <a:latin typeface="Arial"/>
              <a:cs typeface="Arial"/>
            </a:endParaRPr>
          </a:p>
          <a:p>
            <a:pPr marL="1841500" marR="205740" indent="-1379855">
              <a:lnSpc>
                <a:spcPct val="109300"/>
              </a:lnSpc>
            </a:pPr>
            <a:r>
              <a:rPr sz="1400" spc="-5" dirty="0">
                <a:latin typeface="Arial"/>
                <a:cs typeface="Arial"/>
              </a:rPr>
              <a:t>-ANSI/IEEE</a:t>
            </a:r>
            <a:r>
              <a:rPr sz="1400" spc="1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C57.13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"Requirements,</a:t>
            </a:r>
            <a:r>
              <a:rPr sz="1400" spc="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Terminology</a:t>
            </a:r>
            <a:r>
              <a:rPr sz="1400" dirty="0">
                <a:latin typeface="Arial"/>
                <a:cs typeface="Arial"/>
              </a:rPr>
              <a:t> and</a:t>
            </a:r>
            <a:r>
              <a:rPr sz="1400" spc="1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Test</a:t>
            </a:r>
            <a:r>
              <a:rPr sz="1400" spc="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Code</a:t>
            </a:r>
            <a:r>
              <a:rPr sz="1400" dirty="0">
                <a:latin typeface="Arial"/>
                <a:cs typeface="Arial"/>
              </a:rPr>
              <a:t> for </a:t>
            </a:r>
            <a:r>
              <a:rPr sz="1400" spc="-37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Instrument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Transformers".</a:t>
            </a:r>
            <a:endParaRPr sz="14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102908" y="9390381"/>
            <a:ext cx="5678170" cy="5073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1150"/>
              </a:lnSpc>
            </a:pPr>
            <a:r>
              <a:rPr sz="1100" dirty="0">
                <a:latin typeface="Calibri"/>
                <a:cs typeface="Calibri"/>
              </a:rPr>
              <a:t>PH </a:t>
            </a:r>
            <a:r>
              <a:rPr sz="1100" spc="-5" dirty="0">
                <a:latin typeface="Calibri"/>
                <a:cs typeface="Calibri"/>
              </a:rPr>
              <a:t>Financial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Park Tower,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Piso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35,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Boulevard </a:t>
            </a:r>
            <a:r>
              <a:rPr sz="1100" spc="-5" dirty="0">
                <a:latin typeface="Calibri"/>
                <a:cs typeface="Calibri"/>
              </a:rPr>
              <a:t>Costa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Este.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Corregimiento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Juan Díaz,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Costa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del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Este.</a:t>
            </a:r>
            <a:endParaRPr sz="1100">
              <a:latin typeface="Calibri"/>
              <a:cs typeface="Calibri"/>
            </a:endParaRPr>
          </a:p>
          <a:p>
            <a:pPr marL="2030730" marR="2022475" algn="ctr">
              <a:lnSpc>
                <a:spcPct val="101800"/>
              </a:lnSpc>
            </a:pPr>
            <a:r>
              <a:rPr sz="1100" spc="-5" dirty="0">
                <a:latin typeface="Calibri"/>
                <a:cs typeface="Calibri"/>
              </a:rPr>
              <a:t>Ciudad de Panamá. Panamá. </a:t>
            </a:r>
            <a:r>
              <a:rPr sz="1100" spc="-235" dirty="0">
                <a:latin typeface="Calibri"/>
                <a:cs typeface="Calibri"/>
              </a:rPr>
              <a:t> </a:t>
            </a:r>
            <a:r>
              <a:rPr sz="1100" u="sng" spc="-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3"/>
              </a:rPr>
              <a:t>www.kaizengrp.com</a:t>
            </a:r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986068" y="9359202"/>
            <a:ext cx="5910580" cy="0"/>
          </a:xfrm>
          <a:custGeom>
            <a:avLst/>
            <a:gdLst/>
            <a:ahLst/>
            <a:cxnLst/>
            <a:rect l="l" t="t" r="r" b="b"/>
            <a:pathLst>
              <a:path w="5910580">
                <a:moveTo>
                  <a:pt x="0" y="0"/>
                </a:moveTo>
                <a:lnTo>
                  <a:pt x="1598938" y="0"/>
                </a:lnTo>
              </a:path>
              <a:path w="5910580">
                <a:moveTo>
                  <a:pt x="1600530" y="0"/>
                </a:moveTo>
                <a:lnTo>
                  <a:pt x="5910390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979736" y="355137"/>
            <a:ext cx="999649" cy="431186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6032804" y="782827"/>
            <a:ext cx="5909310" cy="793127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715" algn="r">
              <a:spcBef>
                <a:spcPts val="100"/>
              </a:spcBef>
            </a:pPr>
            <a:r>
              <a:rPr sz="1100" spc="-5" dirty="0">
                <a:latin typeface="Calibri"/>
                <a:cs typeface="Calibri"/>
              </a:rPr>
              <a:t>Ficha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Técnica: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K-001</a:t>
            </a:r>
            <a:endParaRPr sz="1100">
              <a:latin typeface="Calibri"/>
              <a:cs typeface="Calibri"/>
            </a:endParaRPr>
          </a:p>
          <a:p>
            <a:pPr marL="5419090" marR="5080" indent="118745" algn="r">
              <a:lnSpc>
                <a:spcPct val="101800"/>
              </a:lnSpc>
              <a:spcBef>
                <a:spcPts val="5"/>
              </a:spcBef>
            </a:pPr>
            <a:r>
              <a:rPr sz="1100" dirty="0">
                <a:latin typeface="Calibri"/>
                <a:cs typeface="Calibri"/>
              </a:rPr>
              <a:t>Re</a:t>
            </a:r>
            <a:r>
              <a:rPr sz="1100" spc="5" dirty="0">
                <a:latin typeface="Calibri"/>
                <a:cs typeface="Calibri"/>
              </a:rPr>
              <a:t>v</a:t>
            </a:r>
            <a:r>
              <a:rPr sz="1100" dirty="0">
                <a:latin typeface="Calibri"/>
                <a:cs typeface="Calibri"/>
              </a:rPr>
              <a:t>.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  </a:t>
            </a:r>
            <a:r>
              <a:rPr sz="1100" spc="-5" dirty="0">
                <a:latin typeface="Calibri"/>
                <a:cs typeface="Calibri"/>
              </a:rPr>
              <a:t>Jul-</a:t>
            </a:r>
            <a:r>
              <a:rPr sz="1100" dirty="0">
                <a:latin typeface="Calibri"/>
                <a:cs typeface="Calibri"/>
              </a:rPr>
              <a:t>20</a:t>
            </a:r>
            <a:r>
              <a:rPr sz="1100" spc="-10" dirty="0">
                <a:latin typeface="Calibri"/>
                <a:cs typeface="Calibri"/>
              </a:rPr>
              <a:t>1</a:t>
            </a:r>
            <a:r>
              <a:rPr sz="1100" dirty="0">
                <a:latin typeface="Calibri"/>
                <a:cs typeface="Calibri"/>
              </a:rPr>
              <a:t>8</a:t>
            </a:r>
            <a:endParaRPr sz="1100">
              <a:latin typeface="Calibri"/>
              <a:cs typeface="Calibri"/>
            </a:endParaRPr>
          </a:p>
          <a:p>
            <a:pPr marL="394970">
              <a:lnSpc>
                <a:spcPts val="1655"/>
              </a:lnSpc>
            </a:pPr>
            <a:r>
              <a:rPr sz="1400" spc="-5" dirty="0">
                <a:latin typeface="Arial"/>
                <a:cs typeface="Arial"/>
              </a:rPr>
              <a:t>-IEEE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C57.19.00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“IEEE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Standard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General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Requirements and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Test</a:t>
            </a:r>
            <a:endParaRPr sz="1400">
              <a:latin typeface="Arial"/>
              <a:cs typeface="Arial"/>
            </a:endParaRPr>
          </a:p>
          <a:p>
            <a:pPr marL="1460500">
              <a:spcBef>
                <a:spcPts val="170"/>
              </a:spcBef>
            </a:pPr>
            <a:r>
              <a:rPr sz="1400" spc="-5" dirty="0">
                <a:latin typeface="Arial"/>
                <a:cs typeface="Arial"/>
              </a:rPr>
              <a:t>Procedures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for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Bushing”.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500">
              <a:latin typeface="Arial"/>
              <a:cs typeface="Arial"/>
            </a:endParaRPr>
          </a:p>
          <a:p>
            <a:pPr marL="373380" marR="271145">
              <a:lnSpc>
                <a:spcPct val="110000"/>
              </a:lnSpc>
            </a:pPr>
            <a:r>
              <a:rPr sz="1400" dirty="0">
                <a:latin typeface="Arial"/>
                <a:cs typeface="Arial"/>
              </a:rPr>
              <a:t>-IEEE </a:t>
            </a:r>
            <a:r>
              <a:rPr sz="1400" spc="-5" dirty="0">
                <a:latin typeface="Arial"/>
                <a:cs typeface="Arial"/>
              </a:rPr>
              <a:t>C57.19.01 “IEEE Standard Performance Characteristics </a:t>
            </a:r>
            <a:r>
              <a:rPr sz="1400" spc="-10" dirty="0">
                <a:latin typeface="Arial"/>
                <a:cs typeface="Arial"/>
              </a:rPr>
              <a:t>and </a:t>
            </a:r>
            <a:r>
              <a:rPr sz="1400" spc="-37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Dimensions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for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Outdoor </a:t>
            </a:r>
            <a:r>
              <a:rPr sz="1400" spc="-5" dirty="0">
                <a:latin typeface="Arial"/>
                <a:cs typeface="Arial"/>
              </a:rPr>
              <a:t>Apparatus Bushings”.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55"/>
              </a:spcBef>
            </a:pPr>
            <a:endParaRPr sz="1700">
              <a:latin typeface="Arial"/>
              <a:cs typeface="Arial"/>
            </a:endParaRPr>
          </a:p>
          <a:p>
            <a:pPr marL="12700" marR="591185" indent="395605">
              <a:lnSpc>
                <a:spcPts val="1610"/>
              </a:lnSpc>
            </a:pPr>
            <a:r>
              <a:rPr sz="1400" dirty="0">
                <a:latin typeface="Arial"/>
                <a:cs typeface="Arial"/>
              </a:rPr>
              <a:t>-ANSI</a:t>
            </a:r>
            <a:r>
              <a:rPr sz="1400" spc="-5" dirty="0">
                <a:latin typeface="Arial"/>
                <a:cs typeface="Arial"/>
              </a:rPr>
              <a:t> C63-2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“Specification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for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Radio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Noise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and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Field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Strength </a:t>
            </a:r>
            <a:r>
              <a:rPr sz="1400" spc="-37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Meters”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>
              <a:latin typeface="Arial"/>
              <a:cs typeface="Arial"/>
            </a:endParaRPr>
          </a:p>
          <a:p>
            <a:pPr marL="408305"/>
            <a:r>
              <a:rPr sz="1400" dirty="0">
                <a:latin typeface="Arial"/>
                <a:cs typeface="Arial"/>
              </a:rPr>
              <a:t>-ANSI</a:t>
            </a:r>
            <a:r>
              <a:rPr sz="1400" spc="-5" dirty="0">
                <a:latin typeface="Arial"/>
                <a:cs typeface="Arial"/>
              </a:rPr>
              <a:t> C80-1: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"Specifications</a:t>
            </a:r>
            <a:r>
              <a:rPr sz="1400" dirty="0">
                <a:latin typeface="Arial"/>
                <a:cs typeface="Arial"/>
              </a:rPr>
              <a:t> for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Rigid</a:t>
            </a:r>
            <a:r>
              <a:rPr sz="1400" spc="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Steel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Conduit,</a:t>
            </a:r>
            <a:r>
              <a:rPr sz="1400" spc="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Zinc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Coated".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25"/>
              </a:spcBef>
            </a:pPr>
            <a:endParaRPr sz="1900">
              <a:latin typeface="Arial"/>
              <a:cs typeface="Arial"/>
            </a:endParaRPr>
          </a:p>
          <a:p>
            <a:pPr marL="12700" marR="424180" indent="347345">
              <a:lnSpc>
                <a:spcPts val="1610"/>
              </a:lnSpc>
            </a:pPr>
            <a:r>
              <a:rPr sz="1400" spc="-5" dirty="0">
                <a:latin typeface="Arial"/>
                <a:cs typeface="Arial"/>
              </a:rPr>
              <a:t>-ANSI</a:t>
            </a:r>
            <a:r>
              <a:rPr sz="1400" dirty="0">
                <a:latin typeface="Arial"/>
                <a:cs typeface="Arial"/>
              </a:rPr>
              <a:t> /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IEEE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Std.4: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“IEEE Standard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Techniques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for</a:t>
            </a:r>
            <a:r>
              <a:rPr sz="1400" spc="1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High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Voltage </a:t>
            </a:r>
            <a:r>
              <a:rPr sz="1400" spc="-37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Testing”.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55"/>
              </a:spcBef>
            </a:pPr>
            <a:endParaRPr sz="1850">
              <a:latin typeface="Arial"/>
              <a:cs typeface="Arial"/>
            </a:endParaRPr>
          </a:p>
          <a:p>
            <a:pPr marL="12700" marR="820419" indent="347345">
              <a:lnSpc>
                <a:spcPts val="1610"/>
              </a:lnSpc>
            </a:pPr>
            <a:r>
              <a:rPr sz="1400" spc="-5" dirty="0">
                <a:latin typeface="Arial"/>
                <a:cs typeface="Arial"/>
              </a:rPr>
              <a:t>-ANSI</a:t>
            </a:r>
            <a:r>
              <a:rPr sz="1400" dirty="0">
                <a:latin typeface="Arial"/>
                <a:cs typeface="Arial"/>
              </a:rPr>
              <a:t> / </a:t>
            </a:r>
            <a:r>
              <a:rPr sz="1400" spc="-5" dirty="0">
                <a:latin typeface="Arial"/>
                <a:cs typeface="Arial"/>
              </a:rPr>
              <a:t>IEEE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Std.100: “Standard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Dictionary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of Electrical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and </a:t>
            </a:r>
            <a:r>
              <a:rPr sz="1400" spc="-37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Electronic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Terms”.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35"/>
              </a:spcBef>
            </a:pPr>
            <a:endParaRPr sz="1850">
              <a:latin typeface="Arial"/>
              <a:cs typeface="Arial"/>
            </a:endParaRPr>
          </a:p>
          <a:p>
            <a:pPr marL="12700" marR="322580" indent="347345">
              <a:lnSpc>
                <a:spcPts val="1620"/>
              </a:lnSpc>
            </a:pPr>
            <a:r>
              <a:rPr sz="1400" spc="-5" dirty="0">
                <a:latin typeface="Arial"/>
                <a:cs typeface="Arial"/>
              </a:rPr>
              <a:t>-IEEE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Std.756: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“Trial-Use</a:t>
            </a:r>
            <a:r>
              <a:rPr sz="1400" spc="2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Guide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for</a:t>
            </a:r>
            <a:r>
              <a:rPr sz="1400" spc="2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Loading </a:t>
            </a:r>
            <a:r>
              <a:rPr sz="1400" spc="-5" dirty="0">
                <a:latin typeface="Arial"/>
                <a:cs typeface="Arial"/>
              </a:rPr>
              <a:t>Mineral-Oil</a:t>
            </a:r>
            <a:r>
              <a:rPr sz="1400" spc="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Immersed </a:t>
            </a:r>
            <a:r>
              <a:rPr sz="1400" spc="-37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Transformers”.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35"/>
              </a:spcBef>
            </a:pPr>
            <a:endParaRPr sz="1600">
              <a:latin typeface="Arial"/>
              <a:cs typeface="Arial"/>
            </a:endParaRPr>
          </a:p>
          <a:p>
            <a:pPr marL="373380" marR="634365">
              <a:lnSpc>
                <a:spcPct val="110000"/>
              </a:lnSpc>
            </a:pPr>
            <a:r>
              <a:rPr sz="1400" spc="-5" dirty="0">
                <a:latin typeface="Arial"/>
                <a:cs typeface="Arial"/>
              </a:rPr>
              <a:t>-ANSI/IEEE</a:t>
            </a:r>
            <a:r>
              <a:rPr sz="1400" spc="1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Std.</a:t>
            </a:r>
            <a:r>
              <a:rPr sz="1400" spc="1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57-104</a:t>
            </a:r>
            <a:r>
              <a:rPr sz="1400" spc="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“Guide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for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the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Interpretation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of</a:t>
            </a:r>
            <a:r>
              <a:rPr sz="1400" spc="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Gases </a:t>
            </a:r>
            <a:r>
              <a:rPr sz="1400" spc="-37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Generated in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Oil-Immersed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Transformers”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500">
              <a:latin typeface="Arial"/>
              <a:cs typeface="Arial"/>
            </a:endParaRPr>
          </a:p>
          <a:p>
            <a:pPr marL="414655" lvl="2" indent="-41275">
              <a:spcBef>
                <a:spcPts val="1035"/>
              </a:spcBef>
              <a:buAutoNum type="arabicPeriod" startAt="2"/>
              <a:tabLst>
                <a:tab pos="831215" algn="l"/>
              </a:tabLst>
            </a:pPr>
            <a:r>
              <a:rPr sz="1400" b="1" dirty="0">
                <a:latin typeface="Arial"/>
                <a:cs typeface="Arial"/>
              </a:rPr>
              <a:t>NEMA</a:t>
            </a:r>
            <a:r>
              <a:rPr sz="1400" b="1" spc="-3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(National</a:t>
            </a:r>
            <a:r>
              <a:rPr sz="1400" b="1" spc="1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Electrical</a:t>
            </a:r>
            <a:r>
              <a:rPr sz="1400" b="1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Manufacturers</a:t>
            </a:r>
            <a:r>
              <a:rPr sz="1400" b="1" spc="1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Association):</a:t>
            </a:r>
            <a:endParaRPr sz="1400">
              <a:latin typeface="Arial"/>
              <a:cs typeface="Arial"/>
            </a:endParaRPr>
          </a:p>
          <a:p>
            <a:pPr lvl="2">
              <a:spcBef>
                <a:spcPts val="25"/>
              </a:spcBef>
              <a:buFont typeface="Arial"/>
              <a:buAutoNum type="arabicPeriod" startAt="2"/>
            </a:pPr>
            <a:endParaRPr sz="1900">
              <a:latin typeface="Arial"/>
              <a:cs typeface="Arial"/>
            </a:endParaRPr>
          </a:p>
          <a:p>
            <a:pPr marL="400685" marR="404495" indent="13335">
              <a:lnSpc>
                <a:spcPct val="109300"/>
              </a:lnSpc>
            </a:pPr>
            <a:r>
              <a:rPr sz="1400" spc="-5" dirty="0">
                <a:latin typeface="Arial"/>
                <a:cs typeface="Arial"/>
              </a:rPr>
              <a:t>NEMA</a:t>
            </a:r>
            <a:r>
              <a:rPr sz="1400" spc="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107: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"Method</a:t>
            </a:r>
            <a:r>
              <a:rPr sz="1400" dirty="0">
                <a:latin typeface="Arial"/>
                <a:cs typeface="Arial"/>
              </a:rPr>
              <a:t> of </a:t>
            </a:r>
            <a:r>
              <a:rPr sz="1400" spc="-5" dirty="0">
                <a:latin typeface="Arial"/>
                <a:cs typeface="Arial"/>
              </a:rPr>
              <a:t>Measurement</a:t>
            </a:r>
            <a:r>
              <a:rPr sz="1400" spc="1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of</a:t>
            </a:r>
            <a:r>
              <a:rPr sz="1400" spc="1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Radio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Influence Voltage </a:t>
            </a:r>
            <a:r>
              <a:rPr sz="1400" spc="-37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(RIV)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of</a:t>
            </a:r>
            <a:r>
              <a:rPr sz="1400" spc="-5" dirty="0">
                <a:latin typeface="Arial"/>
                <a:cs typeface="Arial"/>
              </a:rPr>
              <a:t> High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Voltage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Apparatus".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15"/>
              </a:spcBef>
            </a:pPr>
            <a:endParaRPr sz="1750">
              <a:latin typeface="Arial"/>
              <a:cs typeface="Arial"/>
            </a:endParaRPr>
          </a:p>
          <a:p>
            <a:pPr marL="381000">
              <a:spcBef>
                <a:spcPts val="5"/>
              </a:spcBef>
            </a:pPr>
            <a:r>
              <a:rPr sz="1400" spc="-5" dirty="0">
                <a:latin typeface="Arial"/>
                <a:cs typeface="Arial"/>
              </a:rPr>
              <a:t>NEMA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MG1: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“Motors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and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Generators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25"/>
              </a:spcBef>
            </a:pPr>
            <a:endParaRPr sz="1300">
              <a:latin typeface="Arial"/>
              <a:cs typeface="Arial"/>
            </a:endParaRPr>
          </a:p>
          <a:p>
            <a:pPr marL="830580" lvl="2" indent="-457834">
              <a:buAutoNum type="arabicPeriod" startAt="3"/>
              <a:tabLst>
                <a:tab pos="831215" algn="l"/>
              </a:tabLst>
            </a:pPr>
            <a:r>
              <a:rPr sz="1400" b="1" spc="-10" dirty="0">
                <a:latin typeface="Arial"/>
                <a:cs typeface="Arial"/>
              </a:rPr>
              <a:t>ASTM</a:t>
            </a:r>
            <a:r>
              <a:rPr sz="1400" b="1" spc="2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(American</a:t>
            </a:r>
            <a:r>
              <a:rPr sz="1400" b="1" spc="-1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Society</a:t>
            </a:r>
            <a:r>
              <a:rPr sz="1400" b="1" spc="-4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for</a:t>
            </a:r>
            <a:r>
              <a:rPr sz="1400" b="1" spc="1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Testing</a:t>
            </a:r>
            <a:r>
              <a:rPr sz="1400" b="1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and Materials)</a:t>
            </a:r>
            <a:r>
              <a:rPr sz="1400" b="1" spc="1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:</a:t>
            </a:r>
            <a:endParaRPr sz="14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102908" y="9390381"/>
            <a:ext cx="5678170" cy="5073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1150"/>
              </a:lnSpc>
            </a:pPr>
            <a:r>
              <a:rPr sz="1100" dirty="0">
                <a:latin typeface="Calibri"/>
                <a:cs typeface="Calibri"/>
              </a:rPr>
              <a:t>PH </a:t>
            </a:r>
            <a:r>
              <a:rPr sz="1100" spc="-5" dirty="0">
                <a:latin typeface="Calibri"/>
                <a:cs typeface="Calibri"/>
              </a:rPr>
              <a:t>Financial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Park Tower,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Piso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35,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Boulevard </a:t>
            </a:r>
            <a:r>
              <a:rPr sz="1100" spc="-5" dirty="0">
                <a:latin typeface="Calibri"/>
                <a:cs typeface="Calibri"/>
              </a:rPr>
              <a:t>Costa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Este.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Corregimiento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Juan Díaz,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Costa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del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Este.</a:t>
            </a:r>
            <a:endParaRPr sz="1100">
              <a:latin typeface="Calibri"/>
              <a:cs typeface="Calibri"/>
            </a:endParaRPr>
          </a:p>
          <a:p>
            <a:pPr marL="2030730" marR="2022475" algn="ctr">
              <a:lnSpc>
                <a:spcPct val="101800"/>
              </a:lnSpc>
            </a:pPr>
            <a:r>
              <a:rPr sz="1100" spc="-5" dirty="0">
                <a:latin typeface="Calibri"/>
                <a:cs typeface="Calibri"/>
              </a:rPr>
              <a:t>Ciudad de Panamá. Panamá. </a:t>
            </a:r>
            <a:r>
              <a:rPr sz="1100" spc="-235" dirty="0">
                <a:latin typeface="Calibri"/>
                <a:cs typeface="Calibri"/>
              </a:rPr>
              <a:t> </a:t>
            </a:r>
            <a:r>
              <a:rPr sz="1100" u="sng" spc="-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3"/>
              </a:rPr>
              <a:t>www.kaizengrp.com</a:t>
            </a:r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986068" y="9359202"/>
            <a:ext cx="5910580" cy="0"/>
          </a:xfrm>
          <a:custGeom>
            <a:avLst/>
            <a:gdLst/>
            <a:ahLst/>
            <a:cxnLst/>
            <a:rect l="l" t="t" r="r" b="b"/>
            <a:pathLst>
              <a:path w="5910580">
                <a:moveTo>
                  <a:pt x="0" y="0"/>
                </a:moveTo>
                <a:lnTo>
                  <a:pt x="1598938" y="0"/>
                </a:lnTo>
              </a:path>
              <a:path w="5910580">
                <a:moveTo>
                  <a:pt x="1600530" y="0"/>
                </a:moveTo>
                <a:lnTo>
                  <a:pt x="5910390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979736" y="355137"/>
            <a:ext cx="999649" cy="431186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6168440" y="782828"/>
            <a:ext cx="5773420" cy="80065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715" algn="r">
              <a:spcBef>
                <a:spcPts val="100"/>
              </a:spcBef>
            </a:pPr>
            <a:r>
              <a:rPr sz="1100" spc="-5" dirty="0">
                <a:latin typeface="Calibri"/>
                <a:cs typeface="Calibri"/>
              </a:rPr>
              <a:t>Ficha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Técnica: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K-001</a:t>
            </a:r>
            <a:endParaRPr sz="1100">
              <a:latin typeface="Calibri"/>
              <a:cs typeface="Calibri"/>
            </a:endParaRPr>
          </a:p>
          <a:p>
            <a:pPr marL="5283200" marR="5080" indent="118745" algn="r">
              <a:lnSpc>
                <a:spcPct val="101800"/>
              </a:lnSpc>
              <a:spcBef>
                <a:spcPts val="5"/>
              </a:spcBef>
            </a:pPr>
            <a:r>
              <a:rPr sz="1100" dirty="0">
                <a:latin typeface="Calibri"/>
                <a:cs typeface="Calibri"/>
              </a:rPr>
              <a:t>Re</a:t>
            </a:r>
            <a:r>
              <a:rPr sz="1100" spc="5" dirty="0">
                <a:latin typeface="Calibri"/>
                <a:cs typeface="Calibri"/>
              </a:rPr>
              <a:t>v</a:t>
            </a:r>
            <a:r>
              <a:rPr sz="1100" dirty="0">
                <a:latin typeface="Calibri"/>
                <a:cs typeface="Calibri"/>
              </a:rPr>
              <a:t>.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  </a:t>
            </a:r>
            <a:r>
              <a:rPr sz="1100" spc="-5" dirty="0">
                <a:latin typeface="Calibri"/>
                <a:cs typeface="Calibri"/>
              </a:rPr>
              <a:t>Jul-</a:t>
            </a:r>
            <a:r>
              <a:rPr sz="1100" dirty="0">
                <a:latin typeface="Calibri"/>
                <a:cs typeface="Calibri"/>
              </a:rPr>
              <a:t>20</a:t>
            </a:r>
            <a:r>
              <a:rPr sz="1100" spc="-10" dirty="0">
                <a:latin typeface="Calibri"/>
                <a:cs typeface="Calibri"/>
              </a:rPr>
              <a:t>1</a:t>
            </a:r>
            <a:r>
              <a:rPr sz="1100" dirty="0">
                <a:latin typeface="Calibri"/>
                <a:cs typeface="Calibri"/>
              </a:rPr>
              <a:t>8</a:t>
            </a:r>
            <a:endParaRPr sz="1100">
              <a:latin typeface="Calibri"/>
              <a:cs typeface="Calibri"/>
            </a:endParaRPr>
          </a:p>
          <a:p>
            <a:pPr marL="240665">
              <a:lnSpc>
                <a:spcPts val="1655"/>
              </a:lnSpc>
            </a:pPr>
            <a:r>
              <a:rPr sz="1400" spc="-5" dirty="0">
                <a:latin typeface="Arial"/>
                <a:cs typeface="Arial"/>
              </a:rPr>
              <a:t>ASTM </a:t>
            </a:r>
            <a:r>
              <a:rPr sz="1400" dirty="0">
                <a:latin typeface="Arial"/>
                <a:cs typeface="Arial"/>
              </a:rPr>
              <a:t>D1816:</a:t>
            </a:r>
            <a:r>
              <a:rPr sz="1400" spc="-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"Test</a:t>
            </a:r>
            <a:r>
              <a:rPr sz="1400" dirty="0">
                <a:latin typeface="Arial"/>
                <a:cs typeface="Arial"/>
              </a:rPr>
              <a:t> for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Dielectric</a:t>
            </a:r>
            <a:r>
              <a:rPr sz="1400" dirty="0">
                <a:latin typeface="Arial"/>
                <a:cs typeface="Arial"/>
              </a:rPr>
              <a:t> Strength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of </a:t>
            </a:r>
            <a:r>
              <a:rPr sz="1400" spc="-5" dirty="0">
                <a:latin typeface="Arial"/>
                <a:cs typeface="Arial"/>
              </a:rPr>
              <a:t>Insulating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Oil</a:t>
            </a:r>
            <a:r>
              <a:rPr sz="1400" spc="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of</a:t>
            </a:r>
            <a:endParaRPr sz="1400">
              <a:latin typeface="Arial"/>
              <a:cs typeface="Arial"/>
            </a:endParaRPr>
          </a:p>
          <a:p>
            <a:pPr marL="240665">
              <a:spcBef>
                <a:spcPts val="170"/>
              </a:spcBef>
            </a:pPr>
            <a:r>
              <a:rPr sz="1400" dirty="0">
                <a:latin typeface="Arial"/>
                <a:cs typeface="Arial"/>
              </a:rPr>
              <a:t>Petroleum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Origin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using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VDE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Electrodes".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10"/>
              </a:spcBef>
            </a:pPr>
            <a:endParaRPr sz="1700">
              <a:latin typeface="Arial"/>
              <a:cs typeface="Arial"/>
            </a:endParaRPr>
          </a:p>
          <a:p>
            <a:pPr marL="695325" lvl="2" indent="-457834">
              <a:buAutoNum type="arabicPeriod" startAt="4"/>
              <a:tabLst>
                <a:tab pos="695960" algn="l"/>
              </a:tabLst>
            </a:pPr>
            <a:r>
              <a:rPr sz="1400" b="1" spc="-5" dirty="0">
                <a:latin typeface="Arial"/>
                <a:cs typeface="Arial"/>
              </a:rPr>
              <a:t>CEI</a:t>
            </a:r>
            <a:r>
              <a:rPr sz="1400" b="1" spc="1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(Comisión</a:t>
            </a:r>
            <a:r>
              <a:rPr sz="1400" b="1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Electrotécnica</a:t>
            </a:r>
            <a:r>
              <a:rPr sz="1400" b="1" spc="-1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Internacional)</a:t>
            </a:r>
            <a:r>
              <a:rPr sz="1400" b="1" spc="2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:</a:t>
            </a:r>
            <a:endParaRPr sz="1400">
              <a:latin typeface="Arial"/>
              <a:cs typeface="Arial"/>
            </a:endParaRPr>
          </a:p>
          <a:p>
            <a:pPr lvl="2">
              <a:spcBef>
                <a:spcPts val="5"/>
              </a:spcBef>
              <a:buFont typeface="Arial"/>
              <a:buAutoNum type="arabicPeriod" startAt="4"/>
            </a:pPr>
            <a:endParaRPr sz="2050">
              <a:latin typeface="Arial"/>
              <a:cs typeface="Arial"/>
            </a:endParaRPr>
          </a:p>
          <a:p>
            <a:pPr marL="273050">
              <a:spcBef>
                <a:spcPts val="5"/>
              </a:spcBef>
            </a:pPr>
            <a:r>
              <a:rPr sz="1400" spc="-5" dirty="0">
                <a:latin typeface="Arial"/>
                <a:cs typeface="Arial"/>
              </a:rPr>
              <a:t>-CEI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76: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"Power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Transformers".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35"/>
              </a:spcBef>
            </a:pPr>
            <a:endParaRPr sz="1650">
              <a:latin typeface="Arial"/>
              <a:cs typeface="Arial"/>
            </a:endParaRPr>
          </a:p>
          <a:p>
            <a:pPr marL="245745" marR="349250">
              <a:lnSpc>
                <a:spcPct val="109300"/>
              </a:lnSpc>
            </a:pPr>
            <a:r>
              <a:rPr sz="1400" spc="-5" dirty="0">
                <a:latin typeface="Arial"/>
                <a:cs typeface="Arial"/>
              </a:rPr>
              <a:t>-CEI</a:t>
            </a:r>
            <a:r>
              <a:rPr sz="1400" spc="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599: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"Interpretation</a:t>
            </a:r>
            <a:r>
              <a:rPr sz="1400" dirty="0">
                <a:latin typeface="Arial"/>
                <a:cs typeface="Arial"/>
              </a:rPr>
              <a:t> of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the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Analysis</a:t>
            </a:r>
            <a:r>
              <a:rPr sz="1400" spc="1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of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Gases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in </a:t>
            </a:r>
            <a:r>
              <a:rPr sz="1400" spc="-5" dirty="0">
                <a:latin typeface="Arial"/>
                <a:cs typeface="Arial"/>
              </a:rPr>
              <a:t>Transformers </a:t>
            </a:r>
            <a:r>
              <a:rPr sz="1400" spc="-37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and Other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Oil-Filled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Electrical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Equipment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in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Service".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20"/>
              </a:spcBef>
            </a:pPr>
            <a:endParaRPr sz="1650">
              <a:latin typeface="Arial"/>
              <a:cs typeface="Arial"/>
            </a:endParaRPr>
          </a:p>
          <a:p>
            <a:pPr marL="234950">
              <a:spcBef>
                <a:spcPts val="5"/>
              </a:spcBef>
            </a:pPr>
            <a:r>
              <a:rPr sz="1400" spc="-5" dirty="0">
                <a:latin typeface="Arial"/>
                <a:cs typeface="Arial"/>
              </a:rPr>
              <a:t>-CEI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214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“On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load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Tap-Changers”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30"/>
              </a:spcBef>
            </a:pPr>
            <a:endParaRPr sz="1650">
              <a:latin typeface="Arial"/>
              <a:cs typeface="Arial"/>
            </a:endParaRPr>
          </a:p>
          <a:p>
            <a:pPr marL="695325" marR="603250" lvl="2" indent="-457200">
              <a:lnSpc>
                <a:spcPct val="109300"/>
              </a:lnSpc>
              <a:buAutoNum type="arabicPeriod" startAt="5"/>
              <a:tabLst>
                <a:tab pos="695960" algn="l"/>
              </a:tabLst>
            </a:pPr>
            <a:r>
              <a:rPr sz="1400" b="1" spc="-5" dirty="0">
                <a:latin typeface="Arial"/>
                <a:cs typeface="Arial"/>
              </a:rPr>
              <a:t>CIGRE</a:t>
            </a:r>
            <a:r>
              <a:rPr sz="1400" b="1" spc="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(Conferencia Internacional</a:t>
            </a:r>
            <a:r>
              <a:rPr sz="1400" b="1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de</a:t>
            </a:r>
            <a:r>
              <a:rPr sz="1400" b="1" spc="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Grandes</a:t>
            </a:r>
            <a:r>
              <a:rPr sz="1400" b="1" spc="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Redes </a:t>
            </a:r>
            <a:r>
              <a:rPr sz="1400" b="1" spc="-37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Eléctricas):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25"/>
              </a:spcBef>
            </a:pPr>
            <a:endParaRPr sz="1400">
              <a:latin typeface="Arial"/>
              <a:cs typeface="Arial"/>
            </a:endParaRPr>
          </a:p>
          <a:p>
            <a:pPr marL="238125" marR="8255" algn="just">
              <a:lnSpc>
                <a:spcPct val="143600"/>
              </a:lnSpc>
            </a:pPr>
            <a:r>
              <a:rPr sz="1400" spc="-5" dirty="0">
                <a:latin typeface="Arial"/>
                <a:cs typeface="Arial"/>
              </a:rPr>
              <a:t>ELECTRA/Mayo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/82: "Final Report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of </a:t>
            </a:r>
            <a:r>
              <a:rPr sz="1400" dirty="0">
                <a:latin typeface="Arial"/>
                <a:cs typeface="Arial"/>
              </a:rPr>
              <a:t>Working Group </a:t>
            </a:r>
            <a:r>
              <a:rPr sz="1400" spc="-10" dirty="0">
                <a:latin typeface="Arial"/>
                <a:cs typeface="Arial"/>
              </a:rPr>
              <a:t>06</a:t>
            </a:r>
            <a:r>
              <a:rPr sz="1400" spc="-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of</a:t>
            </a:r>
            <a:r>
              <a:rPr sz="1400" spc="-5" dirty="0">
                <a:latin typeface="Arial"/>
                <a:cs typeface="Arial"/>
              </a:rPr>
              <a:t> Study 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Committee </a:t>
            </a:r>
            <a:r>
              <a:rPr sz="1400" dirty="0">
                <a:latin typeface="Arial"/>
                <a:cs typeface="Arial"/>
              </a:rPr>
              <a:t>12 </a:t>
            </a:r>
            <a:r>
              <a:rPr sz="1400" spc="-5" dirty="0">
                <a:latin typeface="Arial"/>
                <a:cs typeface="Arial"/>
              </a:rPr>
              <a:t>(Transformers). </a:t>
            </a:r>
            <a:r>
              <a:rPr sz="1400" dirty="0">
                <a:latin typeface="Arial"/>
                <a:cs typeface="Arial"/>
              </a:rPr>
              <a:t>Art. 2: Temperature </a:t>
            </a:r>
            <a:r>
              <a:rPr sz="1400" spc="-5" dirty="0">
                <a:latin typeface="Arial"/>
                <a:cs typeface="Arial"/>
              </a:rPr>
              <a:t>Rise Test </a:t>
            </a:r>
            <a:r>
              <a:rPr sz="1400" dirty="0">
                <a:latin typeface="Arial"/>
                <a:cs typeface="Arial"/>
              </a:rPr>
              <a:t>on Oil 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Immersed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Transformers</a:t>
            </a:r>
            <a:r>
              <a:rPr sz="1400" spc="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with Analysis </a:t>
            </a:r>
            <a:r>
              <a:rPr sz="1400" dirty="0">
                <a:latin typeface="Arial"/>
                <a:cs typeface="Arial"/>
              </a:rPr>
              <a:t>of </a:t>
            </a:r>
            <a:r>
              <a:rPr sz="1400" spc="-5" dirty="0">
                <a:latin typeface="Arial"/>
                <a:cs typeface="Arial"/>
              </a:rPr>
              <a:t>Gases Dissolved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in</a:t>
            </a:r>
            <a:r>
              <a:rPr sz="1400" spc="-5" dirty="0">
                <a:latin typeface="Arial"/>
                <a:cs typeface="Arial"/>
              </a:rPr>
              <a:t> Oil".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30"/>
              </a:spcBef>
            </a:pPr>
            <a:endParaRPr sz="2100">
              <a:latin typeface="Arial"/>
              <a:cs typeface="Arial"/>
            </a:endParaRPr>
          </a:p>
          <a:p>
            <a:pPr marL="469265" lvl="1" indent="-457200">
              <a:buAutoNum type="arabicPeriod" startAt="3"/>
              <a:tabLst>
                <a:tab pos="469265" algn="l"/>
                <a:tab pos="469900" algn="l"/>
              </a:tabLst>
            </a:pPr>
            <a:r>
              <a:rPr sz="1400" b="1" spc="-5" dirty="0">
                <a:latin typeface="Arial"/>
                <a:cs typeface="Arial"/>
              </a:rPr>
              <a:t>Características</a:t>
            </a:r>
            <a:r>
              <a:rPr sz="1400" b="1" spc="-1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técnicas</a:t>
            </a:r>
            <a:endParaRPr sz="1400">
              <a:latin typeface="Arial"/>
              <a:cs typeface="Arial"/>
            </a:endParaRPr>
          </a:p>
          <a:p>
            <a:pPr lvl="1">
              <a:spcBef>
                <a:spcPts val="55"/>
              </a:spcBef>
              <a:buFont typeface="Arial"/>
              <a:buAutoNum type="arabicPeriod" startAt="3"/>
            </a:pPr>
            <a:endParaRPr sz="1300">
              <a:latin typeface="Arial"/>
              <a:cs typeface="Arial"/>
            </a:endParaRPr>
          </a:p>
          <a:p>
            <a:pPr marL="474345" lvl="2" indent="-457834">
              <a:buAutoNum type="arabicPeriod"/>
              <a:tabLst>
                <a:tab pos="474980" algn="l"/>
              </a:tabLst>
            </a:pPr>
            <a:r>
              <a:rPr sz="1400" b="1" spc="-5" dirty="0">
                <a:latin typeface="Arial"/>
                <a:cs typeface="Arial"/>
              </a:rPr>
              <a:t>Condiciones</a:t>
            </a:r>
            <a:r>
              <a:rPr sz="1400" b="1" spc="-1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Normales</a:t>
            </a:r>
            <a:r>
              <a:rPr sz="1400" b="1" spc="-1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de</a:t>
            </a:r>
            <a:r>
              <a:rPr sz="1400" b="1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Servicio</a:t>
            </a:r>
            <a:endParaRPr sz="1400">
              <a:latin typeface="Arial"/>
              <a:cs typeface="Arial"/>
            </a:endParaRPr>
          </a:p>
          <a:p>
            <a:pPr marL="238125">
              <a:spcBef>
                <a:spcPts val="720"/>
              </a:spcBef>
            </a:pPr>
            <a:r>
              <a:rPr sz="1400" spc="-5" dirty="0">
                <a:latin typeface="Arial"/>
                <a:cs typeface="Arial"/>
              </a:rPr>
              <a:t>-Condiciones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Ambientales</a:t>
            </a:r>
            <a:endParaRPr sz="1400">
              <a:latin typeface="Arial"/>
              <a:cs typeface="Arial"/>
            </a:endParaRPr>
          </a:p>
          <a:p>
            <a:pPr marL="695325" lvl="3" indent="-229235">
              <a:lnSpc>
                <a:spcPts val="1530"/>
              </a:lnSpc>
              <a:spcBef>
                <a:spcPts val="515"/>
              </a:spcBef>
              <a:buFont typeface="Symbol"/>
              <a:buChar char=""/>
              <a:tabLst>
                <a:tab pos="695325" algn="l"/>
                <a:tab pos="695960" algn="l"/>
              </a:tabLst>
            </a:pPr>
            <a:r>
              <a:rPr sz="1400" dirty="0">
                <a:latin typeface="Arial"/>
                <a:cs typeface="Arial"/>
              </a:rPr>
              <a:t>Temperatura</a:t>
            </a:r>
            <a:endParaRPr sz="1400">
              <a:latin typeface="Arial"/>
              <a:cs typeface="Arial"/>
            </a:endParaRPr>
          </a:p>
          <a:p>
            <a:pPr marL="695325" lvl="3" indent="-229235">
              <a:lnSpc>
                <a:spcPts val="1380"/>
              </a:lnSpc>
              <a:buFont typeface="Symbol"/>
              <a:buChar char=""/>
              <a:tabLst>
                <a:tab pos="695325" algn="l"/>
                <a:tab pos="695960" algn="l"/>
              </a:tabLst>
            </a:pPr>
            <a:r>
              <a:rPr sz="1400" dirty="0">
                <a:latin typeface="Arial"/>
                <a:cs typeface="Arial"/>
              </a:rPr>
              <a:t>Radiación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solar</a:t>
            </a:r>
            <a:endParaRPr sz="1400">
              <a:latin typeface="Arial"/>
              <a:cs typeface="Arial"/>
            </a:endParaRPr>
          </a:p>
          <a:p>
            <a:pPr marL="695325" lvl="3" indent="-229235">
              <a:lnSpc>
                <a:spcPts val="1380"/>
              </a:lnSpc>
              <a:buFont typeface="Symbol"/>
              <a:buChar char=""/>
              <a:tabLst>
                <a:tab pos="695325" algn="l"/>
                <a:tab pos="695960" algn="l"/>
              </a:tabLst>
            </a:pPr>
            <a:r>
              <a:rPr sz="1400" dirty="0">
                <a:latin typeface="Arial"/>
                <a:cs typeface="Arial"/>
              </a:rPr>
              <a:t>Velocidad de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viento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para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calcular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la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disipación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térmica.</a:t>
            </a:r>
            <a:endParaRPr sz="1400">
              <a:latin typeface="Arial"/>
              <a:cs typeface="Arial"/>
            </a:endParaRPr>
          </a:p>
          <a:p>
            <a:pPr marL="695325" lvl="3" indent="-229235">
              <a:lnSpc>
                <a:spcPts val="1380"/>
              </a:lnSpc>
              <a:buFont typeface="Symbol"/>
              <a:buChar char=""/>
              <a:tabLst>
                <a:tab pos="695325" algn="l"/>
                <a:tab pos="695960" algn="l"/>
              </a:tabLst>
            </a:pPr>
            <a:r>
              <a:rPr sz="1400" dirty="0">
                <a:latin typeface="Arial"/>
                <a:cs typeface="Arial"/>
              </a:rPr>
              <a:t>Altura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sobre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el </a:t>
            </a:r>
            <a:r>
              <a:rPr sz="1400" spc="-5" dirty="0">
                <a:latin typeface="Arial"/>
                <a:cs typeface="Arial"/>
              </a:rPr>
              <a:t>nivel</a:t>
            </a:r>
            <a:r>
              <a:rPr sz="1400" dirty="0">
                <a:latin typeface="Arial"/>
                <a:cs typeface="Arial"/>
              </a:rPr>
              <a:t> del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mar.</a:t>
            </a:r>
            <a:endParaRPr sz="1400">
              <a:latin typeface="Arial"/>
              <a:cs typeface="Arial"/>
            </a:endParaRPr>
          </a:p>
          <a:p>
            <a:pPr marL="695325" lvl="3" indent="-229235">
              <a:lnSpc>
                <a:spcPts val="1380"/>
              </a:lnSpc>
              <a:buFont typeface="Symbol"/>
              <a:buChar char=""/>
              <a:tabLst>
                <a:tab pos="695325" algn="l"/>
                <a:tab pos="695960" algn="l"/>
              </a:tabLst>
            </a:pPr>
            <a:r>
              <a:rPr sz="1400" spc="-5" dirty="0">
                <a:latin typeface="Arial"/>
                <a:cs typeface="Arial"/>
              </a:rPr>
              <a:t>Precipitación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en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el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área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instalación.</a:t>
            </a:r>
            <a:endParaRPr sz="1400">
              <a:latin typeface="Arial"/>
              <a:cs typeface="Arial"/>
            </a:endParaRPr>
          </a:p>
          <a:p>
            <a:pPr marL="695325" lvl="3" indent="-229235">
              <a:lnSpc>
                <a:spcPts val="1380"/>
              </a:lnSpc>
              <a:buFont typeface="Symbol"/>
              <a:buChar char=""/>
              <a:tabLst>
                <a:tab pos="695325" algn="l"/>
                <a:tab pos="695960" algn="l"/>
              </a:tabLst>
            </a:pPr>
            <a:r>
              <a:rPr sz="1400" spc="-5" dirty="0">
                <a:latin typeface="Arial"/>
                <a:cs typeface="Arial"/>
              </a:rPr>
              <a:t>Nivel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isoceraulico</a:t>
            </a:r>
            <a:endParaRPr sz="1400">
              <a:latin typeface="Arial"/>
              <a:cs typeface="Arial"/>
            </a:endParaRPr>
          </a:p>
          <a:p>
            <a:pPr marL="695325" lvl="3" indent="-229235">
              <a:lnSpc>
                <a:spcPts val="1530"/>
              </a:lnSpc>
              <a:buFont typeface="Symbol"/>
              <a:buChar char=""/>
              <a:tabLst>
                <a:tab pos="695325" algn="l"/>
                <a:tab pos="695960" algn="l"/>
              </a:tabLst>
            </a:pPr>
            <a:r>
              <a:rPr sz="1400" spc="-5" dirty="0">
                <a:latin typeface="Arial"/>
                <a:cs typeface="Arial"/>
              </a:rPr>
              <a:t>Humedad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relativa</a:t>
            </a:r>
            <a:endParaRPr sz="1400">
              <a:latin typeface="Arial"/>
              <a:cs typeface="Arial"/>
            </a:endParaRPr>
          </a:p>
          <a:p>
            <a:pPr marL="238125">
              <a:spcBef>
                <a:spcPts val="875"/>
              </a:spcBef>
            </a:pPr>
            <a:r>
              <a:rPr sz="1400" spc="-5" dirty="0">
                <a:latin typeface="Arial"/>
                <a:cs typeface="Arial"/>
              </a:rPr>
              <a:t>-Frecuencia </a:t>
            </a:r>
            <a:r>
              <a:rPr sz="1400" dirty="0">
                <a:latin typeface="Arial"/>
                <a:cs typeface="Arial"/>
              </a:rPr>
              <a:t>y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tensiones </a:t>
            </a:r>
            <a:r>
              <a:rPr sz="1400" spc="-5" dirty="0">
                <a:latin typeface="Arial"/>
                <a:cs typeface="Arial"/>
              </a:rPr>
              <a:t>nominales</a:t>
            </a:r>
            <a:r>
              <a:rPr sz="1400" spc="1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de</a:t>
            </a:r>
            <a:r>
              <a:rPr sz="1400" spc="-5" dirty="0">
                <a:latin typeface="Arial"/>
                <a:cs typeface="Arial"/>
              </a:rPr>
              <a:t> servicio</a:t>
            </a:r>
            <a:endParaRPr sz="14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102908" y="9390381"/>
            <a:ext cx="5678170" cy="5073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1150"/>
              </a:lnSpc>
            </a:pPr>
            <a:r>
              <a:rPr sz="1100" dirty="0">
                <a:latin typeface="Calibri"/>
                <a:cs typeface="Calibri"/>
              </a:rPr>
              <a:t>PH </a:t>
            </a:r>
            <a:r>
              <a:rPr sz="1100" spc="-5" dirty="0">
                <a:latin typeface="Calibri"/>
                <a:cs typeface="Calibri"/>
              </a:rPr>
              <a:t>Financial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Park Tower,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Piso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35,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Boulevard </a:t>
            </a:r>
            <a:r>
              <a:rPr sz="1100" spc="-5" dirty="0">
                <a:latin typeface="Calibri"/>
                <a:cs typeface="Calibri"/>
              </a:rPr>
              <a:t>Costa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Este.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Corregimiento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Juan Díaz,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Costa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del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Este.</a:t>
            </a:r>
            <a:endParaRPr sz="1100">
              <a:latin typeface="Calibri"/>
              <a:cs typeface="Calibri"/>
            </a:endParaRPr>
          </a:p>
          <a:p>
            <a:pPr marL="2030730" marR="2022475" algn="ctr">
              <a:lnSpc>
                <a:spcPct val="101800"/>
              </a:lnSpc>
            </a:pPr>
            <a:r>
              <a:rPr sz="1100" spc="-5" dirty="0">
                <a:latin typeface="Calibri"/>
                <a:cs typeface="Calibri"/>
              </a:rPr>
              <a:t>Ciudad de Panamá. Panamá. </a:t>
            </a:r>
            <a:r>
              <a:rPr sz="1100" spc="-235" dirty="0">
                <a:latin typeface="Calibri"/>
                <a:cs typeface="Calibri"/>
              </a:rPr>
              <a:t> </a:t>
            </a:r>
            <a:r>
              <a:rPr sz="1100" u="sng" spc="-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3"/>
              </a:rPr>
              <a:t>www.kaizengrp.com</a:t>
            </a:r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986068" y="9359202"/>
            <a:ext cx="5910580" cy="0"/>
          </a:xfrm>
          <a:custGeom>
            <a:avLst/>
            <a:gdLst/>
            <a:ahLst/>
            <a:cxnLst/>
            <a:rect l="l" t="t" r="r" b="b"/>
            <a:pathLst>
              <a:path w="5910580">
                <a:moveTo>
                  <a:pt x="0" y="0"/>
                </a:moveTo>
                <a:lnTo>
                  <a:pt x="1598938" y="0"/>
                </a:lnTo>
              </a:path>
              <a:path w="5910580">
                <a:moveTo>
                  <a:pt x="1600530" y="0"/>
                </a:moveTo>
                <a:lnTo>
                  <a:pt x="5910390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979736" y="355137"/>
            <a:ext cx="999649" cy="431186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5944413" y="782827"/>
            <a:ext cx="5997575" cy="407502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715" algn="r">
              <a:spcBef>
                <a:spcPts val="100"/>
              </a:spcBef>
            </a:pPr>
            <a:r>
              <a:rPr sz="1100" spc="-5" dirty="0">
                <a:latin typeface="Calibri"/>
                <a:cs typeface="Calibri"/>
              </a:rPr>
              <a:t>Ficha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Técnica: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K-001</a:t>
            </a:r>
            <a:endParaRPr sz="1100">
              <a:latin typeface="Calibri"/>
              <a:cs typeface="Calibri"/>
            </a:endParaRPr>
          </a:p>
          <a:p>
            <a:pPr marL="5507355" marR="5080" indent="118745" algn="r">
              <a:lnSpc>
                <a:spcPct val="101800"/>
              </a:lnSpc>
              <a:spcBef>
                <a:spcPts val="5"/>
              </a:spcBef>
            </a:pPr>
            <a:r>
              <a:rPr sz="1100" dirty="0">
                <a:latin typeface="Calibri"/>
                <a:cs typeface="Calibri"/>
              </a:rPr>
              <a:t>Re</a:t>
            </a:r>
            <a:r>
              <a:rPr sz="1100" spc="5" dirty="0">
                <a:latin typeface="Calibri"/>
                <a:cs typeface="Calibri"/>
              </a:rPr>
              <a:t>v</a:t>
            </a:r>
            <a:r>
              <a:rPr sz="1100" dirty="0">
                <a:latin typeface="Calibri"/>
                <a:cs typeface="Calibri"/>
              </a:rPr>
              <a:t>.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  </a:t>
            </a:r>
            <a:r>
              <a:rPr sz="1100" spc="-5" dirty="0">
                <a:latin typeface="Calibri"/>
                <a:cs typeface="Calibri"/>
              </a:rPr>
              <a:t>Jul-</a:t>
            </a:r>
            <a:r>
              <a:rPr sz="1100" dirty="0">
                <a:latin typeface="Calibri"/>
                <a:cs typeface="Calibri"/>
              </a:rPr>
              <a:t>20</a:t>
            </a:r>
            <a:r>
              <a:rPr sz="1100" spc="-10" dirty="0">
                <a:latin typeface="Calibri"/>
                <a:cs typeface="Calibri"/>
              </a:rPr>
              <a:t>1</a:t>
            </a:r>
            <a:r>
              <a:rPr sz="1100" dirty="0">
                <a:latin typeface="Calibri"/>
                <a:cs typeface="Calibri"/>
              </a:rPr>
              <a:t>8</a:t>
            </a:r>
            <a:endParaRPr sz="1100">
              <a:latin typeface="Calibri"/>
              <a:cs typeface="Calibri"/>
            </a:endParaRPr>
          </a:p>
          <a:p>
            <a:pPr marL="461645">
              <a:lnSpc>
                <a:spcPts val="1670"/>
              </a:lnSpc>
            </a:pPr>
            <a:r>
              <a:rPr sz="1400" dirty="0">
                <a:latin typeface="Arial"/>
                <a:cs typeface="Arial"/>
              </a:rPr>
              <a:t>-Tensión</a:t>
            </a:r>
            <a:r>
              <a:rPr sz="1400" spc="-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5" dirty="0">
                <a:latin typeface="Arial"/>
                <a:cs typeface="Arial"/>
              </a:rPr>
              <a:t> alimentación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5" dirty="0">
                <a:latin typeface="Arial"/>
                <a:cs typeface="Arial"/>
              </a:rPr>
              <a:t> los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circuitos</a:t>
            </a:r>
            <a:r>
              <a:rPr sz="1400" spc="1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de</a:t>
            </a:r>
            <a:r>
              <a:rPr sz="1400" spc="-5" dirty="0">
                <a:latin typeface="Arial"/>
                <a:cs typeface="Arial"/>
              </a:rPr>
              <a:t> control,</a:t>
            </a:r>
            <a:r>
              <a:rPr sz="1400" spc="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iluminación,</a:t>
            </a:r>
            <a:endParaRPr sz="1400">
              <a:latin typeface="Arial"/>
              <a:cs typeface="Arial"/>
            </a:endParaRPr>
          </a:p>
          <a:p>
            <a:pPr marL="553085" marR="149225">
              <a:lnSpc>
                <a:spcPct val="143600"/>
              </a:lnSpc>
            </a:pPr>
            <a:r>
              <a:rPr sz="1400" spc="-5" dirty="0">
                <a:latin typeface="Arial"/>
                <a:cs typeface="Arial"/>
              </a:rPr>
              <a:t>calefacción </a:t>
            </a:r>
            <a:r>
              <a:rPr sz="1400" dirty="0">
                <a:latin typeface="Arial"/>
                <a:cs typeface="Arial"/>
              </a:rPr>
              <a:t>y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tomas</a:t>
            </a:r>
            <a:r>
              <a:rPr sz="1400" spc="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potencia,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circuitos</a:t>
            </a:r>
            <a:r>
              <a:rPr sz="1400" dirty="0">
                <a:latin typeface="Arial"/>
                <a:cs typeface="Arial"/>
              </a:rPr>
              <a:t> de</a:t>
            </a:r>
            <a:r>
              <a:rPr sz="1400" spc="-5" dirty="0">
                <a:latin typeface="Arial"/>
                <a:cs typeface="Arial"/>
              </a:rPr>
              <a:t> motor</a:t>
            </a:r>
            <a:r>
              <a:rPr sz="1400" spc="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para </a:t>
            </a:r>
            <a:r>
              <a:rPr sz="1400" dirty="0">
                <a:latin typeface="Arial"/>
                <a:cs typeface="Arial"/>
              </a:rPr>
              <a:t>el</a:t>
            </a:r>
            <a:r>
              <a:rPr sz="1400" spc="1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sistema </a:t>
            </a:r>
            <a:r>
              <a:rPr sz="1400" spc="-37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5" dirty="0">
                <a:latin typeface="Arial"/>
                <a:cs typeface="Arial"/>
              </a:rPr>
              <a:t> enfriamiento, donde</a:t>
            </a:r>
            <a:r>
              <a:rPr sz="1400" dirty="0">
                <a:latin typeface="Arial"/>
                <a:cs typeface="Arial"/>
              </a:rPr>
              <a:t> aplique.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40"/>
              </a:spcBef>
            </a:pPr>
            <a:endParaRPr sz="1300">
              <a:latin typeface="Arial"/>
              <a:cs typeface="Arial"/>
            </a:endParaRPr>
          </a:p>
          <a:p>
            <a:pPr marL="241300" algn="just"/>
            <a:r>
              <a:rPr sz="1400" b="1" dirty="0">
                <a:latin typeface="Arial"/>
                <a:cs typeface="Arial"/>
              </a:rPr>
              <a:t>1.3.2.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Características</a:t>
            </a:r>
            <a:r>
              <a:rPr sz="1400" b="1" u="sng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Eléctricas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400" b="1" u="sng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Generales</a:t>
            </a:r>
            <a:endParaRPr sz="1400">
              <a:latin typeface="Arial"/>
              <a:cs typeface="Arial"/>
            </a:endParaRPr>
          </a:p>
          <a:p>
            <a:pPr marL="12700" marR="5080" algn="just">
              <a:lnSpc>
                <a:spcPct val="143300"/>
              </a:lnSpc>
              <a:spcBef>
                <a:spcPts val="210"/>
              </a:spcBef>
            </a:pPr>
            <a:r>
              <a:rPr sz="1400" dirty="0">
                <a:latin typeface="Arial"/>
                <a:cs typeface="Arial"/>
              </a:rPr>
              <a:t>Los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transformadores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deberán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cumplir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con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las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características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eléctricas 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generales indicadas </a:t>
            </a:r>
            <a:r>
              <a:rPr sz="1400" spc="-10" dirty="0">
                <a:latin typeface="Arial"/>
                <a:cs typeface="Arial"/>
              </a:rPr>
              <a:t>en </a:t>
            </a:r>
            <a:r>
              <a:rPr sz="1400" spc="-5" dirty="0">
                <a:latin typeface="Arial"/>
                <a:cs typeface="Arial"/>
              </a:rPr>
              <a:t>las </a:t>
            </a:r>
            <a:r>
              <a:rPr sz="1400" dirty="0">
                <a:latin typeface="Arial"/>
                <a:cs typeface="Arial"/>
              </a:rPr>
              <a:t>Tablas </a:t>
            </a:r>
            <a:r>
              <a:rPr sz="1400" spc="-10" dirty="0">
                <a:latin typeface="Arial"/>
                <a:cs typeface="Arial"/>
              </a:rPr>
              <a:t>1, </a:t>
            </a:r>
            <a:r>
              <a:rPr sz="1400" dirty="0">
                <a:latin typeface="Arial"/>
                <a:cs typeface="Arial"/>
              </a:rPr>
              <a:t>2 y 3 de </a:t>
            </a:r>
            <a:r>
              <a:rPr sz="1400" spc="-5" dirty="0">
                <a:latin typeface="Arial"/>
                <a:cs typeface="Arial"/>
              </a:rPr>
              <a:t>esta Especificación </a:t>
            </a:r>
            <a:r>
              <a:rPr sz="1400" dirty="0">
                <a:latin typeface="Arial"/>
                <a:cs typeface="Arial"/>
              </a:rPr>
              <a:t>a </a:t>
            </a:r>
            <a:r>
              <a:rPr sz="1400" spc="5" dirty="0">
                <a:latin typeface="Arial"/>
                <a:cs typeface="Arial"/>
              </a:rPr>
              <a:t>menos </a:t>
            </a:r>
            <a:r>
              <a:rPr sz="1400" spc="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que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se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indique </a:t>
            </a:r>
            <a:r>
              <a:rPr sz="1400" dirty="0">
                <a:latin typeface="Arial"/>
                <a:cs typeface="Arial"/>
              </a:rPr>
              <a:t>lo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contrario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en</a:t>
            </a:r>
            <a:r>
              <a:rPr sz="1400" spc="-5" dirty="0">
                <a:latin typeface="Arial"/>
                <a:cs typeface="Arial"/>
              </a:rPr>
              <a:t> las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Especificaciones Particulares.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500">
              <a:latin typeface="Arial"/>
              <a:cs typeface="Arial"/>
            </a:endParaRPr>
          </a:p>
          <a:p>
            <a:pPr>
              <a:spcBef>
                <a:spcPts val="30"/>
              </a:spcBef>
            </a:pPr>
            <a:endParaRPr sz="1300">
              <a:latin typeface="Arial"/>
              <a:cs typeface="Arial"/>
            </a:endParaRPr>
          </a:p>
          <a:p>
            <a:pPr marL="1010285" marR="1005840" indent="1630680">
              <a:lnSpc>
                <a:spcPct val="141400"/>
              </a:lnSpc>
            </a:pPr>
            <a:r>
              <a:rPr sz="1400" dirty="0">
                <a:latin typeface="Arial"/>
                <a:cs typeface="Arial"/>
              </a:rPr>
              <a:t>TABLA 1 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CARACTERÍSTICAS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ELÉCTRICAS GENERALES</a:t>
            </a:r>
            <a:endParaRPr sz="1400">
              <a:latin typeface="Arial"/>
              <a:cs typeface="Arial"/>
            </a:endParaRPr>
          </a:p>
          <a:p>
            <a:pPr marL="1707514">
              <a:spcBef>
                <a:spcPts val="720"/>
              </a:spcBef>
            </a:pPr>
            <a:r>
              <a:rPr sz="1400" spc="-5" dirty="0">
                <a:latin typeface="Arial"/>
                <a:cs typeface="Arial"/>
              </a:rPr>
              <a:t>DE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LOS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TRANSFORMADORES</a:t>
            </a:r>
            <a:endParaRPr sz="14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102908" y="9390381"/>
            <a:ext cx="5678170" cy="5073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1150"/>
              </a:lnSpc>
            </a:pPr>
            <a:r>
              <a:rPr sz="1100" dirty="0">
                <a:latin typeface="Calibri"/>
                <a:cs typeface="Calibri"/>
              </a:rPr>
              <a:t>PH </a:t>
            </a:r>
            <a:r>
              <a:rPr sz="1100" spc="-5" dirty="0">
                <a:latin typeface="Calibri"/>
                <a:cs typeface="Calibri"/>
              </a:rPr>
              <a:t>Financial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Park Tower,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Piso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35,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Boulevard </a:t>
            </a:r>
            <a:r>
              <a:rPr sz="1100" spc="-5" dirty="0">
                <a:latin typeface="Calibri"/>
                <a:cs typeface="Calibri"/>
              </a:rPr>
              <a:t>Costa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Este.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Corregimiento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Juan Díaz,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Costa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del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Este.</a:t>
            </a:r>
            <a:endParaRPr sz="1100">
              <a:latin typeface="Calibri"/>
              <a:cs typeface="Calibri"/>
            </a:endParaRPr>
          </a:p>
          <a:p>
            <a:pPr marL="2030730" marR="2022475" algn="ctr">
              <a:lnSpc>
                <a:spcPct val="101800"/>
              </a:lnSpc>
            </a:pPr>
            <a:r>
              <a:rPr sz="1100" spc="-5" dirty="0">
                <a:latin typeface="Calibri"/>
                <a:cs typeface="Calibri"/>
              </a:rPr>
              <a:t>Ciudad de Panamá. Panamá. </a:t>
            </a:r>
            <a:r>
              <a:rPr sz="1100" spc="-235" dirty="0">
                <a:latin typeface="Calibri"/>
                <a:cs typeface="Calibri"/>
              </a:rPr>
              <a:t> </a:t>
            </a:r>
            <a:r>
              <a:rPr sz="1100" u="sng" spc="-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3"/>
              </a:rPr>
              <a:t>www.kaizengrp.com</a:t>
            </a:r>
            <a:endParaRPr sz="1100">
              <a:latin typeface="Calibri"/>
              <a:cs typeface="Calibri"/>
            </a:endParaRPr>
          </a:p>
        </p:txBody>
      </p:sp>
      <p:graphicFrame>
        <p:nvGraphicFramePr>
          <p:cNvPr id="5" name="object 5"/>
          <p:cNvGraphicFramePr>
            <a:graphicFrameLocks noGrp="1"/>
          </p:cNvGraphicFramePr>
          <p:nvPr/>
        </p:nvGraphicFramePr>
        <p:xfrm>
          <a:off x="5963209" y="4910963"/>
          <a:ext cx="6001385" cy="417766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223770"/>
                <a:gridCol w="1269365"/>
                <a:gridCol w="1231264"/>
                <a:gridCol w="1257300"/>
              </a:tblGrid>
              <a:tr h="464820">
                <a:tc>
                  <a:txBody>
                    <a:bodyPr/>
                    <a:lstStyle/>
                    <a:p>
                      <a:pPr marL="36195" algn="ctr">
                        <a:lnSpc>
                          <a:spcPts val="1585"/>
                        </a:lnSpc>
                      </a:pPr>
                      <a:r>
                        <a:rPr sz="1400" dirty="0">
                          <a:latin typeface="Arial"/>
                          <a:cs typeface="Arial"/>
                        </a:rPr>
                        <a:t>NIVEL</a:t>
                      </a:r>
                      <a:r>
                        <a:rPr sz="14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DE</a:t>
                      </a:r>
                      <a:r>
                        <a:rPr sz="1400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TENSIÓN</a:t>
                      </a:r>
                      <a:r>
                        <a:rPr sz="14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(kv</a:t>
                      </a:r>
                      <a:endParaRPr sz="1400">
                        <a:latin typeface="Arial"/>
                        <a:cs typeface="Arial"/>
                      </a:endParaRPr>
                    </a:p>
                    <a:p>
                      <a:pPr marL="36830" algn="ctr">
                        <a:lnSpc>
                          <a:spcPts val="1639"/>
                        </a:lnSpc>
                      </a:pPr>
                      <a:r>
                        <a:rPr sz="1400" spc="-5" dirty="0">
                          <a:latin typeface="Arial"/>
                          <a:cs typeface="Arial"/>
                        </a:rPr>
                        <a:t>rms)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marR="7620" algn="ctr">
                        <a:lnSpc>
                          <a:spcPct val="100000"/>
                        </a:lnSpc>
                      </a:pPr>
                      <a:r>
                        <a:rPr sz="1400" spc="-5" dirty="0">
                          <a:latin typeface="Arial"/>
                          <a:cs typeface="Arial"/>
                        </a:rPr>
                        <a:t>115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57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marR="4445" algn="ctr">
                        <a:lnSpc>
                          <a:spcPct val="100000"/>
                        </a:lnSpc>
                      </a:pPr>
                      <a:r>
                        <a:rPr sz="1400" dirty="0">
                          <a:latin typeface="Arial"/>
                          <a:cs typeface="Arial"/>
                        </a:rPr>
                        <a:t>34,5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57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marR="5715" algn="ctr">
                        <a:lnSpc>
                          <a:spcPct val="100000"/>
                        </a:lnSpc>
                      </a:pPr>
                      <a:r>
                        <a:rPr sz="1400" spc="-25" dirty="0">
                          <a:latin typeface="Arial"/>
                          <a:cs typeface="Arial"/>
                        </a:rPr>
                        <a:t>13,8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57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478155">
                <a:tc>
                  <a:txBody>
                    <a:bodyPr/>
                    <a:lstStyle/>
                    <a:p>
                      <a:pPr marL="535940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400" spc="-5" dirty="0">
                          <a:latin typeface="Arial"/>
                          <a:cs typeface="Arial"/>
                        </a:rPr>
                        <a:t>Características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7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7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7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18135"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sz="1400" dirty="0">
                          <a:latin typeface="Arial"/>
                          <a:cs typeface="Arial"/>
                        </a:rPr>
                        <a:t>1)</a:t>
                      </a:r>
                      <a:r>
                        <a:rPr sz="1400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Tipo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31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350" algn="ctr">
                        <a:lnSpc>
                          <a:spcPts val="1610"/>
                        </a:lnSpc>
                      </a:pPr>
                      <a:r>
                        <a:rPr sz="1400" spc="-5" dirty="0">
                          <a:latin typeface="Arial"/>
                          <a:cs typeface="Arial"/>
                        </a:rPr>
                        <a:t>Transformador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145" algn="ctr">
                        <a:lnSpc>
                          <a:spcPts val="1610"/>
                        </a:lnSpc>
                      </a:pPr>
                      <a:r>
                        <a:rPr sz="1400" spc="-15" dirty="0">
                          <a:latin typeface="Arial"/>
                          <a:cs typeface="Arial"/>
                        </a:rPr>
                        <a:t>Transformador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8255" algn="ctr">
                        <a:lnSpc>
                          <a:spcPts val="1610"/>
                        </a:lnSpc>
                      </a:pPr>
                      <a:r>
                        <a:rPr sz="1400" spc="-15" dirty="0">
                          <a:latin typeface="Arial"/>
                          <a:cs typeface="Arial"/>
                        </a:rPr>
                        <a:t>Transformador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18135">
                <a:tc>
                  <a:txBody>
                    <a:bodyPr/>
                    <a:lstStyle/>
                    <a:p>
                      <a:pPr marL="43815">
                        <a:lnSpc>
                          <a:spcPts val="1610"/>
                        </a:lnSpc>
                      </a:pPr>
                      <a:r>
                        <a:rPr sz="1400" dirty="0">
                          <a:latin typeface="Arial"/>
                          <a:cs typeface="Arial"/>
                        </a:rPr>
                        <a:t>2)</a:t>
                      </a:r>
                      <a:r>
                        <a:rPr sz="1400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Fase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8890" algn="ctr">
                        <a:lnSpc>
                          <a:spcPts val="1610"/>
                        </a:lnSpc>
                      </a:pPr>
                      <a:r>
                        <a:rPr sz="1400" spc="-10" dirty="0">
                          <a:latin typeface="Arial"/>
                          <a:cs typeface="Arial"/>
                        </a:rPr>
                        <a:t>Trifásico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810" algn="ctr">
                        <a:lnSpc>
                          <a:spcPts val="1610"/>
                        </a:lnSpc>
                      </a:pPr>
                      <a:r>
                        <a:rPr sz="1400" spc="-10" dirty="0">
                          <a:latin typeface="Arial"/>
                          <a:cs typeface="Arial"/>
                        </a:rPr>
                        <a:t>Trifásico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080" algn="ctr">
                        <a:lnSpc>
                          <a:spcPts val="1610"/>
                        </a:lnSpc>
                      </a:pPr>
                      <a:r>
                        <a:rPr sz="1400" spc="-10" dirty="0">
                          <a:latin typeface="Arial"/>
                          <a:cs typeface="Arial"/>
                        </a:rPr>
                        <a:t>Trifásico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18135">
                <a:tc>
                  <a:txBody>
                    <a:bodyPr/>
                    <a:lstStyle/>
                    <a:p>
                      <a:pPr marL="43815">
                        <a:lnSpc>
                          <a:spcPts val="1610"/>
                        </a:lnSpc>
                      </a:pPr>
                      <a:r>
                        <a:rPr sz="1400" dirty="0">
                          <a:latin typeface="Arial"/>
                          <a:cs typeface="Arial"/>
                        </a:rPr>
                        <a:t>3)</a:t>
                      </a:r>
                      <a:r>
                        <a:rPr sz="14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Frecuencia</a:t>
                      </a:r>
                      <a:r>
                        <a:rPr sz="14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(hz)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8890" algn="ctr">
                        <a:lnSpc>
                          <a:spcPts val="1610"/>
                        </a:lnSpc>
                      </a:pPr>
                      <a:r>
                        <a:rPr sz="1400" spc="-5" dirty="0">
                          <a:latin typeface="Arial"/>
                          <a:cs typeface="Arial"/>
                        </a:rPr>
                        <a:t>60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4445" algn="ctr">
                        <a:lnSpc>
                          <a:spcPts val="1610"/>
                        </a:lnSpc>
                      </a:pPr>
                      <a:r>
                        <a:rPr sz="1400" spc="-25" dirty="0">
                          <a:latin typeface="Arial"/>
                          <a:cs typeface="Arial"/>
                        </a:rPr>
                        <a:t>60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350" algn="ctr">
                        <a:lnSpc>
                          <a:spcPts val="1610"/>
                        </a:lnSpc>
                      </a:pPr>
                      <a:r>
                        <a:rPr sz="1400" spc="-25" dirty="0">
                          <a:latin typeface="Arial"/>
                          <a:cs typeface="Arial"/>
                        </a:rPr>
                        <a:t>60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52387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marL="43815">
                        <a:lnSpc>
                          <a:spcPct val="100000"/>
                        </a:lnSpc>
                      </a:pPr>
                      <a:r>
                        <a:rPr sz="1400" dirty="0">
                          <a:latin typeface="Arial"/>
                          <a:cs typeface="Arial"/>
                        </a:rPr>
                        <a:t>4)</a:t>
                      </a:r>
                      <a:r>
                        <a:rPr sz="14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Enfriamiento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69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59740" marR="22225" indent="-449580">
                        <a:lnSpc>
                          <a:spcPts val="1600"/>
                        </a:lnSpc>
                        <a:spcBef>
                          <a:spcPts val="75"/>
                        </a:spcBef>
                      </a:pPr>
                      <a:r>
                        <a:rPr sz="1400" spc="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1400" spc="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N/</a:t>
                      </a:r>
                      <a:r>
                        <a:rPr sz="1400" spc="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1400" spc="5" dirty="0">
                          <a:latin typeface="Arial"/>
                          <a:cs typeface="Arial"/>
                        </a:rPr>
                        <a:t>AF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/O  </a:t>
                      </a:r>
                      <a:r>
                        <a:rPr sz="1400" spc="-15" dirty="0">
                          <a:latin typeface="Arial"/>
                          <a:cs typeface="Arial"/>
                        </a:rPr>
                        <a:t>FAF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952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marR="3175" algn="ctr">
                        <a:lnSpc>
                          <a:spcPct val="100000"/>
                        </a:lnSpc>
                      </a:pPr>
                      <a:r>
                        <a:rPr sz="1400" spc="-5" dirty="0">
                          <a:latin typeface="Arial"/>
                          <a:cs typeface="Arial"/>
                        </a:rPr>
                        <a:t>ONAN/ONAF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69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marR="7620" algn="ctr">
                        <a:lnSpc>
                          <a:spcPct val="100000"/>
                        </a:lnSpc>
                      </a:pPr>
                      <a:r>
                        <a:rPr sz="1400" spc="-15" dirty="0">
                          <a:latin typeface="Arial"/>
                          <a:cs typeface="Arial"/>
                        </a:rPr>
                        <a:t>ONAN/ONAF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69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36220">
                <a:tc>
                  <a:txBody>
                    <a:bodyPr/>
                    <a:lstStyle/>
                    <a:p>
                      <a:pPr marL="43815">
                        <a:lnSpc>
                          <a:spcPts val="1614"/>
                        </a:lnSpc>
                      </a:pPr>
                      <a:r>
                        <a:rPr sz="1400" dirty="0">
                          <a:latin typeface="Arial"/>
                          <a:cs typeface="Arial"/>
                        </a:rPr>
                        <a:t>5)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 Capacidad</a:t>
                      </a:r>
                      <a:r>
                        <a:rPr sz="14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continua,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 rowSpan="4"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 marR="8890" algn="ctr">
                        <a:lnSpc>
                          <a:spcPct val="100000"/>
                        </a:lnSpc>
                      </a:pPr>
                      <a:r>
                        <a:rPr sz="1400" dirty="0">
                          <a:latin typeface="Arial"/>
                          <a:cs typeface="Arial"/>
                        </a:rPr>
                        <a:t>Según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 especificaciones particulares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31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4"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rowSpan="4"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281305"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1400" dirty="0">
                          <a:latin typeface="Arial"/>
                          <a:cs typeface="Arial"/>
                        </a:rPr>
                        <a:t>Cualquier</a:t>
                      </a:r>
                      <a:r>
                        <a:rPr sz="14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posición</a:t>
                      </a:r>
                      <a:r>
                        <a:rPr sz="1400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del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127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tc gridSpan="3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1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299085"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400" spc="-5" dirty="0">
                          <a:latin typeface="Arial"/>
                          <a:cs typeface="Arial"/>
                        </a:rPr>
                        <a:t>Cambiador</a:t>
                      </a:r>
                      <a:r>
                        <a:rPr sz="14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de</a:t>
                      </a:r>
                      <a:r>
                        <a:rPr sz="14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tomas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tc gridSpan="3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1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356870"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1400" dirty="0">
                          <a:latin typeface="Arial"/>
                          <a:cs typeface="Arial"/>
                        </a:rPr>
                        <a:t>Temperatura</a:t>
                      </a:r>
                      <a:r>
                        <a:rPr sz="1400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máxima</a:t>
                      </a:r>
                      <a:r>
                        <a:rPr sz="14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65</a:t>
                      </a:r>
                      <a:r>
                        <a:rPr sz="1400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°c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298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1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318135">
                <a:tc>
                  <a:txBody>
                    <a:bodyPr/>
                    <a:lstStyle/>
                    <a:p>
                      <a:pPr marL="43815">
                        <a:lnSpc>
                          <a:spcPts val="1625"/>
                        </a:lnSpc>
                      </a:pPr>
                      <a:r>
                        <a:rPr sz="1400" dirty="0">
                          <a:latin typeface="Arial"/>
                          <a:cs typeface="Arial"/>
                        </a:rPr>
                        <a:t>6)</a:t>
                      </a:r>
                      <a:r>
                        <a:rPr sz="14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Tensiones nominales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64795">
                <a:tc>
                  <a:txBody>
                    <a:bodyPr/>
                    <a:lstStyle/>
                    <a:p>
                      <a:pPr marL="43815">
                        <a:lnSpc>
                          <a:spcPts val="1325"/>
                        </a:lnSpc>
                      </a:pPr>
                      <a:r>
                        <a:rPr sz="1400" dirty="0">
                          <a:latin typeface="Arial"/>
                          <a:cs typeface="Arial"/>
                        </a:rPr>
                        <a:t>(kv</a:t>
                      </a:r>
                      <a:r>
                        <a:rPr sz="1400" spc="-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rms)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762742" y="782828"/>
            <a:ext cx="1179195" cy="5353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00" spc="-5" dirty="0">
                <a:latin typeface="Calibri"/>
                <a:cs typeface="Calibri"/>
              </a:rPr>
              <a:t>Ficha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Técnica: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K-001</a:t>
            </a:r>
            <a:endParaRPr sz="1100">
              <a:latin typeface="Calibri"/>
              <a:cs typeface="Calibri"/>
            </a:endParaRPr>
          </a:p>
          <a:p>
            <a:pPr marL="688975" marR="5080" indent="118745">
              <a:lnSpc>
                <a:spcPct val="101800"/>
              </a:lnSpc>
              <a:spcBef>
                <a:spcPts val="5"/>
              </a:spcBef>
            </a:pPr>
            <a:r>
              <a:rPr sz="1100" dirty="0">
                <a:latin typeface="Calibri"/>
                <a:cs typeface="Calibri"/>
              </a:rPr>
              <a:t>Re</a:t>
            </a:r>
            <a:r>
              <a:rPr sz="1100" spc="5" dirty="0">
                <a:latin typeface="Calibri"/>
                <a:cs typeface="Calibri"/>
              </a:rPr>
              <a:t>v</a:t>
            </a:r>
            <a:r>
              <a:rPr sz="1100" dirty="0">
                <a:latin typeface="Calibri"/>
                <a:cs typeface="Calibri"/>
              </a:rPr>
              <a:t>.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  </a:t>
            </a:r>
            <a:r>
              <a:rPr sz="1100" spc="-5" dirty="0">
                <a:latin typeface="Calibri"/>
                <a:cs typeface="Calibri"/>
              </a:rPr>
              <a:t>Jul-</a:t>
            </a:r>
            <a:r>
              <a:rPr sz="1100" dirty="0">
                <a:latin typeface="Calibri"/>
                <a:cs typeface="Calibri"/>
              </a:rPr>
              <a:t>20</a:t>
            </a:r>
            <a:r>
              <a:rPr sz="1100" spc="-10" dirty="0">
                <a:latin typeface="Calibri"/>
                <a:cs typeface="Calibri"/>
              </a:rPr>
              <a:t>1</a:t>
            </a:r>
            <a:r>
              <a:rPr sz="1100" dirty="0">
                <a:latin typeface="Calibri"/>
                <a:cs typeface="Calibri"/>
              </a:rPr>
              <a:t>8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5986068" y="9359202"/>
            <a:ext cx="5910580" cy="0"/>
          </a:xfrm>
          <a:custGeom>
            <a:avLst/>
            <a:gdLst/>
            <a:ahLst/>
            <a:cxnLst/>
            <a:rect l="l" t="t" r="r" b="b"/>
            <a:pathLst>
              <a:path w="5910580">
                <a:moveTo>
                  <a:pt x="0" y="0"/>
                </a:moveTo>
                <a:lnTo>
                  <a:pt x="1598938" y="0"/>
                </a:lnTo>
              </a:path>
              <a:path w="5910580">
                <a:moveTo>
                  <a:pt x="1600530" y="0"/>
                </a:moveTo>
                <a:lnTo>
                  <a:pt x="5910390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979736" y="355137"/>
            <a:ext cx="999649" cy="431186"/>
          </a:xfrm>
          <a:prstGeom prst="rect">
            <a:avLst/>
          </a:prstGeom>
        </p:spPr>
      </p:pic>
      <p:graphicFrame>
        <p:nvGraphicFramePr>
          <p:cNvPr id="5" name="object 5"/>
          <p:cNvGraphicFramePr>
            <a:graphicFrameLocks noGrp="1"/>
          </p:cNvGraphicFramePr>
          <p:nvPr/>
        </p:nvGraphicFramePr>
        <p:xfrm>
          <a:off x="5963209" y="1316990"/>
          <a:ext cx="6001385" cy="631316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223770"/>
                <a:gridCol w="1269365"/>
                <a:gridCol w="1231264"/>
                <a:gridCol w="1257300"/>
              </a:tblGrid>
              <a:tr h="259715">
                <a:tc>
                  <a:txBody>
                    <a:bodyPr/>
                    <a:lstStyle/>
                    <a:p>
                      <a:pPr marL="234315">
                        <a:lnSpc>
                          <a:spcPts val="1650"/>
                        </a:lnSpc>
                      </a:pPr>
                      <a:r>
                        <a:rPr sz="1400" dirty="0">
                          <a:latin typeface="Arial"/>
                          <a:cs typeface="Arial"/>
                        </a:rPr>
                        <a:t>A)</a:t>
                      </a:r>
                      <a:r>
                        <a:rPr sz="1400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Primario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7620" algn="ctr">
                        <a:lnSpc>
                          <a:spcPts val="1565"/>
                        </a:lnSpc>
                      </a:pPr>
                      <a:r>
                        <a:rPr sz="1400" spc="-5" dirty="0">
                          <a:latin typeface="Arial"/>
                          <a:cs typeface="Arial"/>
                        </a:rPr>
                        <a:t>115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4445" algn="ctr">
                        <a:lnSpc>
                          <a:spcPts val="1565"/>
                        </a:lnSpc>
                      </a:pPr>
                      <a:r>
                        <a:rPr sz="1400" dirty="0">
                          <a:latin typeface="Arial"/>
                          <a:cs typeface="Arial"/>
                        </a:rPr>
                        <a:t>34,5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5715" algn="ctr">
                        <a:lnSpc>
                          <a:spcPts val="1565"/>
                        </a:lnSpc>
                      </a:pPr>
                      <a:r>
                        <a:rPr sz="1400" spc="-25" dirty="0">
                          <a:latin typeface="Arial"/>
                          <a:cs typeface="Arial"/>
                        </a:rPr>
                        <a:t>13,8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664845">
                <a:tc>
                  <a:txBody>
                    <a:bodyPr/>
                    <a:lstStyle/>
                    <a:p>
                      <a:pPr marL="234315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1400" dirty="0">
                          <a:latin typeface="Arial"/>
                          <a:cs typeface="Arial"/>
                        </a:rPr>
                        <a:t>B)</a:t>
                      </a:r>
                      <a:r>
                        <a:rPr sz="14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Secundario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317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0795" algn="ctr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1400" spc="-15" dirty="0">
                          <a:latin typeface="Arial"/>
                          <a:cs typeface="Arial"/>
                        </a:rPr>
                        <a:t>34,5</a:t>
                      </a:r>
                      <a:r>
                        <a:rPr sz="1400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15" dirty="0">
                          <a:latin typeface="Arial"/>
                          <a:cs typeface="Arial"/>
                        </a:rPr>
                        <a:t>ó</a:t>
                      </a:r>
                      <a:r>
                        <a:rPr sz="1400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15" dirty="0">
                          <a:latin typeface="Arial"/>
                          <a:cs typeface="Arial"/>
                        </a:rPr>
                        <a:t>13,8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317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4445" algn="ctr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1400" dirty="0">
                          <a:latin typeface="Arial"/>
                          <a:cs typeface="Arial"/>
                        </a:rPr>
                        <a:t>13,8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317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4445" algn="ctr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1400" dirty="0">
                          <a:latin typeface="Arial"/>
                          <a:cs typeface="Arial"/>
                        </a:rPr>
                        <a:t>-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317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64795">
                <a:tc>
                  <a:txBody>
                    <a:bodyPr/>
                    <a:lstStyle/>
                    <a:p>
                      <a:pPr marL="43815">
                        <a:lnSpc>
                          <a:spcPts val="1610"/>
                        </a:lnSpc>
                      </a:pPr>
                      <a:r>
                        <a:rPr sz="1400" dirty="0">
                          <a:latin typeface="Arial"/>
                          <a:cs typeface="Arial"/>
                        </a:rPr>
                        <a:t>7)</a:t>
                      </a:r>
                      <a:r>
                        <a:rPr sz="14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Tensiones</a:t>
                      </a:r>
                      <a:r>
                        <a:rPr sz="14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máximas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</a:tr>
              <a:tr h="287020"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400" dirty="0">
                          <a:latin typeface="Arial"/>
                          <a:cs typeface="Arial"/>
                        </a:rPr>
                        <a:t>(kv</a:t>
                      </a:r>
                      <a:r>
                        <a:rPr sz="1400" spc="-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rms)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258445">
                <a:tc>
                  <a:txBody>
                    <a:bodyPr/>
                    <a:lstStyle/>
                    <a:p>
                      <a:pPr marL="196215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1400" dirty="0">
                          <a:latin typeface="Arial"/>
                          <a:cs typeface="Arial"/>
                        </a:rPr>
                        <a:t>A)</a:t>
                      </a:r>
                      <a:r>
                        <a:rPr sz="1400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Primario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133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7620"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1400" spc="-5" dirty="0">
                          <a:latin typeface="Arial"/>
                          <a:cs typeface="Arial"/>
                        </a:rPr>
                        <a:t>123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133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4445"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1400" spc="-25" dirty="0">
                          <a:latin typeface="Arial"/>
                          <a:cs typeface="Arial"/>
                        </a:rPr>
                        <a:t>37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133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6350"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1400" spc="-25" dirty="0">
                          <a:latin typeface="Arial"/>
                          <a:cs typeface="Arial"/>
                        </a:rPr>
                        <a:t>15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133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276225">
                <a:tc>
                  <a:txBody>
                    <a:bodyPr/>
                    <a:lstStyle/>
                    <a:p>
                      <a:pPr marL="196215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1400" dirty="0">
                          <a:latin typeface="Arial"/>
                          <a:cs typeface="Arial"/>
                        </a:rPr>
                        <a:t>B)</a:t>
                      </a:r>
                      <a:r>
                        <a:rPr sz="14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Secundario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127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6350" algn="ctr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1400" dirty="0">
                          <a:latin typeface="Arial"/>
                          <a:cs typeface="Arial"/>
                        </a:rPr>
                        <a:t>37</a:t>
                      </a:r>
                      <a:r>
                        <a:rPr sz="1400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ó</a:t>
                      </a:r>
                      <a:r>
                        <a:rPr sz="1400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15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127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4445" algn="ctr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1400" spc="-25" dirty="0">
                          <a:latin typeface="Arial"/>
                          <a:cs typeface="Arial"/>
                        </a:rPr>
                        <a:t>15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127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3810" algn="ctr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1400" dirty="0">
                          <a:latin typeface="Arial"/>
                          <a:cs typeface="Arial"/>
                        </a:rPr>
                        <a:t>-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127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663575">
                <a:tc>
                  <a:txBody>
                    <a:bodyPr/>
                    <a:lstStyle/>
                    <a:p>
                      <a:pPr marL="196215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1400" spc="-5" dirty="0">
                          <a:latin typeface="Arial"/>
                          <a:cs typeface="Arial"/>
                        </a:rPr>
                        <a:t>C)</a:t>
                      </a:r>
                      <a:r>
                        <a:rPr sz="1400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Neutro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317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8890" algn="ctr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1400" spc="-5" dirty="0">
                          <a:latin typeface="Arial"/>
                          <a:cs typeface="Arial"/>
                        </a:rPr>
                        <a:t>15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317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4445" algn="ctr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1400" spc="-25" dirty="0">
                          <a:latin typeface="Arial"/>
                          <a:cs typeface="Arial"/>
                        </a:rPr>
                        <a:t>15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317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350" algn="ctr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1400" spc="-25" dirty="0">
                          <a:latin typeface="Arial"/>
                          <a:cs typeface="Arial"/>
                        </a:rPr>
                        <a:t>15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317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40665">
                <a:tc>
                  <a:txBody>
                    <a:bodyPr/>
                    <a:lstStyle/>
                    <a:p>
                      <a:pPr marL="43815">
                        <a:lnSpc>
                          <a:spcPts val="1625"/>
                        </a:lnSpc>
                      </a:pPr>
                      <a:r>
                        <a:rPr sz="1400" dirty="0">
                          <a:latin typeface="Arial"/>
                          <a:cs typeface="Arial"/>
                        </a:rPr>
                        <a:t>8)</a:t>
                      </a:r>
                      <a:r>
                        <a:rPr sz="14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Conexión</a:t>
                      </a:r>
                      <a:r>
                        <a:rPr sz="14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y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 rowSpan="3"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 marL="345440">
                        <a:lnSpc>
                          <a:spcPct val="100000"/>
                        </a:lnSpc>
                        <a:spcBef>
                          <a:spcPts val="885"/>
                        </a:spcBef>
                      </a:pPr>
                      <a:r>
                        <a:rPr sz="1400" spc="-5" dirty="0">
                          <a:latin typeface="Arial"/>
                          <a:cs typeface="Arial"/>
                        </a:rPr>
                        <a:t>Según</a:t>
                      </a:r>
                      <a:r>
                        <a:rPr sz="14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especificaciones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particulares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3"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rowSpan="3"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278765"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125"/>
                        </a:spcBef>
                      </a:pPr>
                      <a:r>
                        <a:rPr sz="1400" spc="-5" dirty="0">
                          <a:latin typeface="Arial"/>
                          <a:cs typeface="Arial"/>
                        </a:rPr>
                        <a:t>Desplazamiento</a:t>
                      </a:r>
                      <a:r>
                        <a:rPr sz="14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angular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158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tc gridSpan="3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662940"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244"/>
                        </a:spcBef>
                      </a:pPr>
                      <a:r>
                        <a:rPr sz="1400" dirty="0">
                          <a:latin typeface="Arial"/>
                          <a:cs typeface="Arial"/>
                        </a:rPr>
                        <a:t>A)</a:t>
                      </a:r>
                      <a:r>
                        <a:rPr sz="1400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AT-BT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3111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318135">
                <a:tc>
                  <a:txBody>
                    <a:bodyPr/>
                    <a:lstStyle/>
                    <a:p>
                      <a:pPr marL="43815">
                        <a:lnSpc>
                          <a:spcPts val="1625"/>
                        </a:lnSpc>
                      </a:pPr>
                      <a:r>
                        <a:rPr sz="1400" dirty="0">
                          <a:latin typeface="Arial"/>
                          <a:cs typeface="Arial"/>
                        </a:rPr>
                        <a:t>9)</a:t>
                      </a:r>
                      <a:r>
                        <a:rPr sz="1400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Polaridad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8890" algn="ctr">
                        <a:lnSpc>
                          <a:spcPts val="1625"/>
                        </a:lnSpc>
                      </a:pPr>
                      <a:r>
                        <a:rPr sz="1400" spc="-10" dirty="0">
                          <a:latin typeface="Arial"/>
                          <a:cs typeface="Arial"/>
                        </a:rPr>
                        <a:t>Sustractiva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265430">
                <a:tc>
                  <a:txBody>
                    <a:bodyPr/>
                    <a:lstStyle/>
                    <a:p>
                      <a:pPr marL="43815">
                        <a:lnSpc>
                          <a:spcPts val="1625"/>
                        </a:lnSpc>
                      </a:pPr>
                      <a:r>
                        <a:rPr sz="1400" dirty="0">
                          <a:latin typeface="Arial"/>
                          <a:cs typeface="Arial"/>
                        </a:rPr>
                        <a:t>10)</a:t>
                      </a:r>
                      <a:r>
                        <a:rPr sz="14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Impedancia basada</a:t>
                      </a:r>
                      <a:r>
                        <a:rPr sz="14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en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 rowSpan="4"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 marL="62865" algn="ctr">
                        <a:lnSpc>
                          <a:spcPct val="100000"/>
                        </a:lnSpc>
                        <a:spcBef>
                          <a:spcPts val="1245"/>
                        </a:spcBef>
                      </a:pPr>
                      <a:r>
                        <a:rPr sz="1400" dirty="0">
                          <a:latin typeface="Arial"/>
                          <a:cs typeface="Arial"/>
                        </a:rPr>
                        <a:t>Según</a:t>
                      </a:r>
                      <a:r>
                        <a:rPr sz="14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especificaciones</a:t>
                      </a:r>
                      <a:r>
                        <a:rPr sz="14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particulares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4"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rowSpan="4"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307340"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400" dirty="0">
                          <a:latin typeface="Arial"/>
                          <a:cs typeface="Arial"/>
                        </a:rPr>
                        <a:t>Los</a:t>
                      </a:r>
                      <a:r>
                        <a:rPr sz="1400" spc="-10" dirty="0">
                          <a:latin typeface="Arial"/>
                          <a:cs typeface="Arial"/>
                        </a:rPr>
                        <a:t> mva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 nominales</a:t>
                      </a:r>
                      <a:r>
                        <a:rPr sz="14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y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tc gridSpan="3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297815"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1400" dirty="0">
                          <a:latin typeface="Arial"/>
                          <a:cs typeface="Arial"/>
                        </a:rPr>
                        <a:t>Tensión</a:t>
                      </a:r>
                      <a:r>
                        <a:rPr sz="1400" spc="-5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nominal: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tc gridSpan="3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358140"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244"/>
                        </a:spcBef>
                      </a:pPr>
                      <a:r>
                        <a:rPr sz="1400" dirty="0">
                          <a:latin typeface="Arial"/>
                          <a:cs typeface="Arial"/>
                        </a:rPr>
                        <a:t>A)</a:t>
                      </a:r>
                      <a:r>
                        <a:rPr sz="1400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AT-BT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3111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440690">
                <a:tc>
                  <a:txBody>
                    <a:bodyPr/>
                    <a:lstStyle/>
                    <a:p>
                      <a:pPr marL="43815" marR="86995">
                        <a:lnSpc>
                          <a:spcPts val="1610"/>
                        </a:lnSpc>
                        <a:spcBef>
                          <a:spcPts val="55"/>
                        </a:spcBef>
                      </a:pPr>
                      <a:r>
                        <a:rPr sz="1400" dirty="0">
                          <a:latin typeface="Arial"/>
                          <a:cs typeface="Arial"/>
                        </a:rPr>
                        <a:t>11)</a:t>
                      </a:r>
                      <a:r>
                        <a:rPr sz="14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Ruido</a:t>
                      </a:r>
                      <a:r>
                        <a:rPr sz="14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Audible</a:t>
                      </a:r>
                      <a:r>
                        <a:rPr sz="1400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Máximo </a:t>
                      </a:r>
                      <a:r>
                        <a:rPr sz="1400" spc="-37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(DB)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69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 marR="8890" algn="ctr">
                        <a:lnSpc>
                          <a:spcPct val="100000"/>
                        </a:lnSpc>
                        <a:spcBef>
                          <a:spcPts val="1235"/>
                        </a:spcBef>
                      </a:pPr>
                      <a:r>
                        <a:rPr sz="1400" spc="-25" dirty="0">
                          <a:latin typeface="Arial"/>
                          <a:cs typeface="Arial"/>
                        </a:rPr>
                        <a:t>85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 marR="4445" algn="ctr">
                        <a:lnSpc>
                          <a:spcPct val="100000"/>
                        </a:lnSpc>
                        <a:spcBef>
                          <a:spcPts val="1235"/>
                        </a:spcBef>
                      </a:pPr>
                      <a:r>
                        <a:rPr sz="1400" spc="-25" dirty="0">
                          <a:latin typeface="Arial"/>
                          <a:cs typeface="Arial"/>
                        </a:rPr>
                        <a:t>85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 marR="6350" algn="ctr">
                        <a:lnSpc>
                          <a:spcPct val="100000"/>
                        </a:lnSpc>
                        <a:spcBef>
                          <a:spcPts val="1235"/>
                        </a:spcBef>
                      </a:pPr>
                      <a:r>
                        <a:rPr sz="1400" spc="-25" dirty="0">
                          <a:latin typeface="Arial"/>
                          <a:cs typeface="Arial"/>
                        </a:rPr>
                        <a:t>85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468630">
                <a:tc>
                  <a:txBody>
                    <a:bodyPr/>
                    <a:lstStyle/>
                    <a:p>
                      <a:pPr marL="5715" marR="360045" indent="50165">
                        <a:lnSpc>
                          <a:spcPct val="66600"/>
                        </a:lnSpc>
                        <a:spcBef>
                          <a:spcPts val="655"/>
                        </a:spcBef>
                      </a:pPr>
                      <a:r>
                        <a:rPr sz="1400" dirty="0">
                          <a:latin typeface="Arial"/>
                          <a:cs typeface="Arial"/>
                        </a:rPr>
                        <a:t>A 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tensión, frecuencia 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y </a:t>
                      </a:r>
                      <a:r>
                        <a:rPr sz="1400" spc="-37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Potencia</a:t>
                      </a:r>
                      <a:r>
                        <a:rPr sz="14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nominales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831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6" name="object 6"/>
          <p:cNvSpPr txBox="1"/>
          <p:nvPr/>
        </p:nvSpPr>
        <p:spPr>
          <a:xfrm>
            <a:off x="6102908" y="9390381"/>
            <a:ext cx="5678170" cy="5073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1150"/>
              </a:lnSpc>
            </a:pPr>
            <a:r>
              <a:rPr sz="1100" dirty="0">
                <a:latin typeface="Calibri"/>
                <a:cs typeface="Calibri"/>
              </a:rPr>
              <a:t>PH </a:t>
            </a:r>
            <a:r>
              <a:rPr sz="1100" spc="-5" dirty="0">
                <a:latin typeface="Calibri"/>
                <a:cs typeface="Calibri"/>
              </a:rPr>
              <a:t>Financial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Park Tower,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Piso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35,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Boulevard </a:t>
            </a:r>
            <a:r>
              <a:rPr sz="1100" spc="-5" dirty="0">
                <a:latin typeface="Calibri"/>
                <a:cs typeface="Calibri"/>
              </a:rPr>
              <a:t>Costa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Este.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Corregimiento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Juan Díaz,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Costa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del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Este.</a:t>
            </a:r>
            <a:endParaRPr sz="1100">
              <a:latin typeface="Calibri"/>
              <a:cs typeface="Calibri"/>
            </a:endParaRPr>
          </a:p>
          <a:p>
            <a:pPr marL="2030730" marR="2022475" algn="ctr">
              <a:lnSpc>
                <a:spcPct val="101800"/>
              </a:lnSpc>
            </a:pPr>
            <a:r>
              <a:rPr sz="1100" spc="-5" dirty="0">
                <a:latin typeface="Calibri"/>
                <a:cs typeface="Calibri"/>
              </a:rPr>
              <a:t>Ciudad de Panamá. Panamá. </a:t>
            </a:r>
            <a:r>
              <a:rPr sz="1100" spc="-235" dirty="0">
                <a:latin typeface="Calibri"/>
                <a:cs typeface="Calibri"/>
              </a:rPr>
              <a:t> </a:t>
            </a:r>
            <a:r>
              <a:rPr sz="1100" u="sng" spc="-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3"/>
              </a:rPr>
              <a:t>www.kaizengrp.com</a:t>
            </a:r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762742" y="782828"/>
            <a:ext cx="1179195" cy="5353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00" spc="-5" dirty="0">
                <a:latin typeface="Calibri"/>
                <a:cs typeface="Calibri"/>
              </a:rPr>
              <a:t>Ficha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Técnica: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K-001</a:t>
            </a:r>
            <a:endParaRPr sz="1100">
              <a:latin typeface="Calibri"/>
              <a:cs typeface="Calibri"/>
            </a:endParaRPr>
          </a:p>
          <a:p>
            <a:pPr marL="688975" marR="5080" indent="118745">
              <a:lnSpc>
                <a:spcPct val="101800"/>
              </a:lnSpc>
              <a:spcBef>
                <a:spcPts val="5"/>
              </a:spcBef>
            </a:pPr>
            <a:r>
              <a:rPr sz="1100" dirty="0">
                <a:latin typeface="Calibri"/>
                <a:cs typeface="Calibri"/>
              </a:rPr>
              <a:t>Re</a:t>
            </a:r>
            <a:r>
              <a:rPr sz="1100" spc="5" dirty="0">
                <a:latin typeface="Calibri"/>
                <a:cs typeface="Calibri"/>
              </a:rPr>
              <a:t>v</a:t>
            </a:r>
            <a:r>
              <a:rPr sz="1100" dirty="0">
                <a:latin typeface="Calibri"/>
                <a:cs typeface="Calibri"/>
              </a:rPr>
              <a:t>.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  </a:t>
            </a:r>
            <a:r>
              <a:rPr sz="1100" spc="-5" dirty="0">
                <a:latin typeface="Calibri"/>
                <a:cs typeface="Calibri"/>
              </a:rPr>
              <a:t>Jul-</a:t>
            </a:r>
            <a:r>
              <a:rPr sz="1100" dirty="0">
                <a:latin typeface="Calibri"/>
                <a:cs typeface="Calibri"/>
              </a:rPr>
              <a:t>20</a:t>
            </a:r>
            <a:r>
              <a:rPr sz="1100" spc="-10" dirty="0">
                <a:latin typeface="Calibri"/>
                <a:cs typeface="Calibri"/>
              </a:rPr>
              <a:t>1</a:t>
            </a:r>
            <a:r>
              <a:rPr sz="1100" dirty="0">
                <a:latin typeface="Calibri"/>
                <a:cs typeface="Calibri"/>
              </a:rPr>
              <a:t>8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5986068" y="9359202"/>
            <a:ext cx="5910580" cy="0"/>
          </a:xfrm>
          <a:custGeom>
            <a:avLst/>
            <a:gdLst/>
            <a:ahLst/>
            <a:cxnLst/>
            <a:rect l="l" t="t" r="r" b="b"/>
            <a:pathLst>
              <a:path w="5910580">
                <a:moveTo>
                  <a:pt x="0" y="0"/>
                </a:moveTo>
                <a:lnTo>
                  <a:pt x="1598938" y="0"/>
                </a:lnTo>
              </a:path>
              <a:path w="5910580">
                <a:moveTo>
                  <a:pt x="1600530" y="0"/>
                </a:moveTo>
                <a:lnTo>
                  <a:pt x="5910390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979736" y="355137"/>
            <a:ext cx="999649" cy="431186"/>
          </a:xfrm>
          <a:prstGeom prst="rect">
            <a:avLst/>
          </a:prstGeom>
        </p:spPr>
      </p:pic>
      <p:graphicFrame>
        <p:nvGraphicFramePr>
          <p:cNvPr id="5" name="object 5"/>
          <p:cNvGraphicFramePr>
            <a:graphicFrameLocks noGrp="1"/>
          </p:cNvGraphicFramePr>
          <p:nvPr/>
        </p:nvGraphicFramePr>
        <p:xfrm>
          <a:off x="5963209" y="1569975"/>
          <a:ext cx="6001385" cy="516826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223770"/>
                <a:gridCol w="1269365"/>
                <a:gridCol w="1231264"/>
                <a:gridCol w="1257300"/>
              </a:tblGrid>
              <a:tr h="464184">
                <a:tc>
                  <a:txBody>
                    <a:bodyPr/>
                    <a:lstStyle/>
                    <a:p>
                      <a:pPr marL="43815">
                        <a:lnSpc>
                          <a:spcPts val="1580"/>
                        </a:lnSpc>
                      </a:pPr>
                      <a:r>
                        <a:rPr sz="1400" dirty="0">
                          <a:latin typeface="Arial"/>
                          <a:cs typeface="Arial"/>
                        </a:rPr>
                        <a:t>NIVEL</a:t>
                      </a:r>
                      <a:r>
                        <a:rPr sz="14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DE</a:t>
                      </a:r>
                      <a:r>
                        <a:rPr sz="1400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TENSIÓN</a:t>
                      </a:r>
                      <a:r>
                        <a:rPr sz="14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(kV</a:t>
                      </a:r>
                      <a:endParaRPr sz="1400">
                        <a:latin typeface="Arial"/>
                        <a:cs typeface="Arial"/>
                      </a:endParaRPr>
                    </a:p>
                    <a:p>
                      <a:pPr marL="43815">
                        <a:lnSpc>
                          <a:spcPts val="1639"/>
                        </a:lnSpc>
                      </a:pPr>
                      <a:r>
                        <a:rPr sz="1400" spc="-5" dirty="0">
                          <a:latin typeface="Arial"/>
                          <a:cs typeface="Arial"/>
                        </a:rPr>
                        <a:t>rms)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marL="14604" algn="ctr">
                        <a:lnSpc>
                          <a:spcPct val="100000"/>
                        </a:lnSpc>
                      </a:pPr>
                      <a:r>
                        <a:rPr sz="1400" spc="-5" dirty="0">
                          <a:latin typeface="Arial"/>
                          <a:cs typeface="Arial"/>
                        </a:rPr>
                        <a:t>115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57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marR="4445" algn="ctr">
                        <a:lnSpc>
                          <a:spcPct val="100000"/>
                        </a:lnSpc>
                      </a:pPr>
                      <a:r>
                        <a:rPr sz="1400" dirty="0">
                          <a:latin typeface="Arial"/>
                          <a:cs typeface="Arial"/>
                        </a:rPr>
                        <a:t>34,5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57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marR="17780" algn="ctr">
                        <a:lnSpc>
                          <a:spcPct val="100000"/>
                        </a:lnSpc>
                      </a:pPr>
                      <a:r>
                        <a:rPr sz="1400" dirty="0">
                          <a:latin typeface="Arial"/>
                          <a:cs typeface="Arial"/>
                        </a:rPr>
                        <a:t>13,8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57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478155"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400" spc="-5" dirty="0">
                          <a:latin typeface="Arial"/>
                          <a:cs typeface="Arial"/>
                        </a:rPr>
                        <a:t>CARACTERÍSTICAS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7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7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7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465455">
                <a:tc>
                  <a:txBody>
                    <a:bodyPr/>
                    <a:lstStyle/>
                    <a:p>
                      <a:pPr marL="43815" marR="364490">
                        <a:lnSpc>
                          <a:spcPts val="1610"/>
                        </a:lnSpc>
                        <a:spcBef>
                          <a:spcPts val="55"/>
                        </a:spcBef>
                      </a:pPr>
                      <a:r>
                        <a:rPr sz="1400" dirty="0">
                          <a:latin typeface="Arial"/>
                          <a:cs typeface="Arial"/>
                        </a:rPr>
                        <a:t>12) 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Voltaje 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de radio </a:t>
                      </a:r>
                      <a:r>
                        <a:rPr sz="14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INFLUENCIA</a:t>
                      </a:r>
                      <a:r>
                        <a:rPr sz="1400" spc="-6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MÁXIMA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69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marR="4445" algn="ctr">
                        <a:lnSpc>
                          <a:spcPct val="100000"/>
                        </a:lnSpc>
                      </a:pPr>
                      <a:r>
                        <a:rPr sz="1400" spc="-5" dirty="0">
                          <a:latin typeface="Arial"/>
                          <a:cs typeface="Arial"/>
                        </a:rPr>
                        <a:t>200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69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marR="4445" algn="ctr">
                        <a:lnSpc>
                          <a:spcPct val="100000"/>
                        </a:lnSpc>
                      </a:pPr>
                      <a:r>
                        <a:rPr sz="1400" spc="-40" dirty="0">
                          <a:latin typeface="Arial"/>
                          <a:cs typeface="Arial"/>
                        </a:rPr>
                        <a:t>100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69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400" spc="-5" dirty="0">
                          <a:latin typeface="Arial"/>
                          <a:cs typeface="Arial"/>
                        </a:rPr>
                        <a:t>100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69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669925"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285"/>
                        </a:spcBef>
                      </a:pPr>
                      <a:r>
                        <a:rPr sz="1400" spc="-5" dirty="0">
                          <a:latin typeface="Arial"/>
                          <a:cs typeface="Arial"/>
                        </a:rPr>
                        <a:t>a)</a:t>
                      </a:r>
                      <a:r>
                        <a:rPr sz="14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EXTERNA</a:t>
                      </a:r>
                      <a:r>
                        <a:rPr sz="14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(μV):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361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69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69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69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471170">
                <a:tc>
                  <a:txBody>
                    <a:bodyPr/>
                    <a:lstStyle/>
                    <a:p>
                      <a:pPr marL="43815" marR="95250">
                        <a:lnSpc>
                          <a:spcPts val="1600"/>
                        </a:lnSpc>
                        <a:spcBef>
                          <a:spcPts val="60"/>
                        </a:spcBef>
                      </a:pPr>
                      <a:r>
                        <a:rPr sz="1400" dirty="0">
                          <a:latin typeface="Arial"/>
                          <a:cs typeface="Arial"/>
                        </a:rPr>
                        <a:t>13)</a:t>
                      </a:r>
                      <a:r>
                        <a:rPr sz="14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ELEVACIÓN</a:t>
                      </a:r>
                      <a:r>
                        <a:rPr sz="14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MÁXIMA </a:t>
                      </a:r>
                      <a:r>
                        <a:rPr sz="1400" spc="-37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10" dirty="0">
                          <a:latin typeface="Arial"/>
                          <a:cs typeface="Arial"/>
                        </a:rPr>
                        <a:t>DE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76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 gridSpan="3">
                  <a:txBody>
                    <a:bodyPr/>
                    <a:lstStyle/>
                    <a:p>
                      <a:pPr marL="1376045" marR="74930" indent="-1309370">
                        <a:lnSpc>
                          <a:spcPct val="70000"/>
                        </a:lnSpc>
                        <a:spcBef>
                          <a:spcPts val="960"/>
                        </a:spcBef>
                      </a:pPr>
                      <a:r>
                        <a:rPr sz="1400" dirty="0">
                          <a:latin typeface="Arial"/>
                          <a:cs typeface="Arial"/>
                        </a:rPr>
                        <a:t>La 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elevación 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de 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temperatura 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de los arrollados </a:t>
                      </a:r>
                      <a:r>
                        <a:rPr sz="1400" spc="-37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determinada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1219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48450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 marL="43815">
                        <a:lnSpc>
                          <a:spcPct val="100000"/>
                        </a:lnSpc>
                      </a:pPr>
                      <a:r>
                        <a:rPr sz="1400" spc="-5" dirty="0">
                          <a:latin typeface="Arial"/>
                          <a:cs typeface="Arial"/>
                        </a:rPr>
                        <a:t>TEMPERATURA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6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tc gridSpan="3">
                  <a:txBody>
                    <a:bodyPr/>
                    <a:lstStyle/>
                    <a:p>
                      <a:pPr marL="1252855" marR="260985" indent="-1003300">
                        <a:lnSpc>
                          <a:spcPts val="1600"/>
                        </a:lnSpc>
                        <a:spcBef>
                          <a:spcPts val="370"/>
                        </a:spcBef>
                      </a:pPr>
                      <a:r>
                        <a:rPr sz="1400" dirty="0">
                          <a:latin typeface="Arial"/>
                          <a:cs typeface="Arial"/>
                        </a:rPr>
                        <a:t>por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medida</a:t>
                      </a:r>
                      <a:r>
                        <a:rPr sz="14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de</a:t>
                      </a:r>
                      <a:r>
                        <a:rPr sz="14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la</a:t>
                      </a:r>
                      <a:r>
                        <a:rPr sz="14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resistencia</a:t>
                      </a:r>
                      <a:r>
                        <a:rPr sz="14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de</a:t>
                      </a:r>
                      <a:r>
                        <a:rPr sz="14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éstos,</a:t>
                      </a:r>
                      <a:r>
                        <a:rPr sz="14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no </a:t>
                      </a:r>
                      <a:r>
                        <a:rPr sz="1400" spc="-37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deberá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 exceder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469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41973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tc gridSpan="3">
                  <a:txBody>
                    <a:bodyPr/>
                    <a:lstStyle/>
                    <a:p>
                      <a:pPr marL="1455420" marR="198120" indent="-1266825">
                        <a:lnSpc>
                          <a:spcPct val="73600"/>
                        </a:lnSpc>
                        <a:spcBef>
                          <a:spcPts val="585"/>
                        </a:spcBef>
                      </a:pPr>
                      <a:r>
                        <a:rPr sz="1400" dirty="0">
                          <a:latin typeface="Arial"/>
                          <a:cs typeface="Arial"/>
                        </a:rPr>
                        <a:t>los 65 °C. 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La elevación 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de 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temperatura 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del </a:t>
                      </a:r>
                      <a:r>
                        <a:rPr sz="1400" spc="-37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punto</a:t>
                      </a:r>
                      <a:r>
                        <a:rPr sz="14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más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742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41338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tc gridSpan="3">
                  <a:txBody>
                    <a:bodyPr/>
                    <a:lstStyle/>
                    <a:p>
                      <a:pPr marL="1360805" marR="106045" indent="-1265555">
                        <a:lnSpc>
                          <a:spcPct val="73000"/>
                        </a:lnSpc>
                        <a:spcBef>
                          <a:spcPts val="555"/>
                        </a:spcBef>
                      </a:pPr>
                      <a:r>
                        <a:rPr sz="1400" spc="-5" dirty="0">
                          <a:latin typeface="Arial"/>
                          <a:cs typeface="Arial"/>
                        </a:rPr>
                        <a:t>caliente 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de 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los 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arrollados, no 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deberá exceder </a:t>
                      </a:r>
                      <a:r>
                        <a:rPr sz="1400" spc="-37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los</a:t>
                      </a:r>
                      <a:r>
                        <a:rPr sz="14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80</a:t>
                      </a:r>
                      <a:r>
                        <a:rPr sz="14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°C. 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La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704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43307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tc gridSpan="3">
                  <a:txBody>
                    <a:bodyPr/>
                    <a:lstStyle/>
                    <a:p>
                      <a:pPr marL="1450975" marR="41910" indent="-1419225">
                        <a:lnSpc>
                          <a:spcPct val="72900"/>
                        </a:lnSpc>
                        <a:spcBef>
                          <a:spcPts val="560"/>
                        </a:spcBef>
                      </a:pPr>
                      <a:r>
                        <a:rPr sz="1400" spc="-5" dirty="0">
                          <a:latin typeface="Arial"/>
                          <a:cs typeface="Arial"/>
                        </a:rPr>
                        <a:t>elevación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máxima</a:t>
                      </a:r>
                      <a:r>
                        <a:rPr sz="14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de la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 temperatura</a:t>
                      </a:r>
                      <a:r>
                        <a:rPr sz="14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del</a:t>
                      </a:r>
                      <a:r>
                        <a:rPr sz="14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aceite </a:t>
                      </a:r>
                      <a:r>
                        <a:rPr sz="1400" spc="-37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en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la</a:t>
                      </a:r>
                      <a:r>
                        <a:rPr sz="14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parte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711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8686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24130" marR="16510">
                        <a:lnSpc>
                          <a:spcPts val="1600"/>
                        </a:lnSpc>
                        <a:spcBef>
                          <a:spcPts val="375"/>
                        </a:spcBef>
                      </a:pPr>
                      <a:r>
                        <a:rPr sz="1400" dirty="0">
                          <a:latin typeface="Arial"/>
                          <a:cs typeface="Arial"/>
                        </a:rPr>
                        <a:t>superior</a:t>
                      </a:r>
                      <a:r>
                        <a:rPr sz="14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no</a:t>
                      </a:r>
                      <a:r>
                        <a:rPr sz="14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deberá</a:t>
                      </a:r>
                      <a:r>
                        <a:rPr sz="14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exceder 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los </a:t>
                      </a:r>
                      <a:r>
                        <a:rPr sz="1400" spc="-37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65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°C.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47625" marB="0">
                    <a:lnL w="12700">
                      <a:solidFill>
                        <a:srgbClr val="000000"/>
                      </a:solidFill>
                      <a:prstDash val="solid"/>
                    </a:lnL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6" name="object 6"/>
          <p:cNvSpPr txBox="1"/>
          <p:nvPr/>
        </p:nvSpPr>
        <p:spPr>
          <a:xfrm>
            <a:off x="6102908" y="9390381"/>
            <a:ext cx="5678170" cy="5073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1150"/>
              </a:lnSpc>
            </a:pPr>
            <a:r>
              <a:rPr sz="1100" dirty="0">
                <a:latin typeface="Calibri"/>
                <a:cs typeface="Calibri"/>
              </a:rPr>
              <a:t>PH </a:t>
            </a:r>
            <a:r>
              <a:rPr sz="1100" spc="-5" dirty="0">
                <a:latin typeface="Calibri"/>
                <a:cs typeface="Calibri"/>
              </a:rPr>
              <a:t>Financial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Park Tower,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Piso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35,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Boulevard </a:t>
            </a:r>
            <a:r>
              <a:rPr sz="1100" spc="-5" dirty="0">
                <a:latin typeface="Calibri"/>
                <a:cs typeface="Calibri"/>
              </a:rPr>
              <a:t>Costa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Este.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Corregimiento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Juan Díaz,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Costa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del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Este.</a:t>
            </a:r>
            <a:endParaRPr sz="1100">
              <a:latin typeface="Calibri"/>
              <a:cs typeface="Calibri"/>
            </a:endParaRPr>
          </a:p>
          <a:p>
            <a:pPr marL="2030730" marR="2022475" algn="ctr">
              <a:lnSpc>
                <a:spcPct val="101800"/>
              </a:lnSpc>
            </a:pPr>
            <a:r>
              <a:rPr sz="1100" spc="-5" dirty="0">
                <a:latin typeface="Calibri"/>
                <a:cs typeface="Calibri"/>
              </a:rPr>
              <a:t>Ciudad de Panamá. Panamá. </a:t>
            </a:r>
            <a:r>
              <a:rPr sz="1100" spc="-235" dirty="0">
                <a:latin typeface="Calibri"/>
                <a:cs typeface="Calibri"/>
              </a:rPr>
              <a:t> </a:t>
            </a:r>
            <a:r>
              <a:rPr sz="1100" u="sng" spc="-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3"/>
              </a:rPr>
              <a:t>www.kaizengrp.com</a:t>
            </a:r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762742" y="782828"/>
            <a:ext cx="1179195" cy="5353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00" spc="-5" dirty="0">
                <a:latin typeface="Calibri"/>
                <a:cs typeface="Calibri"/>
              </a:rPr>
              <a:t>Ficha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Técnica: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K-001</a:t>
            </a:r>
            <a:endParaRPr sz="1100">
              <a:latin typeface="Calibri"/>
              <a:cs typeface="Calibri"/>
            </a:endParaRPr>
          </a:p>
          <a:p>
            <a:pPr marL="688975" marR="5080" indent="118745">
              <a:lnSpc>
                <a:spcPct val="101800"/>
              </a:lnSpc>
              <a:spcBef>
                <a:spcPts val="5"/>
              </a:spcBef>
            </a:pPr>
            <a:r>
              <a:rPr sz="1100" dirty="0">
                <a:latin typeface="Calibri"/>
                <a:cs typeface="Calibri"/>
              </a:rPr>
              <a:t>Re</a:t>
            </a:r>
            <a:r>
              <a:rPr sz="1100" spc="5" dirty="0">
                <a:latin typeface="Calibri"/>
                <a:cs typeface="Calibri"/>
              </a:rPr>
              <a:t>v</a:t>
            </a:r>
            <a:r>
              <a:rPr sz="1100" dirty="0">
                <a:latin typeface="Calibri"/>
                <a:cs typeface="Calibri"/>
              </a:rPr>
              <a:t>.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  </a:t>
            </a:r>
            <a:r>
              <a:rPr sz="1100" spc="-5" dirty="0">
                <a:latin typeface="Calibri"/>
                <a:cs typeface="Calibri"/>
              </a:rPr>
              <a:t>Jul-</a:t>
            </a:r>
            <a:r>
              <a:rPr sz="1100" dirty="0">
                <a:latin typeface="Calibri"/>
                <a:cs typeface="Calibri"/>
              </a:rPr>
              <a:t>20</a:t>
            </a:r>
            <a:r>
              <a:rPr sz="1100" spc="-10" dirty="0">
                <a:latin typeface="Calibri"/>
                <a:cs typeface="Calibri"/>
              </a:rPr>
              <a:t>1</a:t>
            </a:r>
            <a:r>
              <a:rPr sz="1100" dirty="0">
                <a:latin typeface="Calibri"/>
                <a:cs typeface="Calibri"/>
              </a:rPr>
              <a:t>8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5986068" y="9359202"/>
            <a:ext cx="5910580" cy="0"/>
          </a:xfrm>
          <a:custGeom>
            <a:avLst/>
            <a:gdLst/>
            <a:ahLst/>
            <a:cxnLst/>
            <a:rect l="l" t="t" r="r" b="b"/>
            <a:pathLst>
              <a:path w="5910580">
                <a:moveTo>
                  <a:pt x="0" y="0"/>
                </a:moveTo>
                <a:lnTo>
                  <a:pt x="1598938" y="0"/>
                </a:lnTo>
              </a:path>
              <a:path w="5910580">
                <a:moveTo>
                  <a:pt x="1600530" y="0"/>
                </a:moveTo>
                <a:lnTo>
                  <a:pt x="5910390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979736" y="355137"/>
            <a:ext cx="999649" cy="431186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959855" y="3159251"/>
            <a:ext cx="5971032" cy="2781300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6942583" y="2121764"/>
            <a:ext cx="3998595" cy="9309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630680">
              <a:lnSpc>
                <a:spcPct val="140700"/>
              </a:lnSpc>
              <a:spcBef>
                <a:spcPts val="100"/>
              </a:spcBef>
            </a:pPr>
            <a:r>
              <a:rPr sz="1400" dirty="0">
                <a:latin typeface="Arial"/>
                <a:cs typeface="Arial"/>
              </a:rPr>
              <a:t>TABLA 2 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CARACTERÍSTICAS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ELÉCTRICAS GENERALES</a:t>
            </a:r>
            <a:endParaRPr sz="1400">
              <a:latin typeface="Arial"/>
              <a:cs typeface="Arial"/>
            </a:endParaRPr>
          </a:p>
          <a:p>
            <a:pPr marL="131445">
              <a:spcBef>
                <a:spcPts val="720"/>
              </a:spcBef>
            </a:pPr>
            <a:r>
              <a:rPr sz="1400" spc="-5" dirty="0">
                <a:latin typeface="Arial"/>
                <a:cs typeface="Arial"/>
              </a:rPr>
              <a:t>DE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LOS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ARROLLADOS</a:t>
            </a:r>
            <a:endParaRPr sz="14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102908" y="9390381"/>
            <a:ext cx="5678170" cy="5073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1150"/>
              </a:lnSpc>
            </a:pPr>
            <a:r>
              <a:rPr sz="1100" dirty="0">
                <a:latin typeface="Calibri"/>
                <a:cs typeface="Calibri"/>
              </a:rPr>
              <a:t>PH </a:t>
            </a:r>
            <a:r>
              <a:rPr sz="1100" spc="-5" dirty="0">
                <a:latin typeface="Calibri"/>
                <a:cs typeface="Calibri"/>
              </a:rPr>
              <a:t>Financial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Park Tower,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Piso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35,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Boulevard </a:t>
            </a:r>
            <a:r>
              <a:rPr sz="1100" spc="-5" dirty="0">
                <a:latin typeface="Calibri"/>
                <a:cs typeface="Calibri"/>
              </a:rPr>
              <a:t>Costa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Este.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Corregimiento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Juan Díaz,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Costa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del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Este.</a:t>
            </a:r>
            <a:endParaRPr sz="1100">
              <a:latin typeface="Calibri"/>
              <a:cs typeface="Calibri"/>
            </a:endParaRPr>
          </a:p>
          <a:p>
            <a:pPr marL="2030730" marR="2022475" algn="ctr">
              <a:lnSpc>
                <a:spcPct val="101800"/>
              </a:lnSpc>
            </a:pPr>
            <a:r>
              <a:rPr sz="1100" spc="-5" dirty="0">
                <a:latin typeface="Calibri"/>
                <a:cs typeface="Calibri"/>
              </a:rPr>
              <a:t>Ciudad de Panamá. Panamá. </a:t>
            </a:r>
            <a:r>
              <a:rPr sz="1100" spc="-235" dirty="0">
                <a:latin typeface="Calibri"/>
                <a:cs typeface="Calibri"/>
              </a:rPr>
              <a:t> </a:t>
            </a:r>
            <a:r>
              <a:rPr sz="1100" u="sng" spc="-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4"/>
              </a:rPr>
              <a:t>www.kaizengrp.com</a:t>
            </a:r>
            <a:endParaRPr sz="1100">
              <a:latin typeface="Calibri"/>
              <a:cs typeface="Calibri"/>
            </a:endParaRPr>
          </a:p>
        </p:txBody>
      </p:sp>
      <p:graphicFrame>
        <p:nvGraphicFramePr>
          <p:cNvPr id="7" name="object 7"/>
          <p:cNvGraphicFramePr>
            <a:graphicFrameLocks noGrp="1"/>
          </p:cNvGraphicFramePr>
          <p:nvPr/>
        </p:nvGraphicFramePr>
        <p:xfrm>
          <a:off x="5957113" y="3414522"/>
          <a:ext cx="5970905" cy="338137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3830"/>
                <a:gridCol w="3342004"/>
                <a:gridCol w="658495"/>
                <a:gridCol w="648970"/>
                <a:gridCol w="592454"/>
                <a:gridCol w="565150"/>
              </a:tblGrid>
              <a:tr h="31051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4975">
                        <a:lnSpc>
                          <a:spcPts val="1550"/>
                        </a:lnSpc>
                      </a:pPr>
                      <a:r>
                        <a:rPr sz="1400" spc="-5" dirty="0">
                          <a:latin typeface="Arial"/>
                          <a:cs typeface="Arial"/>
                        </a:rPr>
                        <a:t>TENSIÓN</a:t>
                      </a:r>
                      <a:r>
                        <a:rPr sz="14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NOMINAL (kV rms)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815" algn="ctr">
                        <a:lnSpc>
                          <a:spcPts val="1550"/>
                        </a:lnSpc>
                      </a:pPr>
                      <a:r>
                        <a:rPr sz="1400" spc="-5" dirty="0">
                          <a:latin typeface="Arial"/>
                          <a:cs typeface="Arial"/>
                        </a:rPr>
                        <a:t>115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47955" algn="r">
                        <a:lnSpc>
                          <a:spcPts val="1550"/>
                        </a:lnSpc>
                      </a:pPr>
                      <a:r>
                        <a:rPr sz="1400" spc="-25" dirty="0">
                          <a:latin typeface="Arial"/>
                          <a:cs typeface="Arial"/>
                        </a:rPr>
                        <a:t>34,5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04470">
                        <a:lnSpc>
                          <a:spcPts val="1550"/>
                        </a:lnSpc>
                      </a:pPr>
                      <a:r>
                        <a:rPr sz="1400" spc="-5" dirty="0">
                          <a:latin typeface="Arial"/>
                          <a:cs typeface="Arial"/>
                        </a:rPr>
                        <a:t>20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05410" algn="r">
                        <a:lnSpc>
                          <a:spcPts val="1550"/>
                        </a:lnSpc>
                      </a:pPr>
                      <a:r>
                        <a:rPr sz="1400" spc="-25" dirty="0">
                          <a:latin typeface="Arial"/>
                          <a:cs typeface="Arial"/>
                        </a:rPr>
                        <a:t>13,8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</a:tr>
              <a:tr h="37782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75970">
                        <a:lnSpc>
                          <a:spcPct val="100000"/>
                        </a:lnSpc>
                        <a:spcBef>
                          <a:spcPts val="400"/>
                        </a:spcBef>
                      </a:pPr>
                      <a:r>
                        <a:rPr sz="1400" spc="-15" dirty="0">
                          <a:latin typeface="Arial"/>
                          <a:cs typeface="Arial"/>
                        </a:rPr>
                        <a:t>CARACTERÍSTICAS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50800" marB="0"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624205">
                <a:tc gridSpan="2">
                  <a:txBody>
                    <a:bodyPr/>
                    <a:lstStyle/>
                    <a:p>
                      <a:pPr marL="38100">
                        <a:lnSpc>
                          <a:spcPts val="1610"/>
                        </a:lnSpc>
                      </a:pPr>
                      <a:r>
                        <a:rPr sz="1400" dirty="0">
                          <a:latin typeface="Arial"/>
                          <a:cs typeface="Arial"/>
                        </a:rPr>
                        <a:t>1)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 Tensión</a:t>
                      </a:r>
                      <a:r>
                        <a:rPr sz="14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Máxima (kV rms)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3815" algn="ctr">
                        <a:lnSpc>
                          <a:spcPts val="1610"/>
                        </a:lnSpc>
                      </a:pPr>
                      <a:r>
                        <a:rPr sz="1400" spc="-5" dirty="0">
                          <a:latin typeface="Arial"/>
                          <a:cs typeface="Arial"/>
                        </a:rPr>
                        <a:t>123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ts val="1610"/>
                        </a:lnSpc>
                      </a:pPr>
                      <a:r>
                        <a:rPr sz="1400" spc="-5" dirty="0">
                          <a:latin typeface="Arial"/>
                          <a:cs typeface="Arial"/>
                        </a:rPr>
                        <a:t>37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4470">
                        <a:lnSpc>
                          <a:spcPts val="1610"/>
                        </a:lnSpc>
                      </a:pPr>
                      <a:r>
                        <a:rPr sz="1400" spc="-5" dirty="0">
                          <a:latin typeface="Arial"/>
                          <a:cs typeface="Arial"/>
                        </a:rPr>
                        <a:t>22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87960">
                        <a:lnSpc>
                          <a:spcPts val="1610"/>
                        </a:lnSpc>
                      </a:pPr>
                      <a:r>
                        <a:rPr sz="1400" spc="-25" dirty="0">
                          <a:latin typeface="Arial"/>
                          <a:cs typeface="Arial"/>
                        </a:rPr>
                        <a:t>15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829310">
                <a:tc>
                  <a:txBody>
                    <a:bodyPr/>
                    <a:lstStyle/>
                    <a:p>
                      <a:pPr marL="38100">
                        <a:lnSpc>
                          <a:spcPts val="1580"/>
                        </a:lnSpc>
                      </a:pPr>
                      <a:r>
                        <a:rPr sz="1400" dirty="0">
                          <a:latin typeface="Arial"/>
                          <a:cs typeface="Arial"/>
                        </a:rPr>
                        <a:t>2</a:t>
                      </a:r>
                      <a:endParaRPr sz="1400">
                        <a:latin typeface="Arial"/>
                        <a:cs typeface="Arial"/>
                      </a:endParaRPr>
                    </a:p>
                    <a:p>
                      <a:pPr marL="38100">
                        <a:lnSpc>
                          <a:spcPts val="1639"/>
                        </a:lnSpc>
                      </a:pPr>
                      <a:r>
                        <a:rPr sz="1400" dirty="0">
                          <a:latin typeface="Arial"/>
                          <a:cs typeface="Arial"/>
                        </a:rPr>
                        <a:t>)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marL="26034">
                        <a:lnSpc>
                          <a:spcPct val="100000"/>
                        </a:lnSpc>
                      </a:pPr>
                      <a:r>
                        <a:rPr sz="1400" spc="-5" dirty="0">
                          <a:latin typeface="Arial"/>
                          <a:cs typeface="Arial"/>
                        </a:rPr>
                        <a:t>Nivel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Básico</a:t>
                      </a:r>
                      <a:r>
                        <a:rPr sz="14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de</a:t>
                      </a:r>
                      <a:r>
                        <a:rPr sz="14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Aislamiento</a:t>
                      </a:r>
                      <a:r>
                        <a:rPr sz="14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(kV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pico)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5715" marB="0"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marL="43815" algn="ctr">
                        <a:lnSpc>
                          <a:spcPct val="100000"/>
                        </a:lnSpc>
                      </a:pPr>
                      <a:r>
                        <a:rPr sz="1400" spc="-5" dirty="0">
                          <a:latin typeface="Arial"/>
                          <a:cs typeface="Arial"/>
                        </a:rPr>
                        <a:t>550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5715" marB="0"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marR="167005" algn="r">
                        <a:lnSpc>
                          <a:spcPct val="100000"/>
                        </a:lnSpc>
                      </a:pPr>
                      <a:r>
                        <a:rPr sz="1400" spc="-5" dirty="0">
                          <a:latin typeface="Arial"/>
                          <a:cs typeface="Arial"/>
                        </a:rPr>
                        <a:t>200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5715" marB="0"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marR="131445" algn="r">
                        <a:lnSpc>
                          <a:spcPct val="100000"/>
                        </a:lnSpc>
                      </a:pPr>
                      <a:r>
                        <a:rPr sz="1400" spc="-5" dirty="0">
                          <a:latin typeface="Arial"/>
                          <a:cs typeface="Arial"/>
                        </a:rPr>
                        <a:t>150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5715" marB="0"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marR="123189" algn="r">
                        <a:lnSpc>
                          <a:spcPct val="100000"/>
                        </a:lnSpc>
                      </a:pPr>
                      <a:r>
                        <a:rPr sz="1400" spc="-5" dirty="0">
                          <a:latin typeface="Arial"/>
                          <a:cs typeface="Arial"/>
                        </a:rPr>
                        <a:t>110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5715" marB="0"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828675">
                <a:tc>
                  <a:txBody>
                    <a:bodyPr/>
                    <a:lstStyle/>
                    <a:p>
                      <a:pPr marL="38100">
                        <a:lnSpc>
                          <a:spcPts val="1580"/>
                        </a:lnSpc>
                      </a:pPr>
                      <a:r>
                        <a:rPr sz="1400" dirty="0">
                          <a:latin typeface="Arial"/>
                          <a:cs typeface="Arial"/>
                        </a:rPr>
                        <a:t>3</a:t>
                      </a:r>
                      <a:endParaRPr sz="1400">
                        <a:latin typeface="Arial"/>
                        <a:cs typeface="Arial"/>
                      </a:endParaRPr>
                    </a:p>
                    <a:p>
                      <a:pPr marL="38100">
                        <a:lnSpc>
                          <a:spcPts val="1639"/>
                        </a:lnSpc>
                      </a:pPr>
                      <a:r>
                        <a:rPr sz="1400" dirty="0">
                          <a:latin typeface="Arial"/>
                          <a:cs typeface="Arial"/>
                        </a:rPr>
                        <a:t>)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marL="26034">
                        <a:lnSpc>
                          <a:spcPct val="100000"/>
                        </a:lnSpc>
                      </a:pPr>
                      <a:r>
                        <a:rPr sz="1400" dirty="0">
                          <a:latin typeface="Arial"/>
                          <a:cs typeface="Arial"/>
                        </a:rPr>
                        <a:t>Sobretensión</a:t>
                      </a:r>
                      <a:r>
                        <a:rPr sz="14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de</a:t>
                      </a:r>
                      <a:r>
                        <a:rPr sz="14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maniobra</a:t>
                      </a:r>
                      <a:r>
                        <a:rPr sz="14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(kV</a:t>
                      </a:r>
                      <a:r>
                        <a:rPr sz="14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pico)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5715" marB="0"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marL="43815" algn="ctr">
                        <a:lnSpc>
                          <a:spcPct val="100000"/>
                        </a:lnSpc>
                      </a:pPr>
                      <a:r>
                        <a:rPr sz="1400" spc="-5" dirty="0">
                          <a:latin typeface="Arial"/>
                          <a:cs typeface="Arial"/>
                        </a:rPr>
                        <a:t>460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5715" marB="0"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marR="165100" algn="r">
                        <a:lnSpc>
                          <a:spcPct val="100000"/>
                        </a:lnSpc>
                      </a:pPr>
                      <a:r>
                        <a:rPr sz="1400" spc="-10" dirty="0">
                          <a:latin typeface="Arial"/>
                          <a:cs typeface="Arial"/>
                        </a:rPr>
                        <a:t>NA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5715" marB="0"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marR="109220" algn="r">
                        <a:lnSpc>
                          <a:spcPct val="100000"/>
                        </a:lnSpc>
                      </a:pPr>
                      <a:r>
                        <a:rPr sz="1400" spc="-10" dirty="0">
                          <a:latin typeface="Arial"/>
                          <a:cs typeface="Arial"/>
                        </a:rPr>
                        <a:t>NA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5715" marB="0"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marR="102235" algn="r">
                        <a:lnSpc>
                          <a:spcPct val="100000"/>
                        </a:lnSpc>
                      </a:pPr>
                      <a:r>
                        <a:rPr sz="1400" spc="-10" dirty="0">
                          <a:latin typeface="Arial"/>
                          <a:cs typeface="Arial"/>
                        </a:rPr>
                        <a:t>NA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5715" marB="0"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410845">
                <a:tc gridSpan="2">
                  <a:txBody>
                    <a:bodyPr/>
                    <a:lstStyle/>
                    <a:p>
                      <a:pPr marL="38100" marR="573405">
                        <a:lnSpc>
                          <a:spcPts val="1600"/>
                        </a:lnSpc>
                      </a:pPr>
                      <a:r>
                        <a:rPr sz="1400" dirty="0">
                          <a:latin typeface="Arial"/>
                          <a:cs typeface="Arial"/>
                        </a:rPr>
                        <a:t>4)Tensión 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Resistente 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a la 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frecuencia </a:t>
                      </a:r>
                      <a:r>
                        <a:rPr sz="1400" spc="-37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industrial</a:t>
                      </a:r>
                      <a:r>
                        <a:rPr sz="14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(kV</a:t>
                      </a:r>
                      <a:r>
                        <a:rPr sz="14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rms)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marL="44450" algn="ctr">
                        <a:lnSpc>
                          <a:spcPts val="1600"/>
                        </a:lnSpc>
                      </a:pPr>
                      <a:r>
                        <a:rPr sz="1400" spc="-10" dirty="0">
                          <a:latin typeface="Arial"/>
                          <a:cs typeface="Arial"/>
                        </a:rPr>
                        <a:t>NA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5715" marB="0"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marL="3175" algn="ctr">
                        <a:lnSpc>
                          <a:spcPts val="1600"/>
                        </a:lnSpc>
                      </a:pPr>
                      <a:r>
                        <a:rPr sz="1400" spc="-5" dirty="0">
                          <a:latin typeface="Arial"/>
                          <a:cs typeface="Arial"/>
                        </a:rPr>
                        <a:t>70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5715" marB="0"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marL="204470">
                        <a:lnSpc>
                          <a:spcPts val="1600"/>
                        </a:lnSpc>
                      </a:pPr>
                      <a:r>
                        <a:rPr sz="1400" spc="-5" dirty="0">
                          <a:latin typeface="Arial"/>
                          <a:cs typeface="Arial"/>
                        </a:rPr>
                        <a:t>50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5715" marB="0"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marL="187960">
                        <a:lnSpc>
                          <a:spcPts val="1600"/>
                        </a:lnSpc>
                      </a:pPr>
                      <a:r>
                        <a:rPr sz="1400" spc="-25" dirty="0">
                          <a:latin typeface="Arial"/>
                          <a:cs typeface="Arial"/>
                        </a:rPr>
                        <a:t>34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5715" marB="0"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762742" y="782828"/>
            <a:ext cx="1179195" cy="5353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00" spc="-5" dirty="0">
                <a:latin typeface="Calibri"/>
                <a:cs typeface="Calibri"/>
              </a:rPr>
              <a:t>Ficha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Técnica: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K-001</a:t>
            </a:r>
            <a:endParaRPr sz="1100">
              <a:latin typeface="Calibri"/>
              <a:cs typeface="Calibri"/>
            </a:endParaRPr>
          </a:p>
          <a:p>
            <a:pPr marL="688975" marR="5080" indent="118745">
              <a:lnSpc>
                <a:spcPct val="101800"/>
              </a:lnSpc>
              <a:spcBef>
                <a:spcPts val="5"/>
              </a:spcBef>
            </a:pPr>
            <a:r>
              <a:rPr sz="1100" dirty="0">
                <a:latin typeface="Calibri"/>
                <a:cs typeface="Calibri"/>
              </a:rPr>
              <a:t>Re</a:t>
            </a:r>
            <a:r>
              <a:rPr sz="1100" spc="5" dirty="0">
                <a:latin typeface="Calibri"/>
                <a:cs typeface="Calibri"/>
              </a:rPr>
              <a:t>v</a:t>
            </a:r>
            <a:r>
              <a:rPr sz="1100" dirty="0">
                <a:latin typeface="Calibri"/>
                <a:cs typeface="Calibri"/>
              </a:rPr>
              <a:t>.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  </a:t>
            </a:r>
            <a:r>
              <a:rPr sz="1100" spc="-5" dirty="0">
                <a:latin typeface="Calibri"/>
                <a:cs typeface="Calibri"/>
              </a:rPr>
              <a:t>Jul-</a:t>
            </a:r>
            <a:r>
              <a:rPr sz="1100" dirty="0">
                <a:latin typeface="Calibri"/>
                <a:cs typeface="Calibri"/>
              </a:rPr>
              <a:t>20</a:t>
            </a:r>
            <a:r>
              <a:rPr sz="1100" spc="-10" dirty="0">
                <a:latin typeface="Calibri"/>
                <a:cs typeface="Calibri"/>
              </a:rPr>
              <a:t>1</a:t>
            </a:r>
            <a:r>
              <a:rPr sz="1100" dirty="0">
                <a:latin typeface="Calibri"/>
                <a:cs typeface="Calibri"/>
              </a:rPr>
              <a:t>8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5986068" y="9359202"/>
            <a:ext cx="5910580" cy="0"/>
          </a:xfrm>
          <a:custGeom>
            <a:avLst/>
            <a:gdLst/>
            <a:ahLst/>
            <a:cxnLst/>
            <a:rect l="l" t="t" r="r" b="b"/>
            <a:pathLst>
              <a:path w="5910580">
                <a:moveTo>
                  <a:pt x="0" y="0"/>
                </a:moveTo>
                <a:lnTo>
                  <a:pt x="1598938" y="0"/>
                </a:lnTo>
              </a:path>
              <a:path w="5910580">
                <a:moveTo>
                  <a:pt x="1600530" y="0"/>
                </a:moveTo>
                <a:lnTo>
                  <a:pt x="5910390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979736" y="355137"/>
            <a:ext cx="999649" cy="431186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6922771" y="1198219"/>
            <a:ext cx="3998595" cy="943848"/>
          </a:xfrm>
          <a:prstGeom prst="rect">
            <a:avLst/>
          </a:prstGeom>
        </p:spPr>
        <p:txBody>
          <a:bodyPr vert="horz" wrap="square" lIns="0" tIns="99060" rIns="0" bIns="0" rtlCol="0">
            <a:spAutoFit/>
          </a:bodyPr>
          <a:lstStyle/>
          <a:p>
            <a:pPr marR="236854" algn="ctr">
              <a:spcBef>
                <a:spcPts val="780"/>
              </a:spcBef>
            </a:pPr>
            <a:r>
              <a:rPr sz="1400" dirty="0">
                <a:latin typeface="Arial"/>
                <a:cs typeface="Arial"/>
              </a:rPr>
              <a:t>TABLA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3</a:t>
            </a:r>
            <a:endParaRPr sz="1400">
              <a:latin typeface="Arial"/>
              <a:cs typeface="Arial"/>
            </a:endParaRPr>
          </a:p>
          <a:p>
            <a:pPr marL="12065" marR="5080" algn="ctr">
              <a:lnSpc>
                <a:spcPts val="2400"/>
              </a:lnSpc>
              <a:spcBef>
                <a:spcPts val="65"/>
              </a:spcBef>
            </a:pPr>
            <a:r>
              <a:rPr sz="1400" spc="-5" dirty="0">
                <a:latin typeface="Arial"/>
                <a:cs typeface="Arial"/>
              </a:rPr>
              <a:t>CARACTERÍSTICAS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ELÉCTRICAS GENERALES </a:t>
            </a:r>
            <a:r>
              <a:rPr sz="1400" spc="-37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DE</a:t>
            </a:r>
            <a:r>
              <a:rPr sz="1400" dirty="0">
                <a:latin typeface="Arial"/>
                <a:cs typeface="Arial"/>
              </a:rPr>
              <a:t> LOS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AISLADORES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PASATAPAS</a:t>
            </a:r>
            <a:endParaRPr sz="14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102908" y="9390381"/>
            <a:ext cx="5678170" cy="5073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1150"/>
              </a:lnSpc>
            </a:pPr>
            <a:r>
              <a:rPr sz="1100" dirty="0">
                <a:latin typeface="Calibri"/>
                <a:cs typeface="Calibri"/>
              </a:rPr>
              <a:t>PH </a:t>
            </a:r>
            <a:r>
              <a:rPr sz="1100" spc="-5" dirty="0">
                <a:latin typeface="Calibri"/>
                <a:cs typeface="Calibri"/>
              </a:rPr>
              <a:t>Financial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Park Tower,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Piso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35,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Boulevard </a:t>
            </a:r>
            <a:r>
              <a:rPr sz="1100" spc="-5" dirty="0">
                <a:latin typeface="Calibri"/>
                <a:cs typeface="Calibri"/>
              </a:rPr>
              <a:t>Costa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Este.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Corregimiento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Juan Díaz,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Costa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del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Este.</a:t>
            </a:r>
            <a:endParaRPr sz="1100">
              <a:latin typeface="Calibri"/>
              <a:cs typeface="Calibri"/>
            </a:endParaRPr>
          </a:p>
          <a:p>
            <a:pPr marL="2030730" marR="2022475" algn="ctr">
              <a:lnSpc>
                <a:spcPct val="101800"/>
              </a:lnSpc>
            </a:pPr>
            <a:r>
              <a:rPr sz="1100" spc="-5" dirty="0">
                <a:latin typeface="Calibri"/>
                <a:cs typeface="Calibri"/>
              </a:rPr>
              <a:t>Ciudad de Panamá. Panamá. </a:t>
            </a:r>
            <a:r>
              <a:rPr sz="1100" spc="-235" dirty="0">
                <a:latin typeface="Calibri"/>
                <a:cs typeface="Calibri"/>
              </a:rPr>
              <a:t> </a:t>
            </a:r>
            <a:r>
              <a:rPr sz="1100" u="sng" spc="-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3"/>
              </a:rPr>
              <a:t>www.kaizengrp.com</a:t>
            </a:r>
            <a:endParaRPr sz="1100">
              <a:latin typeface="Calibri"/>
              <a:cs typeface="Calibri"/>
            </a:endParaRPr>
          </a:p>
        </p:txBody>
      </p:sp>
      <p:graphicFrame>
        <p:nvGraphicFramePr>
          <p:cNvPr id="6" name="object 6"/>
          <p:cNvGraphicFramePr>
            <a:graphicFrameLocks noGrp="1"/>
          </p:cNvGraphicFramePr>
          <p:nvPr/>
        </p:nvGraphicFramePr>
        <p:xfrm>
          <a:off x="5963208" y="2498089"/>
          <a:ext cx="6059170" cy="623379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87960"/>
                <a:gridCol w="878840"/>
                <a:gridCol w="2167890"/>
                <a:gridCol w="906780"/>
                <a:gridCol w="631189"/>
                <a:gridCol w="723264"/>
                <a:gridCol w="546100"/>
              </a:tblGrid>
              <a:tr h="318135">
                <a:tc gridSpan="3">
                  <a:txBody>
                    <a:bodyPr/>
                    <a:lstStyle/>
                    <a:p>
                      <a:pPr marL="499745">
                        <a:lnSpc>
                          <a:spcPts val="1610"/>
                        </a:lnSpc>
                      </a:pPr>
                      <a:r>
                        <a:rPr sz="1400" spc="-15" dirty="0">
                          <a:latin typeface="Arial"/>
                          <a:cs typeface="Arial"/>
                        </a:rPr>
                        <a:t>TENSIÓN</a:t>
                      </a:r>
                      <a:r>
                        <a:rPr sz="14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15" dirty="0">
                          <a:latin typeface="Arial"/>
                          <a:cs typeface="Arial"/>
                        </a:rPr>
                        <a:t>NOMINAL(kV rms)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  <a:p>
                      <a:pPr marL="299720">
                        <a:lnSpc>
                          <a:spcPct val="100000"/>
                        </a:lnSpc>
                      </a:pPr>
                      <a:r>
                        <a:rPr sz="1400" spc="-25" dirty="0">
                          <a:latin typeface="Arial"/>
                          <a:cs typeface="Arial"/>
                        </a:rPr>
                        <a:t>115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44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  <a:p>
                      <a:pPr marL="139700">
                        <a:lnSpc>
                          <a:spcPct val="100000"/>
                        </a:lnSpc>
                      </a:pPr>
                      <a:r>
                        <a:rPr sz="1400" spc="-25" dirty="0">
                          <a:latin typeface="Arial"/>
                          <a:cs typeface="Arial"/>
                        </a:rPr>
                        <a:t>34,5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44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  <a:p>
                      <a:pPr marR="6985" algn="ctr">
                        <a:lnSpc>
                          <a:spcPct val="100000"/>
                        </a:lnSpc>
                      </a:pPr>
                      <a:r>
                        <a:rPr sz="1400" spc="-25" dirty="0">
                          <a:latin typeface="Arial"/>
                          <a:cs typeface="Arial"/>
                        </a:rPr>
                        <a:t>20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44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  <a:p>
                      <a:pPr marL="99060">
                        <a:lnSpc>
                          <a:spcPct val="100000"/>
                        </a:lnSpc>
                      </a:pPr>
                      <a:r>
                        <a:rPr sz="1400" b="1" spc="-25" dirty="0">
                          <a:latin typeface="Arial"/>
                          <a:cs typeface="Arial"/>
                        </a:rPr>
                        <a:t>13,8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44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624840">
                <a:tc gridSpan="3">
                  <a:txBody>
                    <a:bodyPr/>
                    <a:lstStyle/>
                    <a:p>
                      <a:pPr marL="1589405" marR="817880" indent="-709295">
                        <a:lnSpc>
                          <a:spcPts val="1600"/>
                        </a:lnSpc>
                        <a:spcBef>
                          <a:spcPts val="865"/>
                        </a:spcBef>
                      </a:pPr>
                      <a:r>
                        <a:rPr sz="140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1400" spc="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1400" spc="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1400" spc="1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ERÍ</a:t>
                      </a:r>
                      <a:r>
                        <a:rPr sz="1400" spc="5" dirty="0">
                          <a:latin typeface="Arial"/>
                          <a:cs typeface="Arial"/>
                        </a:rPr>
                        <a:t>ST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ICA  </a:t>
                      </a:r>
                      <a:r>
                        <a:rPr sz="1400" spc="-20" dirty="0">
                          <a:latin typeface="Arial"/>
                          <a:cs typeface="Arial"/>
                        </a:rPr>
                        <a:t>S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1098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44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44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44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44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624840">
                <a:tc>
                  <a:txBody>
                    <a:bodyPr/>
                    <a:lstStyle/>
                    <a:p>
                      <a:pPr marL="16510">
                        <a:lnSpc>
                          <a:spcPts val="1625"/>
                        </a:lnSpc>
                      </a:pPr>
                      <a:r>
                        <a:rPr sz="1400" spc="-5" dirty="0">
                          <a:latin typeface="Arial"/>
                          <a:cs typeface="Arial"/>
                        </a:rPr>
                        <a:t>1)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12700">
                        <a:lnSpc>
                          <a:spcPts val="1625"/>
                        </a:lnSpc>
                      </a:pPr>
                      <a:r>
                        <a:rPr sz="1400" dirty="0">
                          <a:latin typeface="Arial"/>
                          <a:cs typeface="Arial"/>
                        </a:rPr>
                        <a:t>Tensión</a:t>
                      </a:r>
                      <a:r>
                        <a:rPr sz="14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Máxima</a:t>
                      </a:r>
                      <a:r>
                        <a:rPr sz="14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(kV</a:t>
                      </a:r>
                      <a:r>
                        <a:rPr sz="14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rms)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8255" algn="ctr">
                        <a:lnSpc>
                          <a:spcPts val="1625"/>
                        </a:lnSpc>
                      </a:pPr>
                      <a:r>
                        <a:rPr sz="1400" spc="-25" dirty="0">
                          <a:latin typeface="Arial"/>
                          <a:cs typeface="Arial"/>
                        </a:rPr>
                        <a:t>123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8255" algn="ctr">
                        <a:lnSpc>
                          <a:spcPts val="1625"/>
                        </a:lnSpc>
                      </a:pPr>
                      <a:r>
                        <a:rPr sz="1400" spc="-25" dirty="0">
                          <a:latin typeface="Arial"/>
                          <a:cs typeface="Arial"/>
                        </a:rPr>
                        <a:t>37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64795" algn="r">
                        <a:lnSpc>
                          <a:spcPts val="1625"/>
                        </a:lnSpc>
                      </a:pPr>
                      <a:r>
                        <a:rPr sz="1400" spc="-25" dirty="0">
                          <a:latin typeface="Arial"/>
                          <a:cs typeface="Arial"/>
                        </a:rPr>
                        <a:t>22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67640">
                        <a:lnSpc>
                          <a:spcPts val="1625"/>
                        </a:lnSpc>
                      </a:pPr>
                      <a:r>
                        <a:rPr sz="1400" spc="-5" dirty="0">
                          <a:latin typeface="Arial"/>
                          <a:cs typeface="Arial"/>
                        </a:rPr>
                        <a:t>15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624205">
                <a:tc>
                  <a:txBody>
                    <a:bodyPr/>
                    <a:lstStyle/>
                    <a:p>
                      <a:pPr marL="16510">
                        <a:lnSpc>
                          <a:spcPts val="1625"/>
                        </a:lnSpc>
                      </a:pPr>
                      <a:r>
                        <a:rPr sz="1400" spc="-5" dirty="0">
                          <a:latin typeface="Arial"/>
                          <a:cs typeface="Arial"/>
                        </a:rPr>
                        <a:t>2)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12700">
                        <a:lnSpc>
                          <a:spcPts val="1625"/>
                        </a:lnSpc>
                      </a:pPr>
                      <a:r>
                        <a:rPr sz="1400" spc="-5" dirty="0">
                          <a:latin typeface="Arial"/>
                          <a:cs typeface="Arial"/>
                        </a:rPr>
                        <a:t>Frecuencia</a:t>
                      </a:r>
                      <a:r>
                        <a:rPr sz="1400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(Hz)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8890" algn="ctr">
                        <a:lnSpc>
                          <a:spcPts val="1625"/>
                        </a:lnSpc>
                      </a:pPr>
                      <a:r>
                        <a:rPr sz="1400" spc="-25" dirty="0">
                          <a:latin typeface="Arial"/>
                          <a:cs typeface="Arial"/>
                        </a:rPr>
                        <a:t>60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8255" algn="ctr">
                        <a:lnSpc>
                          <a:spcPts val="1625"/>
                        </a:lnSpc>
                      </a:pPr>
                      <a:r>
                        <a:rPr sz="1400" spc="-25" dirty="0">
                          <a:latin typeface="Arial"/>
                          <a:cs typeface="Arial"/>
                        </a:rPr>
                        <a:t>60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64795" algn="r">
                        <a:lnSpc>
                          <a:spcPts val="1625"/>
                        </a:lnSpc>
                      </a:pPr>
                      <a:r>
                        <a:rPr sz="1400" spc="-25" dirty="0">
                          <a:latin typeface="Arial"/>
                          <a:cs typeface="Arial"/>
                        </a:rPr>
                        <a:t>60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67640">
                        <a:lnSpc>
                          <a:spcPts val="1625"/>
                        </a:lnSpc>
                      </a:pPr>
                      <a:r>
                        <a:rPr sz="1400" spc="-5" dirty="0">
                          <a:latin typeface="Arial"/>
                          <a:cs typeface="Arial"/>
                        </a:rPr>
                        <a:t>60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624840">
                <a:tc>
                  <a:txBody>
                    <a:bodyPr/>
                    <a:lstStyle/>
                    <a:p>
                      <a:pPr marL="16510">
                        <a:lnSpc>
                          <a:spcPts val="1625"/>
                        </a:lnSpc>
                      </a:pPr>
                      <a:r>
                        <a:rPr sz="1400" spc="-5" dirty="0">
                          <a:latin typeface="Arial"/>
                          <a:cs typeface="Arial"/>
                        </a:rPr>
                        <a:t>3)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12700">
                        <a:lnSpc>
                          <a:spcPts val="1625"/>
                        </a:lnSpc>
                      </a:pPr>
                      <a:r>
                        <a:rPr sz="1400" spc="-5" dirty="0">
                          <a:latin typeface="Arial"/>
                          <a:cs typeface="Arial"/>
                        </a:rPr>
                        <a:t>Nivel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Básico</a:t>
                      </a:r>
                      <a:r>
                        <a:rPr sz="14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de</a:t>
                      </a:r>
                      <a:r>
                        <a:rPr sz="14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Aislamiento</a:t>
                      </a:r>
                      <a:r>
                        <a:rPr sz="14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(kV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pico)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8255" algn="ctr">
                        <a:lnSpc>
                          <a:spcPts val="1625"/>
                        </a:lnSpc>
                      </a:pPr>
                      <a:r>
                        <a:rPr sz="1400" spc="-25" dirty="0">
                          <a:latin typeface="Arial"/>
                          <a:cs typeface="Arial"/>
                        </a:rPr>
                        <a:t>550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64465">
                        <a:lnSpc>
                          <a:spcPts val="1625"/>
                        </a:lnSpc>
                      </a:pPr>
                      <a:r>
                        <a:rPr sz="1400" spc="-25" dirty="0">
                          <a:latin typeface="Arial"/>
                          <a:cs typeface="Arial"/>
                        </a:rPr>
                        <a:t>200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17804" algn="r">
                        <a:lnSpc>
                          <a:spcPts val="1625"/>
                        </a:lnSpc>
                      </a:pPr>
                      <a:r>
                        <a:rPr sz="1400" spc="-25" dirty="0">
                          <a:latin typeface="Arial"/>
                          <a:cs typeface="Arial"/>
                        </a:rPr>
                        <a:t>150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23189" algn="r">
                        <a:lnSpc>
                          <a:spcPts val="1625"/>
                        </a:lnSpc>
                      </a:pPr>
                      <a:r>
                        <a:rPr sz="1400" spc="-5" dirty="0">
                          <a:latin typeface="Arial"/>
                          <a:cs typeface="Arial"/>
                        </a:rPr>
                        <a:t>110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82867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marL="16510">
                        <a:lnSpc>
                          <a:spcPct val="100000"/>
                        </a:lnSpc>
                      </a:pPr>
                      <a:r>
                        <a:rPr sz="1400" spc="-5" dirty="0">
                          <a:latin typeface="Arial"/>
                          <a:cs typeface="Arial"/>
                        </a:rPr>
                        <a:t>4)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6985" marB="0">
                    <a:lnL w="12700">
                      <a:solidFill>
                        <a:srgbClr val="000000"/>
                      </a:solidFill>
                      <a:prstDash val="solid"/>
                    </a:lnL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12700" marR="131445">
                        <a:lnSpc>
                          <a:spcPts val="1600"/>
                        </a:lnSpc>
                        <a:spcBef>
                          <a:spcPts val="75"/>
                        </a:spcBef>
                      </a:pPr>
                      <a:r>
                        <a:rPr sz="1400" dirty="0">
                          <a:latin typeface="Arial"/>
                          <a:cs typeface="Arial"/>
                        </a:rPr>
                        <a:t>Sobretensión</a:t>
                      </a:r>
                      <a:r>
                        <a:rPr sz="14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de</a:t>
                      </a:r>
                      <a:r>
                        <a:rPr sz="14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Maniobra</a:t>
                      </a:r>
                      <a:r>
                        <a:rPr sz="14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(húmedo) </a:t>
                      </a:r>
                      <a:r>
                        <a:rPr sz="1400" spc="-38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(kV</a:t>
                      </a:r>
                      <a:r>
                        <a:rPr sz="14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pico)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9525" marB="0"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marR="43180" algn="ctr">
                        <a:lnSpc>
                          <a:spcPct val="100000"/>
                        </a:lnSpc>
                      </a:pPr>
                      <a:r>
                        <a:rPr sz="1400" spc="-10" dirty="0">
                          <a:latin typeface="Arial"/>
                          <a:cs typeface="Arial"/>
                        </a:rPr>
                        <a:t>NA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69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marL="266065">
                        <a:lnSpc>
                          <a:spcPct val="100000"/>
                        </a:lnSpc>
                      </a:pPr>
                      <a:r>
                        <a:rPr sz="1400" spc="-10" dirty="0">
                          <a:latin typeface="Arial"/>
                          <a:cs typeface="Arial"/>
                        </a:rPr>
                        <a:t>NA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69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marR="241300" algn="r">
                        <a:lnSpc>
                          <a:spcPct val="100000"/>
                        </a:lnSpc>
                      </a:pPr>
                      <a:r>
                        <a:rPr sz="1400" spc="-10" dirty="0">
                          <a:latin typeface="Arial"/>
                          <a:cs typeface="Arial"/>
                        </a:rPr>
                        <a:t>NA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69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marR="127000" algn="r">
                        <a:lnSpc>
                          <a:spcPct val="100000"/>
                        </a:lnSpc>
                      </a:pPr>
                      <a:r>
                        <a:rPr sz="1400" spc="-10" dirty="0">
                          <a:latin typeface="Arial"/>
                          <a:cs typeface="Arial"/>
                        </a:rPr>
                        <a:t>NA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69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4470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marL="16510">
                        <a:lnSpc>
                          <a:spcPct val="100000"/>
                        </a:lnSpc>
                      </a:pPr>
                      <a:r>
                        <a:rPr sz="1400" spc="-5" dirty="0">
                          <a:latin typeface="Arial"/>
                          <a:cs typeface="Arial"/>
                        </a:rPr>
                        <a:t>5)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6985" marB="0">
                    <a:lnL w="12700">
                      <a:solidFill>
                        <a:srgbClr val="000000"/>
                      </a:solidFill>
                      <a:prstDash val="solid"/>
                    </a:lnL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 gridSpan="2">
                  <a:txBody>
                    <a:bodyPr/>
                    <a:lstStyle/>
                    <a:p>
                      <a:pPr marL="12700" marR="241935">
                        <a:lnSpc>
                          <a:spcPts val="1600"/>
                        </a:lnSpc>
                        <a:spcBef>
                          <a:spcPts val="75"/>
                        </a:spcBef>
                      </a:pPr>
                      <a:r>
                        <a:rPr sz="1400" dirty="0">
                          <a:latin typeface="Arial"/>
                          <a:cs typeface="Arial"/>
                        </a:rPr>
                        <a:t>Tensión</a:t>
                      </a:r>
                      <a:r>
                        <a:rPr sz="14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Resistente</a:t>
                      </a:r>
                      <a:r>
                        <a:rPr sz="14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14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la</a:t>
                      </a:r>
                      <a:r>
                        <a:rPr sz="14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Frecuencia </a:t>
                      </a:r>
                      <a:r>
                        <a:rPr sz="1400" spc="-37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Industrial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9525" marB="0"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</a:tr>
              <a:tr h="41783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marR="465455">
                        <a:lnSpc>
                          <a:spcPct val="72900"/>
                        </a:lnSpc>
                        <a:spcBef>
                          <a:spcPts val="595"/>
                        </a:spcBef>
                      </a:pPr>
                      <a:r>
                        <a:rPr sz="1400" dirty="0">
                          <a:latin typeface="Arial"/>
                          <a:cs typeface="Arial"/>
                        </a:rPr>
                        <a:t>(kV </a:t>
                      </a:r>
                      <a:r>
                        <a:rPr sz="14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1400" spc="-10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s).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7556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433705">
                <a:tc gridSpan="2">
                  <a:txBody>
                    <a:bodyPr/>
                    <a:lstStyle/>
                    <a:p>
                      <a:pPr marL="120014" marR="266065">
                        <a:lnSpc>
                          <a:spcPct val="73600"/>
                        </a:lnSpc>
                        <a:spcBef>
                          <a:spcPts val="545"/>
                        </a:spcBef>
                      </a:pPr>
                      <a:r>
                        <a:rPr sz="1400" spc="-5" dirty="0">
                          <a:latin typeface="Arial"/>
                          <a:cs typeface="Arial"/>
                        </a:rPr>
                        <a:t>a) 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10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ú</a:t>
                      </a:r>
                      <a:r>
                        <a:rPr sz="1400" spc="-10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edo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69215" marB="0">
                    <a:lnL w="12700">
                      <a:solidFill>
                        <a:srgbClr val="000000"/>
                      </a:solidFill>
                      <a:prstDash val="solid"/>
                    </a:ln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73685">
                        <a:lnSpc>
                          <a:spcPct val="100000"/>
                        </a:lnSpc>
                        <a:spcBef>
                          <a:spcPts val="1335"/>
                        </a:spcBef>
                      </a:pPr>
                      <a:r>
                        <a:rPr sz="1400" spc="-15" dirty="0">
                          <a:latin typeface="Arial"/>
                          <a:cs typeface="Arial"/>
                        </a:rPr>
                        <a:t>10</a:t>
                      </a:r>
                      <a:r>
                        <a:rPr sz="1400" spc="-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10" dirty="0">
                          <a:latin typeface="Arial"/>
                          <a:cs typeface="Arial"/>
                        </a:rPr>
                        <a:t>seg.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169545" marB="0"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8255" algn="ctr">
                        <a:lnSpc>
                          <a:spcPct val="100000"/>
                        </a:lnSpc>
                        <a:spcBef>
                          <a:spcPts val="1335"/>
                        </a:spcBef>
                      </a:pPr>
                      <a:r>
                        <a:rPr sz="1400" spc="-25" dirty="0">
                          <a:latin typeface="Arial"/>
                          <a:cs typeface="Arial"/>
                        </a:rPr>
                        <a:t>230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1695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8255" algn="ctr">
                        <a:lnSpc>
                          <a:spcPct val="100000"/>
                        </a:lnSpc>
                        <a:spcBef>
                          <a:spcPts val="1335"/>
                        </a:spcBef>
                      </a:pPr>
                      <a:r>
                        <a:rPr sz="1400" spc="-25" dirty="0">
                          <a:latin typeface="Arial"/>
                          <a:cs typeface="Arial"/>
                        </a:rPr>
                        <a:t>75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1695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264795" algn="r">
                        <a:lnSpc>
                          <a:spcPct val="100000"/>
                        </a:lnSpc>
                        <a:spcBef>
                          <a:spcPts val="1335"/>
                        </a:spcBef>
                      </a:pPr>
                      <a:r>
                        <a:rPr sz="1400" spc="-25" dirty="0">
                          <a:latin typeface="Arial"/>
                          <a:cs typeface="Arial"/>
                        </a:rPr>
                        <a:t>50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1695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167640">
                        <a:lnSpc>
                          <a:spcPct val="100000"/>
                        </a:lnSpc>
                        <a:spcBef>
                          <a:spcPts val="1335"/>
                        </a:spcBef>
                      </a:pPr>
                      <a:r>
                        <a:rPr sz="1400" spc="-5" dirty="0">
                          <a:latin typeface="Arial"/>
                          <a:cs typeface="Arial"/>
                        </a:rPr>
                        <a:t>45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1695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665480">
                <a:tc gridSpan="2">
                  <a:txBody>
                    <a:bodyPr/>
                    <a:lstStyle/>
                    <a:p>
                      <a:pPr marL="120014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1400" dirty="0">
                          <a:latin typeface="Arial"/>
                          <a:cs typeface="Arial"/>
                        </a:rPr>
                        <a:t>b)</a:t>
                      </a:r>
                      <a:r>
                        <a:rPr sz="1400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Seco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31750" marB="0">
                    <a:lnL w="12700">
                      <a:solidFill>
                        <a:srgbClr val="000000"/>
                      </a:solidFill>
                      <a:prstDash val="solid"/>
                    </a:lnL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00990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1400" dirty="0">
                          <a:latin typeface="Arial"/>
                          <a:cs typeface="Arial"/>
                        </a:rPr>
                        <a:t>1</a:t>
                      </a:r>
                      <a:r>
                        <a:rPr sz="1400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min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31750" marB="0"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8255" algn="ctr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1400" spc="-25" dirty="0">
                          <a:latin typeface="Arial"/>
                          <a:cs typeface="Arial"/>
                        </a:rPr>
                        <a:t>260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317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8255" algn="ctr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1400" spc="-25" dirty="0">
                          <a:latin typeface="Arial"/>
                          <a:cs typeface="Arial"/>
                        </a:rPr>
                        <a:t>80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317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64795" algn="r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1400" spc="-25" dirty="0">
                          <a:latin typeface="Arial"/>
                          <a:cs typeface="Arial"/>
                        </a:rPr>
                        <a:t>60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317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67640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1400" spc="-5" dirty="0">
                          <a:latin typeface="Arial"/>
                          <a:cs typeface="Arial"/>
                        </a:rPr>
                        <a:t>50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317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60350">
                <a:tc>
                  <a:txBody>
                    <a:bodyPr/>
                    <a:lstStyle/>
                    <a:p>
                      <a:pPr marL="16510">
                        <a:lnSpc>
                          <a:spcPts val="1610"/>
                        </a:lnSpc>
                      </a:pPr>
                      <a:r>
                        <a:rPr sz="1400" spc="-5" dirty="0">
                          <a:latin typeface="Arial"/>
                          <a:cs typeface="Arial"/>
                        </a:rPr>
                        <a:t>6)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 gridSpan="2">
                  <a:txBody>
                    <a:bodyPr/>
                    <a:lstStyle/>
                    <a:p>
                      <a:pPr marL="12700">
                        <a:lnSpc>
                          <a:spcPts val="1610"/>
                        </a:lnSpc>
                      </a:pPr>
                      <a:r>
                        <a:rPr sz="1400" spc="-5" dirty="0">
                          <a:latin typeface="Arial"/>
                          <a:cs typeface="Arial"/>
                        </a:rPr>
                        <a:t>Máximo</a:t>
                      </a:r>
                      <a:r>
                        <a:rPr sz="14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voltaje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RIV</a:t>
                      </a:r>
                      <a:r>
                        <a:rPr sz="14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externo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 a</a:t>
                      </a:r>
                      <a:r>
                        <a:rPr sz="14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1,1</a:t>
                      </a:r>
                      <a:r>
                        <a:rPr sz="14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p.u.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rowSpan="2">
                  <a:txBody>
                    <a:bodyPr/>
                    <a:lstStyle/>
                    <a:p>
                      <a:pPr marL="299720">
                        <a:lnSpc>
                          <a:spcPts val="1610"/>
                        </a:lnSpc>
                      </a:pPr>
                      <a:r>
                        <a:rPr sz="1400" spc="-25" dirty="0">
                          <a:latin typeface="Arial"/>
                          <a:cs typeface="Arial"/>
                        </a:rPr>
                        <a:t>200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marL="164465">
                        <a:lnSpc>
                          <a:spcPts val="1610"/>
                        </a:lnSpc>
                      </a:pPr>
                      <a:r>
                        <a:rPr sz="1400" spc="-25" dirty="0">
                          <a:latin typeface="Arial"/>
                          <a:cs typeface="Arial"/>
                        </a:rPr>
                        <a:t>100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marL="208915">
                        <a:lnSpc>
                          <a:spcPts val="1610"/>
                        </a:lnSpc>
                      </a:pPr>
                      <a:r>
                        <a:rPr sz="1400" spc="-25" dirty="0">
                          <a:latin typeface="Arial"/>
                          <a:cs typeface="Arial"/>
                        </a:rPr>
                        <a:t>100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marL="116839">
                        <a:lnSpc>
                          <a:spcPts val="1610"/>
                        </a:lnSpc>
                      </a:pPr>
                      <a:r>
                        <a:rPr sz="1400" spc="-5" dirty="0">
                          <a:latin typeface="Arial"/>
                          <a:cs typeface="Arial"/>
                        </a:rPr>
                        <a:t>100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6385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113030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400" spc="-5" dirty="0">
                          <a:latin typeface="Arial"/>
                          <a:cs typeface="Arial"/>
                        </a:rPr>
                        <a:t>(micro</a:t>
                      </a:r>
                      <a:r>
                        <a:rPr sz="1400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voltios)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36830" marB="0"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762742" y="782828"/>
            <a:ext cx="1179195" cy="5353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00" spc="-5" dirty="0">
                <a:latin typeface="Calibri"/>
                <a:cs typeface="Calibri"/>
              </a:rPr>
              <a:t>Ficha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Técnica: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K-001</a:t>
            </a:r>
            <a:endParaRPr sz="1100">
              <a:latin typeface="Calibri"/>
              <a:cs typeface="Calibri"/>
            </a:endParaRPr>
          </a:p>
          <a:p>
            <a:pPr marL="688975" marR="5080" indent="118745">
              <a:lnSpc>
                <a:spcPct val="101800"/>
              </a:lnSpc>
              <a:spcBef>
                <a:spcPts val="5"/>
              </a:spcBef>
            </a:pPr>
            <a:r>
              <a:rPr sz="1100" dirty="0">
                <a:latin typeface="Calibri"/>
                <a:cs typeface="Calibri"/>
              </a:rPr>
              <a:t>Re</a:t>
            </a:r>
            <a:r>
              <a:rPr sz="1100" spc="5" dirty="0">
                <a:latin typeface="Calibri"/>
                <a:cs typeface="Calibri"/>
              </a:rPr>
              <a:t>v</a:t>
            </a:r>
            <a:r>
              <a:rPr sz="1100" dirty="0">
                <a:latin typeface="Calibri"/>
                <a:cs typeface="Calibri"/>
              </a:rPr>
              <a:t>.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  </a:t>
            </a:r>
            <a:r>
              <a:rPr sz="1100" spc="-5" dirty="0">
                <a:latin typeface="Calibri"/>
                <a:cs typeface="Calibri"/>
              </a:rPr>
              <a:t>Jul-</a:t>
            </a:r>
            <a:r>
              <a:rPr sz="1100" dirty="0">
                <a:latin typeface="Calibri"/>
                <a:cs typeface="Calibri"/>
              </a:rPr>
              <a:t>20</a:t>
            </a:r>
            <a:r>
              <a:rPr sz="1100" spc="-10" dirty="0">
                <a:latin typeface="Calibri"/>
                <a:cs typeface="Calibri"/>
              </a:rPr>
              <a:t>1</a:t>
            </a:r>
            <a:r>
              <a:rPr sz="1100" dirty="0">
                <a:latin typeface="Calibri"/>
                <a:cs typeface="Calibri"/>
              </a:rPr>
              <a:t>8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5986068" y="9359202"/>
            <a:ext cx="5910580" cy="0"/>
          </a:xfrm>
          <a:custGeom>
            <a:avLst/>
            <a:gdLst/>
            <a:ahLst/>
            <a:cxnLst/>
            <a:rect l="l" t="t" r="r" b="b"/>
            <a:pathLst>
              <a:path w="5910580">
                <a:moveTo>
                  <a:pt x="0" y="0"/>
                </a:moveTo>
                <a:lnTo>
                  <a:pt x="1598938" y="0"/>
                </a:lnTo>
              </a:path>
              <a:path w="5910580">
                <a:moveTo>
                  <a:pt x="1600530" y="0"/>
                </a:moveTo>
                <a:lnTo>
                  <a:pt x="5910390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979736" y="355137"/>
            <a:ext cx="999649" cy="431186"/>
          </a:xfrm>
          <a:prstGeom prst="rect">
            <a:avLst/>
          </a:prstGeom>
        </p:spPr>
      </p:pic>
      <p:graphicFrame>
        <p:nvGraphicFramePr>
          <p:cNvPr id="5" name="object 5"/>
          <p:cNvGraphicFramePr>
            <a:graphicFrameLocks noGrp="1"/>
          </p:cNvGraphicFramePr>
          <p:nvPr/>
        </p:nvGraphicFramePr>
        <p:xfrm>
          <a:off x="5963208" y="1316989"/>
          <a:ext cx="6059170" cy="136461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237865"/>
                <a:gridCol w="904239"/>
                <a:gridCol w="631189"/>
                <a:gridCol w="723264"/>
                <a:gridCol w="546100"/>
              </a:tblGrid>
              <a:tr h="522605">
                <a:tc>
                  <a:txBody>
                    <a:bodyPr/>
                    <a:lstStyle/>
                    <a:p>
                      <a:pPr marL="43815" marR="556260">
                        <a:lnSpc>
                          <a:spcPts val="1610"/>
                        </a:lnSpc>
                        <a:spcBef>
                          <a:spcPts val="55"/>
                        </a:spcBef>
                      </a:pPr>
                      <a:r>
                        <a:rPr sz="1400" dirty="0">
                          <a:latin typeface="Arial"/>
                          <a:cs typeface="Arial"/>
                        </a:rPr>
                        <a:t>7)</a:t>
                      </a:r>
                      <a:r>
                        <a:rPr sz="14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Máximo 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Valor</a:t>
                      </a:r>
                      <a:r>
                        <a:rPr sz="14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de</a:t>
                      </a:r>
                      <a:r>
                        <a:rPr sz="14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las</a:t>
                      </a:r>
                      <a:r>
                        <a:rPr sz="14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Descarga </a:t>
                      </a:r>
                      <a:r>
                        <a:rPr sz="1400" spc="-37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Parciales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69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19405">
                <a:tc>
                  <a:txBody>
                    <a:bodyPr/>
                    <a:lstStyle/>
                    <a:p>
                      <a:pPr marL="120014">
                        <a:lnSpc>
                          <a:spcPts val="1625"/>
                        </a:lnSpc>
                      </a:pPr>
                      <a:r>
                        <a:rPr sz="1400" spc="-5" dirty="0">
                          <a:latin typeface="Arial"/>
                          <a:cs typeface="Arial"/>
                        </a:rPr>
                        <a:t>Internas</a:t>
                      </a:r>
                      <a:r>
                        <a:rPr sz="14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14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1,5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p.u.</a:t>
                      </a:r>
                      <a:r>
                        <a:rPr sz="14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(pC).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25"/>
                        </a:lnSpc>
                      </a:pPr>
                      <a:r>
                        <a:rPr sz="1400" spc="-25" dirty="0">
                          <a:latin typeface="Arial"/>
                          <a:cs typeface="Arial"/>
                        </a:rPr>
                        <a:t>10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25"/>
                        </a:lnSpc>
                      </a:pPr>
                      <a:r>
                        <a:rPr sz="1400" spc="-25" dirty="0">
                          <a:latin typeface="Arial"/>
                          <a:cs typeface="Arial"/>
                        </a:rPr>
                        <a:t>10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25"/>
                        </a:lnSpc>
                      </a:pPr>
                      <a:r>
                        <a:rPr sz="1400" spc="-25" dirty="0">
                          <a:latin typeface="Arial"/>
                          <a:cs typeface="Arial"/>
                        </a:rPr>
                        <a:t>10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25"/>
                        </a:lnSpc>
                      </a:pPr>
                      <a:r>
                        <a:rPr sz="1400" spc="-5" dirty="0">
                          <a:latin typeface="Arial"/>
                          <a:cs typeface="Arial"/>
                        </a:rPr>
                        <a:t>10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522605">
                <a:tc>
                  <a:txBody>
                    <a:bodyPr/>
                    <a:lstStyle/>
                    <a:p>
                      <a:pPr marL="43815" marR="248285">
                        <a:lnSpc>
                          <a:spcPts val="1600"/>
                        </a:lnSpc>
                        <a:spcBef>
                          <a:spcPts val="60"/>
                        </a:spcBef>
                      </a:pPr>
                      <a:r>
                        <a:rPr sz="1400" dirty="0">
                          <a:latin typeface="Arial"/>
                          <a:cs typeface="Arial"/>
                        </a:rPr>
                        <a:t>8) 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Distancia</a:t>
                      </a:r>
                      <a:r>
                        <a:rPr sz="14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Externa</a:t>
                      </a:r>
                      <a:r>
                        <a:rPr sz="14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de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 Fuga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Mínima </a:t>
                      </a:r>
                      <a:r>
                        <a:rPr sz="1400" spc="-37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(mm)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76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400" dirty="0">
                          <a:latin typeface="Arial"/>
                          <a:cs typeface="Arial"/>
                        </a:rPr>
                        <a:t>2.010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57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400" spc="-25" dirty="0">
                          <a:latin typeface="Arial"/>
                          <a:cs typeface="Arial"/>
                        </a:rPr>
                        <a:t>660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57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400" spc="-25" dirty="0">
                          <a:latin typeface="Arial"/>
                          <a:cs typeface="Arial"/>
                        </a:rPr>
                        <a:t>660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57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400" spc="-5" dirty="0">
                          <a:latin typeface="Arial"/>
                          <a:cs typeface="Arial"/>
                        </a:rPr>
                        <a:t>660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57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7" name="object 7"/>
          <p:cNvSpPr txBox="1"/>
          <p:nvPr/>
        </p:nvSpPr>
        <p:spPr>
          <a:xfrm>
            <a:off x="6102908" y="9390381"/>
            <a:ext cx="5678170" cy="5073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1150"/>
              </a:lnSpc>
            </a:pPr>
            <a:r>
              <a:rPr sz="1100" dirty="0">
                <a:latin typeface="Calibri"/>
                <a:cs typeface="Calibri"/>
              </a:rPr>
              <a:t>PH </a:t>
            </a:r>
            <a:r>
              <a:rPr sz="1100" spc="-5" dirty="0">
                <a:latin typeface="Calibri"/>
                <a:cs typeface="Calibri"/>
              </a:rPr>
              <a:t>Financial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Park Tower,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Piso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35,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Boulevard </a:t>
            </a:r>
            <a:r>
              <a:rPr sz="1100" spc="-5" dirty="0">
                <a:latin typeface="Calibri"/>
                <a:cs typeface="Calibri"/>
              </a:rPr>
              <a:t>Costa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Este.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Corregimiento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Juan Díaz,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Costa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del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Este.</a:t>
            </a:r>
            <a:endParaRPr sz="1100">
              <a:latin typeface="Calibri"/>
              <a:cs typeface="Calibri"/>
            </a:endParaRPr>
          </a:p>
          <a:p>
            <a:pPr marL="2030730" marR="2022475" algn="ctr">
              <a:lnSpc>
                <a:spcPct val="101800"/>
              </a:lnSpc>
            </a:pPr>
            <a:r>
              <a:rPr sz="1100" spc="-5" dirty="0">
                <a:latin typeface="Calibri"/>
                <a:cs typeface="Calibri"/>
              </a:rPr>
              <a:t>Ciudad de Panamá. Panamá. </a:t>
            </a:r>
            <a:r>
              <a:rPr sz="1100" spc="-235" dirty="0">
                <a:latin typeface="Calibri"/>
                <a:cs typeface="Calibri"/>
              </a:rPr>
              <a:t> </a:t>
            </a:r>
            <a:r>
              <a:rPr sz="1100" u="sng" spc="-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3"/>
              </a:rPr>
              <a:t>www.kaizengrp.com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944413" y="2768855"/>
            <a:ext cx="5996305" cy="465229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400" spc="-5" dirty="0">
                <a:latin typeface="Arial"/>
                <a:cs typeface="Arial"/>
              </a:rPr>
              <a:t>NA: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NO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APLICA.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5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250">
              <a:latin typeface="Arial"/>
              <a:cs typeface="Arial"/>
            </a:endParaRPr>
          </a:p>
          <a:p>
            <a:pPr marL="583565" lvl="1" indent="-457200">
              <a:buAutoNum type="arabicPeriod" startAt="4"/>
              <a:tabLst>
                <a:tab pos="583565" algn="l"/>
                <a:tab pos="584200" algn="l"/>
              </a:tabLst>
            </a:pPr>
            <a:r>
              <a:rPr sz="1400" b="1" u="sng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ASPECTOS</a:t>
            </a:r>
            <a:r>
              <a:rPr sz="1400" b="1" u="sng" spc="-2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400" b="1" u="sng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CONSTRUCTIVOS</a:t>
            </a:r>
            <a:endParaRPr sz="1400">
              <a:latin typeface="Arial"/>
              <a:cs typeface="Arial"/>
            </a:endParaRPr>
          </a:p>
          <a:p>
            <a:pPr lvl="1">
              <a:spcBef>
                <a:spcPts val="40"/>
              </a:spcBef>
              <a:buFont typeface="Arial"/>
              <a:buAutoNum type="arabicPeriod" startAt="4"/>
            </a:pPr>
            <a:endParaRPr sz="1300">
              <a:latin typeface="Arial"/>
              <a:cs typeface="Arial"/>
            </a:endParaRPr>
          </a:p>
          <a:p>
            <a:pPr marL="697865" lvl="2" indent="-457200">
              <a:buAutoNum type="arabicPeriod"/>
              <a:tabLst>
                <a:tab pos="698500" algn="l"/>
              </a:tabLst>
            </a:pPr>
            <a:r>
              <a:rPr sz="1400" b="1" u="sng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Arrollados</a:t>
            </a:r>
            <a:endParaRPr sz="1400">
              <a:latin typeface="Arial"/>
              <a:cs typeface="Arial"/>
            </a:endParaRPr>
          </a:p>
          <a:p>
            <a:pPr marL="283845" marR="8255">
              <a:lnSpc>
                <a:spcPct val="142900"/>
              </a:lnSpc>
              <a:spcBef>
                <a:spcPts val="215"/>
              </a:spcBef>
            </a:pPr>
            <a:r>
              <a:rPr sz="1400" dirty="0">
                <a:latin typeface="Arial"/>
                <a:cs typeface="Arial"/>
              </a:rPr>
              <a:t>Todos</a:t>
            </a:r>
            <a:r>
              <a:rPr sz="1400" spc="2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los</a:t>
            </a:r>
            <a:r>
              <a:rPr sz="1400" spc="2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materiales</a:t>
            </a:r>
            <a:r>
              <a:rPr sz="1400" spc="4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de</a:t>
            </a:r>
            <a:r>
              <a:rPr sz="1400" spc="3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aislamiento</a:t>
            </a:r>
            <a:r>
              <a:rPr sz="1400" spc="2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deberán</a:t>
            </a:r>
            <a:r>
              <a:rPr sz="1400" spc="2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ser</a:t>
            </a:r>
            <a:r>
              <a:rPr sz="1400" spc="2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los</a:t>
            </a:r>
            <a:r>
              <a:rPr sz="1400" spc="3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correspondientes</a:t>
            </a:r>
            <a:r>
              <a:rPr sz="1400" spc="2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ó </a:t>
            </a:r>
            <a:r>
              <a:rPr sz="1400" spc="-37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apropiados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para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aumentos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temperatura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65°C.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55"/>
              </a:spcBef>
            </a:pPr>
            <a:endParaRPr sz="1300">
              <a:latin typeface="Arial"/>
              <a:cs typeface="Arial"/>
            </a:endParaRPr>
          </a:p>
          <a:p>
            <a:pPr marL="697865" lvl="2" indent="-457200">
              <a:buAutoNum type="arabicPeriod" startAt="2"/>
              <a:tabLst>
                <a:tab pos="698500" algn="l"/>
              </a:tabLst>
            </a:pPr>
            <a:r>
              <a:rPr sz="1400" b="1" u="sng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Tanques</a:t>
            </a:r>
            <a:endParaRPr sz="1400">
              <a:latin typeface="Arial"/>
              <a:cs typeface="Arial"/>
            </a:endParaRPr>
          </a:p>
          <a:p>
            <a:pPr marL="283845" marR="6350" algn="just">
              <a:lnSpc>
                <a:spcPct val="143600"/>
              </a:lnSpc>
              <a:spcBef>
                <a:spcPts val="190"/>
              </a:spcBef>
            </a:pPr>
            <a:r>
              <a:rPr sz="1400" dirty="0">
                <a:latin typeface="Arial"/>
                <a:cs typeface="Arial"/>
              </a:rPr>
              <a:t>Los </a:t>
            </a:r>
            <a:r>
              <a:rPr sz="1400" spc="-5" dirty="0">
                <a:latin typeface="Arial"/>
                <a:cs typeface="Arial"/>
              </a:rPr>
              <a:t>tanques deberán construirse </a:t>
            </a:r>
            <a:r>
              <a:rPr sz="1400" dirty="0">
                <a:latin typeface="Arial"/>
                <a:cs typeface="Arial"/>
              </a:rPr>
              <a:t>de acero </a:t>
            </a:r>
            <a:r>
              <a:rPr sz="1400" spc="-5" dirty="0">
                <a:latin typeface="Arial"/>
                <a:cs typeface="Arial"/>
              </a:rPr>
              <a:t>sólido, herméticos </a:t>
            </a:r>
            <a:r>
              <a:rPr sz="1400" dirty="0">
                <a:latin typeface="Arial"/>
                <a:cs typeface="Arial"/>
              </a:rPr>
              <a:t>al </a:t>
            </a:r>
            <a:r>
              <a:rPr sz="1400" spc="-5" dirty="0">
                <a:latin typeface="Arial"/>
                <a:cs typeface="Arial"/>
              </a:rPr>
              <a:t>aceite, 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provisto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una</a:t>
            </a:r>
            <a:r>
              <a:rPr sz="1400" spc="-10" dirty="0">
                <a:latin typeface="Arial"/>
                <a:cs typeface="Arial"/>
              </a:rPr>
              <a:t> tapa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también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hermética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al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aceite.</a:t>
            </a:r>
            <a:endParaRPr sz="1400">
              <a:latin typeface="Arial"/>
              <a:cs typeface="Arial"/>
            </a:endParaRPr>
          </a:p>
          <a:p>
            <a:pPr marL="283845" marR="5080" algn="just">
              <a:lnSpc>
                <a:spcPct val="143600"/>
              </a:lnSpc>
              <a:spcBef>
                <a:spcPts val="805"/>
              </a:spcBef>
            </a:pPr>
            <a:r>
              <a:rPr sz="1400" dirty="0">
                <a:latin typeface="Arial"/>
                <a:cs typeface="Arial"/>
              </a:rPr>
              <a:t>Los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tanques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deberán</a:t>
            </a:r>
            <a:r>
              <a:rPr sz="1400" dirty="0">
                <a:latin typeface="Arial"/>
                <a:cs typeface="Arial"/>
              </a:rPr>
              <a:t> ser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capaces</a:t>
            </a:r>
            <a:r>
              <a:rPr sz="1400" dirty="0">
                <a:latin typeface="Arial"/>
                <a:cs typeface="Arial"/>
              </a:rPr>
              <a:t> de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soportar</a:t>
            </a:r>
            <a:r>
              <a:rPr sz="1400" dirty="0">
                <a:latin typeface="Arial"/>
                <a:cs typeface="Arial"/>
              </a:rPr>
              <a:t> sin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filtraciones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ni </a:t>
            </a:r>
            <a:r>
              <a:rPr sz="1400" spc="-5" dirty="0">
                <a:latin typeface="Arial"/>
                <a:cs typeface="Arial"/>
              </a:rPr>
              <a:t> distorsión,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un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vacío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0,3 mbar</a:t>
            </a:r>
            <a:r>
              <a:rPr sz="1400" dirty="0">
                <a:latin typeface="Arial"/>
                <a:cs typeface="Arial"/>
              </a:rPr>
              <a:t> y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una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presión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interna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50% mayor </a:t>
            </a:r>
            <a:r>
              <a:rPr sz="1400" dirty="0">
                <a:latin typeface="Arial"/>
                <a:cs typeface="Arial"/>
              </a:rPr>
              <a:t>que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la </a:t>
            </a:r>
            <a:r>
              <a:rPr sz="1400" spc="-38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presión </a:t>
            </a:r>
            <a:r>
              <a:rPr sz="1400" spc="-5" dirty="0">
                <a:latin typeface="Arial"/>
                <a:cs typeface="Arial"/>
              </a:rPr>
              <a:t>máxima </a:t>
            </a:r>
            <a:r>
              <a:rPr sz="1400" dirty="0">
                <a:latin typeface="Arial"/>
                <a:cs typeface="Arial"/>
              </a:rPr>
              <a:t>de operación ocasionada por el </a:t>
            </a:r>
            <a:r>
              <a:rPr sz="1400" spc="-5" dirty="0">
                <a:latin typeface="Arial"/>
                <a:cs typeface="Arial"/>
              </a:rPr>
              <a:t>sistema </a:t>
            </a:r>
            <a:r>
              <a:rPr sz="1400" dirty="0">
                <a:latin typeface="Arial"/>
                <a:cs typeface="Arial"/>
              </a:rPr>
              <a:t>usado para la 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conservación </a:t>
            </a:r>
            <a:r>
              <a:rPr sz="1400" dirty="0">
                <a:latin typeface="Arial"/>
                <a:cs typeface="Arial"/>
              </a:rPr>
              <a:t>del </a:t>
            </a:r>
            <a:r>
              <a:rPr sz="1400" spc="-5" dirty="0">
                <a:latin typeface="Arial"/>
                <a:cs typeface="Arial"/>
              </a:rPr>
              <a:t>aceite, </a:t>
            </a:r>
            <a:r>
              <a:rPr sz="1400" dirty="0">
                <a:latin typeface="Arial"/>
                <a:cs typeface="Arial"/>
              </a:rPr>
              <a:t>y deberán </a:t>
            </a:r>
            <a:r>
              <a:rPr sz="1400" spc="-5" dirty="0">
                <a:latin typeface="Arial"/>
                <a:cs typeface="Arial"/>
              </a:rPr>
              <a:t>estar proyectados </a:t>
            </a:r>
            <a:r>
              <a:rPr sz="1400" dirty="0">
                <a:latin typeface="Arial"/>
                <a:cs typeface="Arial"/>
              </a:rPr>
              <a:t>y </a:t>
            </a:r>
            <a:r>
              <a:rPr sz="1400" spc="-5" dirty="0">
                <a:latin typeface="Arial"/>
                <a:cs typeface="Arial"/>
              </a:rPr>
              <a:t>construidos para </a:t>
            </a:r>
            <a:r>
              <a:rPr sz="1400" spc="-37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ser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llenados </a:t>
            </a:r>
            <a:r>
              <a:rPr sz="1400" dirty="0">
                <a:latin typeface="Arial"/>
                <a:cs typeface="Arial"/>
              </a:rPr>
              <a:t>al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vacío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en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el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sitio.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986068" y="9359202"/>
            <a:ext cx="5910580" cy="0"/>
          </a:xfrm>
          <a:custGeom>
            <a:avLst/>
            <a:gdLst/>
            <a:ahLst/>
            <a:cxnLst/>
            <a:rect l="l" t="t" r="r" b="b"/>
            <a:pathLst>
              <a:path w="5910580">
                <a:moveTo>
                  <a:pt x="0" y="0"/>
                </a:moveTo>
                <a:lnTo>
                  <a:pt x="1598938" y="0"/>
                </a:lnTo>
              </a:path>
              <a:path w="5910580">
                <a:moveTo>
                  <a:pt x="1600530" y="0"/>
                </a:moveTo>
                <a:lnTo>
                  <a:pt x="5910390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979736" y="355137"/>
            <a:ext cx="999649" cy="431186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6173013" y="782828"/>
            <a:ext cx="5768975" cy="77245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715" algn="r">
              <a:spcBef>
                <a:spcPts val="100"/>
              </a:spcBef>
            </a:pPr>
            <a:r>
              <a:rPr sz="1100" spc="-5" dirty="0">
                <a:latin typeface="Calibri"/>
                <a:cs typeface="Calibri"/>
              </a:rPr>
              <a:t>Ficha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Técnica: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K-001</a:t>
            </a:r>
            <a:endParaRPr sz="1100">
              <a:latin typeface="Calibri"/>
              <a:cs typeface="Calibri"/>
            </a:endParaRPr>
          </a:p>
          <a:p>
            <a:pPr marL="5278755" marR="5080" indent="118745" algn="r">
              <a:lnSpc>
                <a:spcPct val="101800"/>
              </a:lnSpc>
              <a:spcBef>
                <a:spcPts val="5"/>
              </a:spcBef>
            </a:pPr>
            <a:r>
              <a:rPr sz="1100" dirty="0">
                <a:latin typeface="Calibri"/>
                <a:cs typeface="Calibri"/>
              </a:rPr>
              <a:t>Re</a:t>
            </a:r>
            <a:r>
              <a:rPr sz="1100" spc="5" dirty="0">
                <a:latin typeface="Calibri"/>
                <a:cs typeface="Calibri"/>
              </a:rPr>
              <a:t>v</a:t>
            </a:r>
            <a:r>
              <a:rPr sz="1100" dirty="0">
                <a:latin typeface="Calibri"/>
                <a:cs typeface="Calibri"/>
              </a:rPr>
              <a:t>.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  </a:t>
            </a:r>
            <a:r>
              <a:rPr sz="1100" spc="-5" dirty="0">
                <a:latin typeface="Calibri"/>
                <a:cs typeface="Calibri"/>
              </a:rPr>
              <a:t>Jul-</a:t>
            </a:r>
            <a:r>
              <a:rPr sz="1100" dirty="0">
                <a:latin typeface="Calibri"/>
                <a:cs typeface="Calibri"/>
              </a:rPr>
              <a:t>20</a:t>
            </a:r>
            <a:r>
              <a:rPr sz="1100" spc="-10" dirty="0">
                <a:latin typeface="Calibri"/>
                <a:cs typeface="Calibri"/>
              </a:rPr>
              <a:t>1</a:t>
            </a:r>
            <a:r>
              <a:rPr sz="1100" dirty="0">
                <a:latin typeface="Calibri"/>
                <a:cs typeface="Calibri"/>
              </a:rPr>
              <a:t>8</a:t>
            </a:r>
            <a:endParaRPr sz="11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100">
              <a:latin typeface="Calibri"/>
              <a:cs typeface="Calibri"/>
            </a:endParaRPr>
          </a:p>
          <a:p>
            <a:pPr>
              <a:spcBef>
                <a:spcPts val="30"/>
              </a:spcBef>
            </a:pPr>
            <a:endParaRPr sz="1500">
              <a:latin typeface="Calibri"/>
              <a:cs typeface="Calibri"/>
            </a:endParaRPr>
          </a:p>
          <a:p>
            <a:pPr marL="469265" lvl="2" indent="-457200">
              <a:buAutoNum type="arabicPeriod" startAt="3"/>
              <a:tabLst>
                <a:tab pos="469900" algn="l"/>
              </a:tabLst>
            </a:pPr>
            <a:r>
              <a:rPr sz="1400" b="1" u="sng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Núcleo</a:t>
            </a:r>
            <a:endParaRPr sz="1400">
              <a:latin typeface="Arial"/>
              <a:cs typeface="Arial"/>
            </a:endParaRPr>
          </a:p>
          <a:p>
            <a:pPr marL="55244" marR="6985" algn="just">
              <a:lnSpc>
                <a:spcPct val="143700"/>
              </a:lnSpc>
              <a:spcBef>
                <a:spcPts val="190"/>
              </a:spcBef>
            </a:pPr>
            <a:r>
              <a:rPr sz="1400" dirty="0">
                <a:latin typeface="Arial"/>
                <a:cs typeface="Arial"/>
              </a:rPr>
              <a:t>Los núcleos </a:t>
            </a:r>
            <a:r>
              <a:rPr sz="1400" spc="-5" dirty="0">
                <a:latin typeface="Arial"/>
                <a:cs typeface="Arial"/>
              </a:rPr>
              <a:t>deberán poseer asas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izado </a:t>
            </a:r>
            <a:r>
              <a:rPr sz="1400" dirty="0">
                <a:latin typeface="Arial"/>
                <a:cs typeface="Arial"/>
              </a:rPr>
              <a:t>u </a:t>
            </a:r>
            <a:r>
              <a:rPr sz="1400" spc="-5" dirty="0">
                <a:latin typeface="Arial"/>
                <a:cs typeface="Arial"/>
              </a:rPr>
              <a:t>otro medio </a:t>
            </a:r>
            <a:r>
              <a:rPr sz="1400" dirty="0">
                <a:latin typeface="Arial"/>
                <a:cs typeface="Arial"/>
              </a:rPr>
              <a:t>para </a:t>
            </a:r>
            <a:r>
              <a:rPr sz="1400" spc="-5" dirty="0">
                <a:latin typeface="Arial"/>
                <a:cs typeface="Arial"/>
              </a:rPr>
              <a:t>levantar </a:t>
            </a:r>
            <a:r>
              <a:rPr sz="1400" dirty="0">
                <a:latin typeface="Arial"/>
                <a:cs typeface="Arial"/>
              </a:rPr>
              <a:t> convenientemente el </a:t>
            </a:r>
            <a:r>
              <a:rPr sz="1400" spc="-5" dirty="0">
                <a:latin typeface="Arial"/>
                <a:cs typeface="Arial"/>
              </a:rPr>
              <a:t>núcleo </a:t>
            </a:r>
            <a:r>
              <a:rPr sz="1400" dirty="0">
                <a:latin typeface="Arial"/>
                <a:cs typeface="Arial"/>
              </a:rPr>
              <a:t>sin que dicha </a:t>
            </a:r>
            <a:r>
              <a:rPr sz="1400" spc="-5" dirty="0">
                <a:latin typeface="Arial"/>
                <a:cs typeface="Arial"/>
              </a:rPr>
              <a:t>operación ejecute esfuerzos 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inadmisibles </a:t>
            </a:r>
            <a:r>
              <a:rPr sz="1400" dirty="0">
                <a:latin typeface="Arial"/>
                <a:cs typeface="Arial"/>
              </a:rPr>
              <a:t>en </a:t>
            </a:r>
            <a:r>
              <a:rPr sz="1400" spc="-5" dirty="0">
                <a:latin typeface="Arial"/>
                <a:cs typeface="Arial"/>
              </a:rPr>
              <a:t>las láminas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acero </a:t>
            </a:r>
            <a:r>
              <a:rPr sz="1400" dirty="0">
                <a:latin typeface="Arial"/>
                <a:cs typeface="Arial"/>
              </a:rPr>
              <a:t>o a su </a:t>
            </a:r>
            <a:r>
              <a:rPr sz="1400" spc="-5" dirty="0">
                <a:latin typeface="Arial"/>
                <a:cs typeface="Arial"/>
              </a:rPr>
              <a:t>aislamiento. </a:t>
            </a:r>
            <a:r>
              <a:rPr sz="1400" dirty="0">
                <a:latin typeface="Arial"/>
                <a:cs typeface="Arial"/>
              </a:rPr>
              <a:t>El </a:t>
            </a:r>
            <a:r>
              <a:rPr sz="1400" spc="-5" dirty="0">
                <a:latin typeface="Arial"/>
                <a:cs typeface="Arial"/>
              </a:rPr>
              <a:t>circuito 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magnético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deberá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ser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puesto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tierra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en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un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punto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solamente,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el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cual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será </a:t>
            </a:r>
            <a:r>
              <a:rPr sz="1400" spc="-38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conectado exteriormente </a:t>
            </a:r>
            <a:r>
              <a:rPr sz="1400" dirty="0">
                <a:latin typeface="Arial"/>
                <a:cs typeface="Arial"/>
              </a:rPr>
              <a:t>al </a:t>
            </a:r>
            <a:r>
              <a:rPr sz="1400" spc="-5" dirty="0">
                <a:latin typeface="Arial"/>
                <a:cs typeface="Arial"/>
              </a:rPr>
              <a:t>tanque, por </a:t>
            </a:r>
            <a:r>
              <a:rPr sz="1400" spc="-10" dirty="0">
                <a:latin typeface="Arial"/>
                <a:cs typeface="Arial"/>
              </a:rPr>
              <a:t>lo </a:t>
            </a:r>
            <a:r>
              <a:rPr sz="1400" dirty="0">
                <a:latin typeface="Arial"/>
                <a:cs typeface="Arial"/>
              </a:rPr>
              <a:t>que se </a:t>
            </a:r>
            <a:r>
              <a:rPr sz="1400" spc="-5" dirty="0">
                <a:latin typeface="Arial"/>
                <a:cs typeface="Arial"/>
              </a:rPr>
              <a:t>deberá proveer, </a:t>
            </a:r>
            <a:r>
              <a:rPr sz="1400" spc="-10" dirty="0">
                <a:latin typeface="Arial"/>
                <a:cs typeface="Arial"/>
              </a:rPr>
              <a:t>un </a:t>
            </a:r>
            <a:r>
              <a:rPr sz="1400" spc="-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aislador</a:t>
            </a:r>
            <a:r>
              <a:rPr sz="1400" spc="-6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pasatapas</a:t>
            </a:r>
            <a:r>
              <a:rPr sz="1400" spc="-6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ó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dispositivo</a:t>
            </a:r>
            <a:r>
              <a:rPr sz="1400" spc="-5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similar</a:t>
            </a:r>
            <a:r>
              <a:rPr sz="1400" spc="-5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adecuado</a:t>
            </a:r>
            <a:r>
              <a:rPr sz="1400" spc="-5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</a:t>
            </a:r>
            <a:r>
              <a:rPr sz="1400" spc="-5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través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del</a:t>
            </a:r>
            <a:r>
              <a:rPr sz="1400" spc="-5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tanque</a:t>
            </a:r>
            <a:r>
              <a:rPr sz="1400" spc="-6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del </a:t>
            </a:r>
            <a:r>
              <a:rPr sz="1400" spc="-37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transformador.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5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500">
              <a:latin typeface="Arial"/>
              <a:cs typeface="Arial"/>
            </a:endParaRPr>
          </a:p>
          <a:p>
            <a:pPr marL="469265" lvl="2" indent="-457200" algn="just">
              <a:spcBef>
                <a:spcPts val="1315"/>
              </a:spcBef>
              <a:buAutoNum type="arabicPeriod" startAt="4"/>
              <a:tabLst>
                <a:tab pos="469900" algn="l"/>
              </a:tabLst>
            </a:pPr>
            <a:r>
              <a:rPr sz="1400" b="1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Sistema</a:t>
            </a:r>
            <a:r>
              <a:rPr sz="1400" b="1" u="sng" spc="-2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400" b="1" u="sng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de</a:t>
            </a:r>
            <a:r>
              <a:rPr sz="1400" b="1" u="sng" spc="-2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400" b="1" u="sng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Enfriamiento</a:t>
            </a:r>
            <a:endParaRPr sz="1400">
              <a:latin typeface="Arial"/>
              <a:cs typeface="Arial"/>
            </a:endParaRPr>
          </a:p>
          <a:p>
            <a:pPr marL="55244" marR="7620" algn="just">
              <a:lnSpc>
                <a:spcPct val="143600"/>
              </a:lnSpc>
              <a:spcBef>
                <a:spcPts val="190"/>
              </a:spcBef>
            </a:pPr>
            <a:r>
              <a:rPr sz="1400" dirty="0">
                <a:latin typeface="Arial"/>
                <a:cs typeface="Arial"/>
              </a:rPr>
              <a:t>El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sistema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enfriamiento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deberá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consistir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de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intercambiadores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calor </a:t>
            </a:r>
            <a:r>
              <a:rPr sz="1400" spc="-37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provistos</a:t>
            </a:r>
            <a:r>
              <a:rPr sz="1400" dirty="0">
                <a:latin typeface="Arial"/>
                <a:cs typeface="Arial"/>
              </a:rPr>
              <a:t> de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ventiladores</a:t>
            </a:r>
            <a:r>
              <a:rPr sz="1400" dirty="0">
                <a:latin typeface="Arial"/>
                <a:cs typeface="Arial"/>
              </a:rPr>
              <a:t> con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o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sin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bombas</a:t>
            </a:r>
            <a:r>
              <a:rPr sz="1400" dirty="0">
                <a:latin typeface="Arial"/>
                <a:cs typeface="Arial"/>
              </a:rPr>
              <a:t> en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las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combinaciones </a:t>
            </a:r>
            <a:r>
              <a:rPr sz="1400" dirty="0">
                <a:latin typeface="Arial"/>
                <a:cs typeface="Arial"/>
              </a:rPr>
              <a:t> indicadas en </a:t>
            </a:r>
            <a:r>
              <a:rPr sz="1400" spc="-5" dirty="0">
                <a:latin typeface="Arial"/>
                <a:cs typeface="Arial"/>
              </a:rPr>
              <a:t>las especificaciones </a:t>
            </a:r>
            <a:r>
              <a:rPr sz="1400" dirty="0">
                <a:latin typeface="Arial"/>
                <a:cs typeface="Arial"/>
              </a:rPr>
              <a:t>del </a:t>
            </a:r>
            <a:r>
              <a:rPr sz="1400" spc="-5" dirty="0">
                <a:latin typeface="Arial"/>
                <a:cs typeface="Arial"/>
              </a:rPr>
              <a:t>cliente. </a:t>
            </a:r>
            <a:r>
              <a:rPr sz="1400" spc="-10" dirty="0">
                <a:latin typeface="Arial"/>
                <a:cs typeface="Arial"/>
              </a:rPr>
              <a:t>El </a:t>
            </a:r>
            <a:r>
              <a:rPr sz="1400" dirty="0">
                <a:latin typeface="Arial"/>
                <a:cs typeface="Arial"/>
              </a:rPr>
              <a:t>equipo </a:t>
            </a:r>
            <a:r>
              <a:rPr sz="1400" spc="-1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enfriamiento </a:t>
            </a:r>
            <a:r>
              <a:rPr sz="1400" dirty="0">
                <a:latin typeface="Arial"/>
                <a:cs typeface="Arial"/>
              </a:rPr>
              <a:t> deberá </a:t>
            </a:r>
            <a:r>
              <a:rPr sz="1400" spc="-5" dirty="0">
                <a:latin typeface="Arial"/>
                <a:cs typeface="Arial"/>
              </a:rPr>
              <a:t>estar montado </a:t>
            </a:r>
            <a:r>
              <a:rPr sz="1400" dirty="0">
                <a:latin typeface="Arial"/>
                <a:cs typeface="Arial"/>
              </a:rPr>
              <a:t>en el tanque </a:t>
            </a:r>
            <a:r>
              <a:rPr sz="1400" spc="-5" dirty="0">
                <a:latin typeface="Arial"/>
                <a:cs typeface="Arial"/>
              </a:rPr>
              <a:t>principal. </a:t>
            </a:r>
            <a:r>
              <a:rPr sz="1400" dirty="0">
                <a:latin typeface="Arial"/>
                <a:cs typeface="Arial"/>
              </a:rPr>
              <a:t>El equipo de </a:t>
            </a:r>
            <a:r>
              <a:rPr sz="1400" spc="-5" dirty="0">
                <a:latin typeface="Arial"/>
                <a:cs typeface="Arial"/>
              </a:rPr>
              <a:t>enfriamiento </a:t>
            </a:r>
            <a:r>
              <a:rPr sz="1400" dirty="0">
                <a:latin typeface="Arial"/>
                <a:cs typeface="Arial"/>
              </a:rPr>
              <a:t> deberá ser </a:t>
            </a:r>
            <a:r>
              <a:rPr sz="1400" spc="-5" dirty="0">
                <a:latin typeface="Arial"/>
                <a:cs typeface="Arial"/>
              </a:rPr>
              <a:t>suministrado completo, </a:t>
            </a:r>
            <a:r>
              <a:rPr sz="1400" dirty="0">
                <a:latin typeface="Arial"/>
                <a:cs typeface="Arial"/>
              </a:rPr>
              <a:t>con </a:t>
            </a:r>
            <a:r>
              <a:rPr sz="1400" spc="-5" dirty="0">
                <a:latin typeface="Arial"/>
                <a:cs typeface="Arial"/>
              </a:rPr>
              <a:t>dispositivos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control, conduits, </a:t>
            </a:r>
            <a:r>
              <a:rPr sz="1400" spc="-37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cableado, terminales, soportes </a:t>
            </a:r>
            <a:r>
              <a:rPr sz="1400" dirty="0">
                <a:latin typeface="Arial"/>
                <a:cs typeface="Arial"/>
              </a:rPr>
              <a:t>y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elementos</a:t>
            </a:r>
            <a:r>
              <a:rPr sz="1400" spc="-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montaje.</a:t>
            </a:r>
            <a:endParaRPr sz="1400">
              <a:latin typeface="Arial"/>
              <a:cs typeface="Arial"/>
            </a:endParaRPr>
          </a:p>
          <a:p>
            <a:pPr marL="55244" marR="5080" algn="just">
              <a:lnSpc>
                <a:spcPct val="143800"/>
              </a:lnSpc>
              <a:spcBef>
                <a:spcPts val="815"/>
              </a:spcBef>
            </a:pPr>
            <a:r>
              <a:rPr sz="1400" spc="-5" dirty="0">
                <a:latin typeface="Arial"/>
                <a:cs typeface="Arial"/>
              </a:rPr>
              <a:t>Debido</a:t>
            </a:r>
            <a:r>
              <a:rPr sz="1400" dirty="0">
                <a:latin typeface="Arial"/>
                <a:cs typeface="Arial"/>
              </a:rPr>
              <a:t> a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la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presencia</a:t>
            </a:r>
            <a:r>
              <a:rPr sz="1400" dirty="0">
                <a:latin typeface="Arial"/>
                <a:cs typeface="Arial"/>
              </a:rPr>
              <a:t> de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ventiladores</a:t>
            </a:r>
            <a:r>
              <a:rPr sz="1400" dirty="0">
                <a:latin typeface="Arial"/>
                <a:cs typeface="Arial"/>
              </a:rPr>
              <a:t> o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bombas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en</a:t>
            </a:r>
            <a:r>
              <a:rPr sz="1400" spc="-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el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sistema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de </a:t>
            </a:r>
            <a:r>
              <a:rPr sz="1400" spc="-37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enfriamiento</a:t>
            </a:r>
            <a:r>
              <a:rPr sz="1400" dirty="0">
                <a:latin typeface="Arial"/>
                <a:cs typeface="Arial"/>
              </a:rPr>
              <a:t> del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aceite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del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transformador,</a:t>
            </a:r>
            <a:r>
              <a:rPr sz="1400" dirty="0">
                <a:latin typeface="Arial"/>
                <a:cs typeface="Arial"/>
              </a:rPr>
              <a:t> se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deberá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considerar</a:t>
            </a:r>
            <a:r>
              <a:rPr sz="1400" dirty="0">
                <a:latin typeface="Arial"/>
                <a:cs typeface="Arial"/>
              </a:rPr>
              <a:t> la 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utilización</a:t>
            </a:r>
            <a:r>
              <a:rPr sz="1400" dirty="0">
                <a:latin typeface="Arial"/>
                <a:cs typeface="Arial"/>
              </a:rPr>
              <a:t> de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un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gabinete</a:t>
            </a:r>
            <a:r>
              <a:rPr sz="1400" dirty="0">
                <a:latin typeface="Arial"/>
                <a:cs typeface="Arial"/>
              </a:rPr>
              <a:t> de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control</a:t>
            </a:r>
            <a:r>
              <a:rPr sz="1400" dirty="0">
                <a:latin typeface="Arial"/>
                <a:cs typeface="Arial"/>
              </a:rPr>
              <a:t> para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la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operación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los 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mencionados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equipos,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y</a:t>
            </a:r>
            <a:r>
              <a:rPr sz="1400" spc="-5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en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el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cual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deberá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incluirse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los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medios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de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control </a:t>
            </a:r>
            <a:r>
              <a:rPr sz="1400" spc="-38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para</a:t>
            </a:r>
            <a:r>
              <a:rPr sz="1400" spc="-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el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accionamiento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tales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equipos.</a:t>
            </a:r>
            <a:endParaRPr sz="14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102908" y="9390381"/>
            <a:ext cx="5678170" cy="5073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1150"/>
              </a:lnSpc>
            </a:pPr>
            <a:r>
              <a:rPr sz="1100" dirty="0">
                <a:latin typeface="Calibri"/>
                <a:cs typeface="Calibri"/>
              </a:rPr>
              <a:t>PH </a:t>
            </a:r>
            <a:r>
              <a:rPr sz="1100" spc="-5" dirty="0">
                <a:latin typeface="Calibri"/>
                <a:cs typeface="Calibri"/>
              </a:rPr>
              <a:t>Financial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Park Tower,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Piso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35,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Boulevard </a:t>
            </a:r>
            <a:r>
              <a:rPr sz="1100" spc="-5" dirty="0">
                <a:latin typeface="Calibri"/>
                <a:cs typeface="Calibri"/>
              </a:rPr>
              <a:t>Costa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Este.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Corregimiento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Juan Díaz,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Costa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del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Este.</a:t>
            </a:r>
            <a:endParaRPr sz="1100">
              <a:latin typeface="Calibri"/>
              <a:cs typeface="Calibri"/>
            </a:endParaRPr>
          </a:p>
          <a:p>
            <a:pPr marL="2030730" marR="2022475" algn="ctr">
              <a:lnSpc>
                <a:spcPct val="101800"/>
              </a:lnSpc>
            </a:pPr>
            <a:r>
              <a:rPr sz="1100" spc="-5" dirty="0">
                <a:latin typeface="Calibri"/>
                <a:cs typeface="Calibri"/>
              </a:rPr>
              <a:t>Ciudad de Panamá. Panamá. </a:t>
            </a:r>
            <a:r>
              <a:rPr sz="1100" spc="-235" dirty="0">
                <a:latin typeface="Calibri"/>
                <a:cs typeface="Calibri"/>
              </a:rPr>
              <a:t> </a:t>
            </a:r>
            <a:r>
              <a:rPr sz="1100" u="sng" spc="-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3"/>
              </a:rPr>
              <a:t>www.kaizengrp.com</a:t>
            </a:r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762742" y="782828"/>
            <a:ext cx="1179195" cy="5353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00" spc="-5" dirty="0">
                <a:latin typeface="Calibri"/>
                <a:cs typeface="Calibri"/>
              </a:rPr>
              <a:t>Ficha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Técnica: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K-001</a:t>
            </a:r>
            <a:endParaRPr sz="1100">
              <a:latin typeface="Calibri"/>
              <a:cs typeface="Calibri"/>
            </a:endParaRPr>
          </a:p>
          <a:p>
            <a:pPr marL="688975" marR="5080" indent="118745">
              <a:lnSpc>
                <a:spcPct val="101800"/>
              </a:lnSpc>
              <a:spcBef>
                <a:spcPts val="5"/>
              </a:spcBef>
            </a:pPr>
            <a:r>
              <a:rPr sz="1100" dirty="0">
                <a:latin typeface="Calibri"/>
                <a:cs typeface="Calibri"/>
              </a:rPr>
              <a:t>Re</a:t>
            </a:r>
            <a:r>
              <a:rPr sz="1100" spc="5" dirty="0">
                <a:latin typeface="Calibri"/>
                <a:cs typeface="Calibri"/>
              </a:rPr>
              <a:t>v</a:t>
            </a:r>
            <a:r>
              <a:rPr sz="1100" dirty="0">
                <a:latin typeface="Calibri"/>
                <a:cs typeface="Calibri"/>
              </a:rPr>
              <a:t>.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  </a:t>
            </a:r>
            <a:r>
              <a:rPr sz="1100" spc="-5" dirty="0">
                <a:latin typeface="Calibri"/>
                <a:cs typeface="Calibri"/>
              </a:rPr>
              <a:t>Jul-</a:t>
            </a:r>
            <a:r>
              <a:rPr sz="1100" dirty="0">
                <a:latin typeface="Calibri"/>
                <a:cs typeface="Calibri"/>
              </a:rPr>
              <a:t>20</a:t>
            </a:r>
            <a:r>
              <a:rPr sz="1100" spc="-10" dirty="0">
                <a:latin typeface="Calibri"/>
                <a:cs typeface="Calibri"/>
              </a:rPr>
              <a:t>1</a:t>
            </a:r>
            <a:r>
              <a:rPr sz="1100" dirty="0">
                <a:latin typeface="Calibri"/>
                <a:cs typeface="Calibri"/>
              </a:rPr>
              <a:t>8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5986068" y="9359202"/>
            <a:ext cx="5910580" cy="0"/>
          </a:xfrm>
          <a:custGeom>
            <a:avLst/>
            <a:gdLst/>
            <a:ahLst/>
            <a:cxnLst/>
            <a:rect l="l" t="t" r="r" b="b"/>
            <a:pathLst>
              <a:path w="5910580">
                <a:moveTo>
                  <a:pt x="0" y="0"/>
                </a:moveTo>
                <a:lnTo>
                  <a:pt x="1598938" y="0"/>
                </a:lnTo>
              </a:path>
              <a:path w="5910580">
                <a:moveTo>
                  <a:pt x="1600530" y="0"/>
                </a:moveTo>
                <a:lnTo>
                  <a:pt x="5910390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979736" y="355137"/>
            <a:ext cx="999649" cy="431186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6173012" y="2107437"/>
            <a:ext cx="5768340" cy="550548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400" b="1" spc="5" dirty="0">
                <a:latin typeface="Arial"/>
                <a:cs typeface="Arial"/>
              </a:rPr>
              <a:t>1.4.5.</a:t>
            </a:r>
            <a:r>
              <a:rPr sz="1400" b="1" u="sng" spc="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Sistema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400" b="1" u="sng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de</a:t>
            </a:r>
            <a:r>
              <a:rPr sz="1400" b="1" u="sng" spc="-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400" b="1" u="sng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Preservación</a:t>
            </a:r>
            <a:r>
              <a:rPr sz="1400" b="1" u="sng" spc="-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400" b="1" u="sng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de</a:t>
            </a:r>
            <a:r>
              <a:rPr sz="1400" b="1" u="sng" spc="1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400" b="1" u="sng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Aceite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10"/>
              </a:spcBef>
            </a:pPr>
            <a:endParaRPr sz="1400">
              <a:latin typeface="Arial"/>
              <a:cs typeface="Arial"/>
            </a:endParaRPr>
          </a:p>
          <a:p>
            <a:pPr marL="55244" marR="97790" algn="just">
              <a:lnSpc>
                <a:spcPct val="142900"/>
              </a:lnSpc>
            </a:pPr>
            <a:r>
              <a:rPr sz="1400" dirty="0">
                <a:latin typeface="Arial"/>
                <a:cs typeface="Arial"/>
              </a:rPr>
              <a:t>Los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transformadores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deberán</a:t>
            </a:r>
            <a:r>
              <a:rPr sz="1400" dirty="0">
                <a:latin typeface="Arial"/>
                <a:cs typeface="Arial"/>
              </a:rPr>
              <a:t> ser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suministrados</a:t>
            </a:r>
            <a:r>
              <a:rPr sz="1400" dirty="0">
                <a:latin typeface="Arial"/>
                <a:cs typeface="Arial"/>
              </a:rPr>
              <a:t> con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un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sistema 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conservador</a:t>
            </a:r>
            <a:r>
              <a:rPr sz="1400" dirty="0">
                <a:latin typeface="Arial"/>
                <a:cs typeface="Arial"/>
              </a:rPr>
              <a:t> o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sistema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preservación</a:t>
            </a:r>
            <a:r>
              <a:rPr sz="1400" dirty="0">
                <a:latin typeface="Arial"/>
                <a:cs typeface="Arial"/>
              </a:rPr>
              <a:t> de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aceite.</a:t>
            </a:r>
            <a:endParaRPr sz="1400">
              <a:latin typeface="Arial"/>
              <a:cs typeface="Arial"/>
            </a:endParaRPr>
          </a:p>
          <a:p>
            <a:pPr marL="55244" marR="5080" algn="just">
              <a:lnSpc>
                <a:spcPct val="143700"/>
              </a:lnSpc>
              <a:spcBef>
                <a:spcPts val="819"/>
              </a:spcBef>
            </a:pPr>
            <a:r>
              <a:rPr sz="1400" dirty="0">
                <a:latin typeface="Arial"/>
                <a:cs typeface="Arial"/>
              </a:rPr>
              <a:t>El </a:t>
            </a:r>
            <a:r>
              <a:rPr sz="1400" spc="-5" dirty="0">
                <a:latin typeface="Arial"/>
                <a:cs typeface="Arial"/>
              </a:rPr>
              <a:t>sistema conservador </a:t>
            </a:r>
            <a:r>
              <a:rPr sz="1400" dirty="0">
                <a:latin typeface="Arial"/>
                <a:cs typeface="Arial"/>
              </a:rPr>
              <a:t>deberá ser suministrado con un tanque </a:t>
            </a:r>
            <a:r>
              <a:rPr sz="1400" spc="-5" dirty="0">
                <a:latin typeface="Arial"/>
                <a:cs typeface="Arial"/>
              </a:rPr>
              <a:t>exterior </a:t>
            </a:r>
            <a:r>
              <a:rPr sz="1400" dirty="0">
                <a:latin typeface="Arial"/>
                <a:cs typeface="Arial"/>
              </a:rPr>
              <a:t> de </a:t>
            </a:r>
            <a:r>
              <a:rPr sz="1400" spc="-5" dirty="0">
                <a:latin typeface="Arial"/>
                <a:cs typeface="Arial"/>
              </a:rPr>
              <a:t>expansión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aceite. </a:t>
            </a:r>
            <a:r>
              <a:rPr sz="1400" dirty="0">
                <a:latin typeface="Arial"/>
                <a:cs typeface="Arial"/>
              </a:rPr>
              <a:t>El tanque de </a:t>
            </a:r>
            <a:r>
              <a:rPr sz="1400" spc="-5" dirty="0">
                <a:latin typeface="Arial"/>
                <a:cs typeface="Arial"/>
              </a:rPr>
              <a:t>expansión </a:t>
            </a:r>
            <a:r>
              <a:rPr sz="1400" dirty="0">
                <a:latin typeface="Arial"/>
                <a:cs typeface="Arial"/>
              </a:rPr>
              <a:t>deberá </a:t>
            </a:r>
            <a:r>
              <a:rPr sz="1400" spc="-5" dirty="0">
                <a:latin typeface="Arial"/>
                <a:cs typeface="Arial"/>
              </a:rPr>
              <a:t>proveerse con </a:t>
            </a:r>
            <a:r>
              <a:rPr sz="1400" dirty="0">
                <a:latin typeface="Arial"/>
                <a:cs typeface="Arial"/>
              </a:rPr>
              <a:t> una</a:t>
            </a:r>
            <a:r>
              <a:rPr sz="1400" spc="-7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membrana</a:t>
            </a:r>
            <a:r>
              <a:rPr sz="1400" spc="-8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flexible,</a:t>
            </a:r>
            <a:r>
              <a:rPr sz="1400" spc="-6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hermética</a:t>
            </a:r>
            <a:r>
              <a:rPr sz="1400" spc="-7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al</a:t>
            </a:r>
            <a:r>
              <a:rPr sz="1400" spc="-8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gas</a:t>
            </a:r>
            <a:r>
              <a:rPr sz="1400" spc="-6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y</a:t>
            </a:r>
            <a:r>
              <a:rPr sz="1400" spc="-9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resistente</a:t>
            </a:r>
            <a:r>
              <a:rPr sz="1400" spc="-7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al</a:t>
            </a:r>
            <a:r>
              <a:rPr sz="1400" spc="-7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aceite,</a:t>
            </a:r>
            <a:r>
              <a:rPr sz="1400" spc="-7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para</a:t>
            </a:r>
            <a:r>
              <a:rPr sz="1400" spc="-8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evitar </a:t>
            </a:r>
            <a:r>
              <a:rPr sz="1400" spc="-37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el </a:t>
            </a:r>
            <a:r>
              <a:rPr sz="1400" spc="-5" dirty="0">
                <a:latin typeface="Arial"/>
                <a:cs typeface="Arial"/>
              </a:rPr>
              <a:t>contacto directo </a:t>
            </a:r>
            <a:r>
              <a:rPr sz="1400" dirty="0">
                <a:latin typeface="Arial"/>
                <a:cs typeface="Arial"/>
              </a:rPr>
              <a:t>entre el aire y el aceite. La </a:t>
            </a:r>
            <a:r>
              <a:rPr sz="1400" spc="-5" dirty="0">
                <a:latin typeface="Arial"/>
                <a:cs typeface="Arial"/>
              </a:rPr>
              <a:t>conexión entre </a:t>
            </a:r>
            <a:r>
              <a:rPr sz="1400" dirty="0">
                <a:latin typeface="Arial"/>
                <a:cs typeface="Arial"/>
              </a:rPr>
              <a:t>el </a:t>
            </a:r>
            <a:r>
              <a:rPr sz="1400" spc="-5" dirty="0">
                <a:latin typeface="Arial"/>
                <a:cs typeface="Arial"/>
              </a:rPr>
              <a:t>tanque </a:t>
            </a:r>
            <a:r>
              <a:rPr sz="1400" dirty="0">
                <a:latin typeface="Arial"/>
                <a:cs typeface="Arial"/>
              </a:rPr>
              <a:t> de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expansión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y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el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tanque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la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unidad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será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suministrada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con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una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válvula </a:t>
            </a:r>
            <a:r>
              <a:rPr sz="1400" spc="-38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automática especial, </a:t>
            </a:r>
            <a:r>
              <a:rPr sz="1400" dirty="0">
                <a:latin typeface="Arial"/>
                <a:cs typeface="Arial"/>
              </a:rPr>
              <a:t>y un </a:t>
            </a:r>
            <a:r>
              <a:rPr sz="1400" spc="-5" dirty="0">
                <a:latin typeface="Arial"/>
                <a:cs typeface="Arial"/>
              </a:rPr>
              <a:t>relé Buchholz. </a:t>
            </a:r>
            <a:r>
              <a:rPr sz="1400" dirty="0">
                <a:latin typeface="Arial"/>
                <a:cs typeface="Arial"/>
              </a:rPr>
              <a:t>La </a:t>
            </a:r>
            <a:r>
              <a:rPr sz="1400" spc="-5" dirty="0">
                <a:latin typeface="Arial"/>
                <a:cs typeface="Arial"/>
              </a:rPr>
              <a:t>válvula </a:t>
            </a:r>
            <a:r>
              <a:rPr sz="1400" dirty="0">
                <a:latin typeface="Arial"/>
                <a:cs typeface="Arial"/>
              </a:rPr>
              <a:t>permitirá el flujo 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normal de </a:t>
            </a:r>
            <a:r>
              <a:rPr sz="1400" spc="-5" dirty="0">
                <a:latin typeface="Arial"/>
                <a:cs typeface="Arial"/>
              </a:rPr>
              <a:t>aceite debido </a:t>
            </a:r>
            <a:r>
              <a:rPr sz="1400" dirty="0">
                <a:latin typeface="Arial"/>
                <a:cs typeface="Arial"/>
              </a:rPr>
              <a:t>a </a:t>
            </a:r>
            <a:r>
              <a:rPr sz="1400" spc="-5" dirty="0">
                <a:latin typeface="Arial"/>
                <a:cs typeface="Arial"/>
              </a:rPr>
              <a:t>los cambios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temperatura </a:t>
            </a:r>
            <a:r>
              <a:rPr sz="1400" spc="-1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servicio, pero </a:t>
            </a:r>
            <a:r>
              <a:rPr sz="1400" dirty="0">
                <a:latin typeface="Arial"/>
                <a:cs typeface="Arial"/>
              </a:rPr>
              <a:t> deberá </a:t>
            </a:r>
            <a:r>
              <a:rPr sz="1400" spc="-5" dirty="0">
                <a:latin typeface="Arial"/>
                <a:cs typeface="Arial"/>
              </a:rPr>
              <a:t>cerrar </a:t>
            </a:r>
            <a:r>
              <a:rPr sz="1400" dirty="0">
                <a:latin typeface="Arial"/>
                <a:cs typeface="Arial"/>
              </a:rPr>
              <a:t>si ocurre </a:t>
            </a:r>
            <a:r>
              <a:rPr sz="1400" spc="-5" dirty="0">
                <a:latin typeface="Arial"/>
                <a:cs typeface="Arial"/>
              </a:rPr>
              <a:t>alguna ruptura </a:t>
            </a:r>
            <a:r>
              <a:rPr sz="1400" dirty="0">
                <a:latin typeface="Arial"/>
                <a:cs typeface="Arial"/>
              </a:rPr>
              <a:t>en los aisladores </a:t>
            </a:r>
            <a:r>
              <a:rPr sz="1400" spc="-5" dirty="0">
                <a:latin typeface="Arial"/>
                <a:cs typeface="Arial"/>
              </a:rPr>
              <a:t>pasatapas para 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prevenir </a:t>
            </a:r>
            <a:r>
              <a:rPr sz="1400" dirty="0">
                <a:latin typeface="Arial"/>
                <a:cs typeface="Arial"/>
              </a:rPr>
              <a:t>la </a:t>
            </a:r>
            <a:r>
              <a:rPr sz="1400" spc="-5" dirty="0">
                <a:latin typeface="Arial"/>
                <a:cs typeface="Arial"/>
              </a:rPr>
              <a:t>pérdida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aceite </a:t>
            </a:r>
            <a:r>
              <a:rPr sz="1400" dirty="0">
                <a:latin typeface="Arial"/>
                <a:cs typeface="Arial"/>
              </a:rPr>
              <a:t>del </a:t>
            </a:r>
            <a:r>
              <a:rPr sz="1400" spc="-5" dirty="0">
                <a:latin typeface="Arial"/>
                <a:cs typeface="Arial"/>
              </a:rPr>
              <a:t>tanque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expansión </a:t>
            </a:r>
            <a:r>
              <a:rPr sz="1400" dirty="0">
                <a:latin typeface="Arial"/>
                <a:cs typeface="Arial"/>
              </a:rPr>
              <a:t>y </a:t>
            </a:r>
            <a:r>
              <a:rPr sz="1400" spc="-5" dirty="0">
                <a:latin typeface="Arial"/>
                <a:cs typeface="Arial"/>
              </a:rPr>
              <a:t>evitar riesgo </a:t>
            </a:r>
            <a:r>
              <a:rPr sz="1400" spc="-1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 incendio. </a:t>
            </a:r>
            <a:r>
              <a:rPr sz="1400" dirty="0">
                <a:latin typeface="Arial"/>
                <a:cs typeface="Arial"/>
              </a:rPr>
              <a:t>Otra </a:t>
            </a:r>
            <a:r>
              <a:rPr sz="1400" spc="-5" dirty="0">
                <a:latin typeface="Arial"/>
                <a:cs typeface="Arial"/>
              </a:rPr>
              <a:t>válvula especial de </a:t>
            </a:r>
            <a:r>
              <a:rPr sz="1400" dirty="0">
                <a:latin typeface="Arial"/>
                <a:cs typeface="Arial"/>
              </a:rPr>
              <a:t>“ </a:t>
            </a:r>
            <a:r>
              <a:rPr sz="1400" spc="-5" dirty="0">
                <a:latin typeface="Arial"/>
                <a:cs typeface="Arial"/>
              </a:rPr>
              <a:t>by pass </a:t>
            </a:r>
            <a:r>
              <a:rPr sz="1400" dirty="0">
                <a:latin typeface="Arial"/>
                <a:cs typeface="Arial"/>
              </a:rPr>
              <a:t>“ </a:t>
            </a:r>
            <a:r>
              <a:rPr sz="1400" spc="-5" dirty="0">
                <a:latin typeface="Arial"/>
                <a:cs typeface="Arial"/>
              </a:rPr>
              <a:t>deberá ser instalada en la 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tubería</a:t>
            </a:r>
            <a:r>
              <a:rPr sz="1400" dirty="0">
                <a:latin typeface="Arial"/>
                <a:cs typeface="Arial"/>
              </a:rPr>
              <a:t> de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conexión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para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permitir</a:t>
            </a:r>
            <a:r>
              <a:rPr sz="1400" dirty="0">
                <a:latin typeface="Arial"/>
                <a:cs typeface="Arial"/>
              </a:rPr>
              <a:t> el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desmontaje</a:t>
            </a:r>
            <a:r>
              <a:rPr sz="1400" dirty="0">
                <a:latin typeface="Arial"/>
                <a:cs typeface="Arial"/>
              </a:rPr>
              <a:t> y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montaje</a:t>
            </a:r>
            <a:r>
              <a:rPr sz="1400" dirty="0">
                <a:latin typeface="Arial"/>
                <a:cs typeface="Arial"/>
              </a:rPr>
              <a:t> del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relé </a:t>
            </a:r>
            <a:r>
              <a:rPr sz="1400" spc="-37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Buchholz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y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válvula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automática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especial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sin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tener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que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vaciar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y/o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drenar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el </a:t>
            </a:r>
            <a:r>
              <a:rPr sz="1400" spc="-37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aceite del </a:t>
            </a:r>
            <a:r>
              <a:rPr sz="1400" dirty="0">
                <a:latin typeface="Arial"/>
                <a:cs typeface="Arial"/>
              </a:rPr>
              <a:t>tanque </a:t>
            </a:r>
            <a:r>
              <a:rPr sz="1400" spc="-1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expansión </a:t>
            </a:r>
            <a:r>
              <a:rPr sz="1400" dirty="0">
                <a:latin typeface="Arial"/>
                <a:cs typeface="Arial"/>
              </a:rPr>
              <a:t>a </a:t>
            </a:r>
            <a:r>
              <a:rPr sz="1400" spc="-5" dirty="0">
                <a:latin typeface="Arial"/>
                <a:cs typeface="Arial"/>
              </a:rPr>
              <a:t>través del </a:t>
            </a:r>
            <a:r>
              <a:rPr sz="1400" dirty="0">
                <a:latin typeface="Arial"/>
                <a:cs typeface="Arial"/>
              </a:rPr>
              <a:t>tanque del </a:t>
            </a:r>
            <a:r>
              <a:rPr sz="1400" spc="-5" dirty="0">
                <a:latin typeface="Arial"/>
                <a:cs typeface="Arial"/>
              </a:rPr>
              <a:t>transformador, 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como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se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muestra</a:t>
            </a:r>
            <a:r>
              <a:rPr sz="1400" spc="-10" dirty="0">
                <a:latin typeface="Arial"/>
                <a:cs typeface="Arial"/>
              </a:rPr>
              <a:t> en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la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figura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siguiente:</a:t>
            </a:r>
            <a:endParaRPr sz="14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102908" y="9390381"/>
            <a:ext cx="5678170" cy="5073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1150"/>
              </a:lnSpc>
            </a:pPr>
            <a:r>
              <a:rPr sz="1100" dirty="0">
                <a:latin typeface="Calibri"/>
                <a:cs typeface="Calibri"/>
              </a:rPr>
              <a:t>PH </a:t>
            </a:r>
            <a:r>
              <a:rPr sz="1100" spc="-5" dirty="0">
                <a:latin typeface="Calibri"/>
                <a:cs typeface="Calibri"/>
              </a:rPr>
              <a:t>Financial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Park Tower,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Piso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35,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Boulevard </a:t>
            </a:r>
            <a:r>
              <a:rPr sz="1100" spc="-5" dirty="0">
                <a:latin typeface="Calibri"/>
                <a:cs typeface="Calibri"/>
              </a:rPr>
              <a:t>Costa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Este.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Corregimiento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Juan Díaz,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Costa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del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Este.</a:t>
            </a:r>
            <a:endParaRPr sz="1100">
              <a:latin typeface="Calibri"/>
              <a:cs typeface="Calibri"/>
            </a:endParaRPr>
          </a:p>
          <a:p>
            <a:pPr marL="2030730" marR="2022475" algn="ctr">
              <a:lnSpc>
                <a:spcPct val="101800"/>
              </a:lnSpc>
            </a:pPr>
            <a:r>
              <a:rPr sz="1100" spc="-5" dirty="0">
                <a:latin typeface="Calibri"/>
                <a:cs typeface="Calibri"/>
              </a:rPr>
              <a:t>Ciudad de Panamá. Panamá. </a:t>
            </a:r>
            <a:r>
              <a:rPr sz="1100" spc="-235" dirty="0">
                <a:latin typeface="Calibri"/>
                <a:cs typeface="Calibri"/>
              </a:rPr>
              <a:t> </a:t>
            </a:r>
            <a:r>
              <a:rPr sz="1100" u="sng" spc="-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3"/>
              </a:rPr>
              <a:t>www.kaizengrp.com</a:t>
            </a:r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762742" y="782828"/>
            <a:ext cx="1179195" cy="5353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00" spc="-5" dirty="0">
                <a:latin typeface="Calibri"/>
                <a:cs typeface="Calibri"/>
              </a:rPr>
              <a:t>Ficha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Técnica: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K-001</a:t>
            </a:r>
            <a:endParaRPr sz="1100">
              <a:latin typeface="Calibri"/>
              <a:cs typeface="Calibri"/>
            </a:endParaRPr>
          </a:p>
          <a:p>
            <a:pPr marL="688975" marR="5080" indent="118745">
              <a:lnSpc>
                <a:spcPct val="101800"/>
              </a:lnSpc>
              <a:spcBef>
                <a:spcPts val="5"/>
              </a:spcBef>
            </a:pPr>
            <a:r>
              <a:rPr sz="1100" dirty="0">
                <a:latin typeface="Calibri"/>
                <a:cs typeface="Calibri"/>
              </a:rPr>
              <a:t>Re</a:t>
            </a:r>
            <a:r>
              <a:rPr sz="1100" spc="5" dirty="0">
                <a:latin typeface="Calibri"/>
                <a:cs typeface="Calibri"/>
              </a:rPr>
              <a:t>v</a:t>
            </a:r>
            <a:r>
              <a:rPr sz="1100" dirty="0">
                <a:latin typeface="Calibri"/>
                <a:cs typeface="Calibri"/>
              </a:rPr>
              <a:t>.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  </a:t>
            </a:r>
            <a:r>
              <a:rPr sz="1100" spc="-5" dirty="0">
                <a:latin typeface="Calibri"/>
                <a:cs typeface="Calibri"/>
              </a:rPr>
              <a:t>Jul-</a:t>
            </a:r>
            <a:r>
              <a:rPr sz="1100" dirty="0">
                <a:latin typeface="Calibri"/>
                <a:cs typeface="Calibri"/>
              </a:rPr>
              <a:t>20</a:t>
            </a:r>
            <a:r>
              <a:rPr sz="1100" spc="-10" dirty="0">
                <a:latin typeface="Calibri"/>
                <a:cs typeface="Calibri"/>
              </a:rPr>
              <a:t>1</a:t>
            </a:r>
            <a:r>
              <a:rPr sz="1100" dirty="0">
                <a:latin typeface="Calibri"/>
                <a:cs typeface="Calibri"/>
              </a:rPr>
              <a:t>8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5986068" y="9359202"/>
            <a:ext cx="5910580" cy="0"/>
          </a:xfrm>
          <a:custGeom>
            <a:avLst/>
            <a:gdLst/>
            <a:ahLst/>
            <a:cxnLst/>
            <a:rect l="l" t="t" r="r" b="b"/>
            <a:pathLst>
              <a:path w="5910580">
                <a:moveTo>
                  <a:pt x="0" y="0"/>
                </a:moveTo>
                <a:lnTo>
                  <a:pt x="1598938" y="0"/>
                </a:lnTo>
              </a:path>
              <a:path w="5910580">
                <a:moveTo>
                  <a:pt x="1600530" y="0"/>
                </a:moveTo>
                <a:lnTo>
                  <a:pt x="5910390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979736" y="355137"/>
            <a:ext cx="999649" cy="431186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261608" y="2138172"/>
            <a:ext cx="4596384" cy="653796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8002143" y="1929130"/>
            <a:ext cx="2073275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400" dirty="0">
                <a:latin typeface="Arial"/>
                <a:cs typeface="Arial"/>
              </a:rPr>
              <a:t>V</a:t>
            </a:r>
            <a:r>
              <a:rPr sz="1400" spc="-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á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lv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u la d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b y</a:t>
            </a:r>
            <a:r>
              <a:rPr sz="1400" spc="-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-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p a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</a:t>
            </a:r>
            <a:endParaRPr sz="14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102908" y="9390381"/>
            <a:ext cx="5678170" cy="5073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1150"/>
              </a:lnSpc>
            </a:pPr>
            <a:r>
              <a:rPr sz="1100" dirty="0">
                <a:latin typeface="Calibri"/>
                <a:cs typeface="Calibri"/>
              </a:rPr>
              <a:t>PH </a:t>
            </a:r>
            <a:r>
              <a:rPr sz="1100" spc="-5" dirty="0">
                <a:latin typeface="Calibri"/>
                <a:cs typeface="Calibri"/>
              </a:rPr>
              <a:t>Financial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Park Tower,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Piso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35,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Boulevard </a:t>
            </a:r>
            <a:r>
              <a:rPr sz="1100" spc="-5" dirty="0">
                <a:latin typeface="Calibri"/>
                <a:cs typeface="Calibri"/>
              </a:rPr>
              <a:t>Costa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Este.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Corregimiento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Juan Díaz,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Costa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del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Este.</a:t>
            </a:r>
            <a:endParaRPr sz="1100">
              <a:latin typeface="Calibri"/>
              <a:cs typeface="Calibri"/>
            </a:endParaRPr>
          </a:p>
          <a:p>
            <a:pPr marL="2030730" marR="2022475" algn="ctr">
              <a:lnSpc>
                <a:spcPct val="101800"/>
              </a:lnSpc>
            </a:pPr>
            <a:r>
              <a:rPr sz="1100" spc="-5" dirty="0">
                <a:latin typeface="Calibri"/>
                <a:cs typeface="Calibri"/>
              </a:rPr>
              <a:t>Ciudad de Panamá. Panamá. </a:t>
            </a:r>
            <a:r>
              <a:rPr sz="1100" spc="-235" dirty="0">
                <a:latin typeface="Calibri"/>
                <a:cs typeface="Calibri"/>
              </a:rPr>
              <a:t> </a:t>
            </a:r>
            <a:r>
              <a:rPr sz="1100" u="sng" spc="-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4"/>
              </a:rPr>
              <a:t>www.kaizengrp.com</a:t>
            </a:r>
            <a:endParaRPr sz="1100">
              <a:latin typeface="Calibri"/>
              <a:cs typeface="Calibri"/>
            </a:endParaRPr>
          </a:p>
        </p:txBody>
      </p:sp>
      <p:graphicFrame>
        <p:nvGraphicFramePr>
          <p:cNvPr id="7" name="object 7"/>
          <p:cNvGraphicFramePr>
            <a:graphicFrameLocks noGrp="1"/>
          </p:cNvGraphicFramePr>
          <p:nvPr/>
        </p:nvGraphicFramePr>
        <p:xfrm>
          <a:off x="6534911" y="2877693"/>
          <a:ext cx="4986020" cy="122110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83005"/>
                <a:gridCol w="987425"/>
                <a:gridCol w="235585"/>
                <a:gridCol w="738505"/>
                <a:gridCol w="641350"/>
                <a:gridCol w="288925"/>
                <a:gridCol w="909320"/>
              </a:tblGrid>
              <a:tr h="405765">
                <a:tc>
                  <a:txBody>
                    <a:bodyPr/>
                    <a:lstStyle/>
                    <a:p>
                      <a:pPr marL="120014">
                        <a:lnSpc>
                          <a:spcPts val="1515"/>
                        </a:lnSpc>
                      </a:pPr>
                      <a:r>
                        <a:rPr sz="1400" spc="-35" dirty="0">
                          <a:latin typeface="Arial"/>
                          <a:cs typeface="Arial"/>
                        </a:rPr>
                        <a:t>V</a:t>
                      </a:r>
                      <a:r>
                        <a:rPr sz="14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30" dirty="0">
                          <a:latin typeface="Arial"/>
                          <a:cs typeface="Arial"/>
                        </a:rPr>
                        <a:t>á</a:t>
                      </a:r>
                      <a:r>
                        <a:rPr sz="14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20" dirty="0">
                          <a:latin typeface="Arial"/>
                          <a:cs typeface="Arial"/>
                        </a:rPr>
                        <a:t>lv</a:t>
                      </a:r>
                      <a:r>
                        <a:rPr sz="14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30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14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20" dirty="0">
                          <a:latin typeface="Arial"/>
                          <a:cs typeface="Arial"/>
                        </a:rPr>
                        <a:t>la</a:t>
                      </a:r>
                      <a:r>
                        <a:rPr sz="14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30" dirty="0">
                          <a:latin typeface="Arial"/>
                          <a:cs typeface="Arial"/>
                        </a:rPr>
                        <a:t>d</a:t>
                      </a:r>
                      <a:endParaRPr sz="1400">
                        <a:latin typeface="Arial"/>
                        <a:cs typeface="Arial"/>
                      </a:endParaRPr>
                    </a:p>
                    <a:p>
                      <a:pPr marL="120014">
                        <a:lnSpc>
                          <a:spcPts val="1585"/>
                        </a:lnSpc>
                      </a:pPr>
                      <a:r>
                        <a:rPr sz="1400" dirty="0">
                          <a:latin typeface="Arial"/>
                          <a:cs typeface="Arial"/>
                        </a:rPr>
                        <a:t>e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250">
                        <a:latin typeface="Times New Roman"/>
                        <a:cs typeface="Times New Roman"/>
                      </a:endParaRPr>
                    </a:p>
                    <a:p>
                      <a:pPr marL="257175">
                        <a:lnSpc>
                          <a:spcPts val="1614"/>
                        </a:lnSpc>
                        <a:spcBef>
                          <a:spcPts val="5"/>
                        </a:spcBef>
                      </a:pPr>
                      <a:r>
                        <a:rPr sz="14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1400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14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lé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508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250">
                        <a:latin typeface="Times New Roman"/>
                        <a:cs typeface="Times New Roman"/>
                      </a:endParaRPr>
                    </a:p>
                    <a:p>
                      <a:pPr marR="5715" algn="r">
                        <a:lnSpc>
                          <a:spcPts val="1614"/>
                        </a:lnSpc>
                        <a:spcBef>
                          <a:spcPts val="5"/>
                        </a:spcBef>
                      </a:pPr>
                      <a:r>
                        <a:rPr sz="1400" dirty="0">
                          <a:latin typeface="Arial"/>
                          <a:cs typeface="Arial"/>
                        </a:rPr>
                        <a:t>V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5080" marB="0"/>
                </a:tc>
                <a:tc>
                  <a:txBody>
                    <a:bodyPr/>
                    <a:lstStyle/>
                    <a:p>
                      <a:pPr marL="25400">
                        <a:lnSpc>
                          <a:spcPts val="1515"/>
                        </a:lnSpc>
                      </a:pPr>
                      <a:r>
                        <a:rPr sz="1400" dirty="0">
                          <a:latin typeface="Arial"/>
                          <a:cs typeface="Arial"/>
                        </a:rPr>
                        <a:t>á</a:t>
                      </a:r>
                      <a:r>
                        <a:rPr sz="1400" spc="-6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lv</a:t>
                      </a:r>
                      <a:r>
                        <a:rPr sz="1400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1400" spc="-6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1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1400" spc="-6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d</a:t>
                      </a:r>
                      <a:endParaRPr sz="1400">
                        <a:latin typeface="Arial"/>
                        <a:cs typeface="Arial"/>
                      </a:endParaRPr>
                    </a:p>
                    <a:p>
                      <a:pPr marL="25400">
                        <a:lnSpc>
                          <a:spcPts val="1585"/>
                        </a:lnSpc>
                      </a:pPr>
                      <a:r>
                        <a:rPr sz="1400" dirty="0">
                          <a:latin typeface="Arial"/>
                          <a:cs typeface="Arial"/>
                        </a:rPr>
                        <a:t>e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1594">
                        <a:lnSpc>
                          <a:spcPts val="1515"/>
                        </a:lnSpc>
                      </a:pPr>
                      <a:r>
                        <a:rPr sz="1400" dirty="0">
                          <a:latin typeface="Arial"/>
                          <a:cs typeface="Arial"/>
                        </a:rPr>
                        <a:t>V</a:t>
                      </a:r>
                      <a:r>
                        <a:rPr sz="1400" spc="-114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á</a:t>
                      </a:r>
                      <a:r>
                        <a:rPr sz="1400" spc="-114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lv</a:t>
                      </a:r>
                      <a:r>
                        <a:rPr sz="1400" spc="-1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1400" spc="-114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la</a:t>
                      </a:r>
                      <a:endParaRPr sz="1400">
                        <a:latin typeface="Arial"/>
                        <a:cs typeface="Arial"/>
                      </a:endParaRPr>
                    </a:p>
                    <a:p>
                      <a:pPr marL="61594">
                        <a:lnSpc>
                          <a:spcPts val="1585"/>
                        </a:lnSpc>
                      </a:pPr>
                      <a:r>
                        <a:rPr sz="1400" dirty="0">
                          <a:latin typeface="Arial"/>
                          <a:cs typeface="Arial"/>
                        </a:rPr>
                        <a:t>d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250">
                        <a:latin typeface="Times New Roman"/>
                        <a:cs typeface="Times New Roman"/>
                      </a:endParaRPr>
                    </a:p>
                    <a:p>
                      <a:pPr marL="17145">
                        <a:lnSpc>
                          <a:spcPts val="1614"/>
                        </a:lnSpc>
                        <a:spcBef>
                          <a:spcPts val="5"/>
                        </a:spcBef>
                      </a:pPr>
                      <a:r>
                        <a:rPr sz="1400" dirty="0">
                          <a:latin typeface="Arial"/>
                          <a:cs typeface="Arial"/>
                        </a:rPr>
                        <a:t>e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5080" marB="0"/>
                </a:tc>
                <a:tc>
                  <a:txBody>
                    <a:bodyPr/>
                    <a:lstStyle/>
                    <a:p>
                      <a:pPr marL="172085">
                        <a:lnSpc>
                          <a:spcPts val="1515"/>
                        </a:lnSpc>
                      </a:pPr>
                      <a:r>
                        <a:rPr sz="1400" dirty="0">
                          <a:latin typeface="Arial"/>
                          <a:cs typeface="Arial"/>
                        </a:rPr>
                        <a:t>V</a:t>
                      </a:r>
                      <a:r>
                        <a:rPr sz="1400" spc="-9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á</a:t>
                      </a:r>
                      <a:r>
                        <a:rPr sz="1400" spc="-9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5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v</a:t>
                      </a:r>
                      <a:r>
                        <a:rPr sz="1400" spc="-9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1400" spc="-9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5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1400" spc="-9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d</a:t>
                      </a:r>
                      <a:endParaRPr sz="1400">
                        <a:latin typeface="Arial"/>
                        <a:cs typeface="Arial"/>
                      </a:endParaRPr>
                    </a:p>
                    <a:p>
                      <a:pPr marL="172085">
                        <a:lnSpc>
                          <a:spcPts val="1585"/>
                        </a:lnSpc>
                      </a:pPr>
                      <a:r>
                        <a:rPr sz="1400" dirty="0">
                          <a:latin typeface="Arial"/>
                          <a:cs typeface="Arial"/>
                        </a:rPr>
                        <a:t>e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</a:tr>
              <a:tr h="408305">
                <a:tc>
                  <a:txBody>
                    <a:bodyPr/>
                    <a:lstStyle/>
                    <a:p>
                      <a:pPr marL="31750" marR="194310">
                        <a:lnSpc>
                          <a:spcPts val="1610"/>
                        </a:lnSpc>
                      </a:pPr>
                      <a:r>
                        <a:rPr sz="140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1400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is</a:t>
                      </a:r>
                      <a:r>
                        <a:rPr sz="1400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1400" spc="-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1400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1400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1400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n   </a:t>
                      </a:r>
                      <a:r>
                        <a:rPr sz="1400" spc="-4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1400" spc="-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90" dirty="0">
                          <a:latin typeface="Arial"/>
                          <a:cs typeface="Arial"/>
                        </a:rPr>
                        <a:t>o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56210" marR="95250">
                        <a:lnSpc>
                          <a:spcPts val="1610"/>
                        </a:lnSpc>
                      </a:pPr>
                      <a:r>
                        <a:rPr sz="1400" dirty="0">
                          <a:latin typeface="Arial"/>
                          <a:cs typeface="Arial"/>
                        </a:rPr>
                        <a:t>B</a:t>
                      </a:r>
                      <a:r>
                        <a:rPr sz="1400" spc="-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1400" spc="-6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1400" spc="-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1400" spc="-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1400" spc="-6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o  </a:t>
                      </a:r>
                      <a:r>
                        <a:rPr sz="1400" spc="-80" dirty="0">
                          <a:latin typeface="Arial"/>
                          <a:cs typeface="Arial"/>
                        </a:rPr>
                        <a:t>lz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marR="5715" algn="r">
                        <a:lnSpc>
                          <a:spcPts val="1614"/>
                        </a:lnSpc>
                      </a:pPr>
                      <a:r>
                        <a:rPr sz="1400" dirty="0">
                          <a:latin typeface="Arial"/>
                          <a:cs typeface="Arial"/>
                        </a:rPr>
                        <a:t>a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3335" marR="71120">
                        <a:lnSpc>
                          <a:spcPts val="1610"/>
                        </a:lnSpc>
                      </a:pPr>
                      <a:r>
                        <a:rPr sz="1400" spc="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1400" spc="-1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1400" spc="-1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1400" spc="-1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1400" spc="-1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ie</a:t>
                      </a:r>
                      <a:r>
                        <a:rPr sz="1400" spc="-10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n  t</a:t>
                      </a:r>
                      <a:r>
                        <a:rPr sz="1400" spc="-114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o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6995" marR="9525">
                        <a:lnSpc>
                          <a:spcPts val="1610"/>
                        </a:lnSpc>
                      </a:pPr>
                      <a:r>
                        <a:rPr sz="14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1400" spc="-1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1400" spc="-114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1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1400" spc="-10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1400" spc="-114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c  </a:t>
                      </a:r>
                      <a:r>
                        <a:rPr sz="1400" spc="-170" dirty="0">
                          <a:latin typeface="Arial"/>
                          <a:cs typeface="Arial"/>
                        </a:rPr>
                        <a:t>ió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marL="17145">
                        <a:lnSpc>
                          <a:spcPts val="1614"/>
                        </a:lnSpc>
                      </a:pPr>
                      <a:r>
                        <a:rPr sz="1400" dirty="0">
                          <a:latin typeface="Arial"/>
                          <a:cs typeface="Arial"/>
                        </a:rPr>
                        <a:t>n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10185" marR="45085">
                        <a:lnSpc>
                          <a:spcPts val="1610"/>
                        </a:lnSpc>
                      </a:pPr>
                      <a:r>
                        <a:rPr sz="140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1400" spc="-10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is</a:t>
                      </a:r>
                      <a:r>
                        <a:rPr sz="1400" spc="-1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1400" spc="-1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1400" spc="-1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1400" spc="-1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ie  n</a:t>
                      </a:r>
                      <a:r>
                        <a:rPr sz="1400" spc="-10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o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</a:tr>
              <a:tr h="40703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61594">
                        <a:lnSpc>
                          <a:spcPts val="1540"/>
                        </a:lnSpc>
                      </a:pPr>
                      <a:r>
                        <a:rPr sz="140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1400" spc="-9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1400" spc="-9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1400" spc="-9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1400" spc="-9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1400" spc="-9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á</a:t>
                      </a:r>
                      <a:r>
                        <a:rPr sz="1400" spc="-9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t</a:t>
                      </a:r>
                      <a:endParaRPr sz="1400">
                        <a:latin typeface="Arial"/>
                        <a:cs typeface="Arial"/>
                      </a:endParaRPr>
                    </a:p>
                    <a:p>
                      <a:pPr marL="61594">
                        <a:lnSpc>
                          <a:spcPts val="1570"/>
                        </a:lnSpc>
                      </a:pPr>
                      <a:r>
                        <a:rPr sz="1400" dirty="0">
                          <a:latin typeface="Arial"/>
                          <a:cs typeface="Arial"/>
                        </a:rPr>
                        <a:t>ic</a:t>
                      </a:r>
                      <a:r>
                        <a:rPr sz="1400" spc="-9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a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</a:tbl>
          </a:graphicData>
        </a:graphic>
      </p:graphicFrame>
      <p:sp>
        <p:nvSpPr>
          <p:cNvPr id="8" name="object 8"/>
          <p:cNvSpPr txBox="1"/>
          <p:nvPr/>
        </p:nvSpPr>
        <p:spPr>
          <a:xfrm>
            <a:off x="6173013" y="4306037"/>
            <a:ext cx="5765165" cy="403732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55244" marR="332105">
              <a:lnSpc>
                <a:spcPct val="143700"/>
              </a:lnSpc>
              <a:spcBef>
                <a:spcPts val="95"/>
              </a:spcBef>
            </a:pPr>
            <a:r>
              <a:rPr sz="1400" dirty="0">
                <a:latin typeface="Arial"/>
                <a:cs typeface="Arial"/>
              </a:rPr>
              <a:t>La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conexión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entre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el</a:t>
            </a:r>
            <a:r>
              <a:rPr sz="1400" spc="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tanque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expansión</a:t>
            </a:r>
            <a:r>
              <a:rPr sz="1400" dirty="0">
                <a:latin typeface="Arial"/>
                <a:cs typeface="Arial"/>
              </a:rPr>
              <a:t> y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el</a:t>
            </a:r>
            <a:r>
              <a:rPr sz="1400" spc="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aire</a:t>
            </a:r>
            <a:r>
              <a:rPr sz="1400" spc="-5" dirty="0">
                <a:latin typeface="Arial"/>
                <a:cs typeface="Arial"/>
              </a:rPr>
              <a:t> exterior</a:t>
            </a:r>
            <a:r>
              <a:rPr sz="1400" spc="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deberá 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hacerse </a:t>
            </a:r>
            <a:r>
              <a:rPr sz="1400" dirty="0">
                <a:latin typeface="Arial"/>
                <a:cs typeface="Arial"/>
              </a:rPr>
              <a:t>a</a:t>
            </a:r>
            <a:r>
              <a:rPr sz="1400" spc="-5" dirty="0">
                <a:latin typeface="Arial"/>
                <a:cs typeface="Arial"/>
              </a:rPr>
              <a:t> través</a:t>
            </a:r>
            <a:r>
              <a:rPr sz="1400" spc="1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de</a:t>
            </a:r>
            <a:r>
              <a:rPr sz="1400" spc="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un</a:t>
            </a:r>
            <a:r>
              <a:rPr sz="1400" spc="-5" dirty="0">
                <a:latin typeface="Arial"/>
                <a:cs typeface="Arial"/>
              </a:rPr>
              <a:t> secador</a:t>
            </a:r>
            <a:r>
              <a:rPr sz="1400" dirty="0">
                <a:latin typeface="Arial"/>
                <a:cs typeface="Arial"/>
              </a:rPr>
              <a:t> de</a:t>
            </a:r>
            <a:r>
              <a:rPr sz="1400" spc="-5" dirty="0">
                <a:latin typeface="Arial"/>
                <a:cs typeface="Arial"/>
              </a:rPr>
              <a:t> aire,</a:t>
            </a:r>
            <a:r>
              <a:rPr sz="1400" spc="1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que </a:t>
            </a:r>
            <a:r>
              <a:rPr sz="1400" dirty="0">
                <a:latin typeface="Arial"/>
                <a:cs typeface="Arial"/>
              </a:rPr>
              <a:t>contenga</a:t>
            </a:r>
            <a:r>
              <a:rPr sz="1400" spc="-5" dirty="0">
                <a:latin typeface="Arial"/>
                <a:cs typeface="Arial"/>
              </a:rPr>
              <a:t> una</a:t>
            </a:r>
            <a:r>
              <a:rPr sz="1400" spc="1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célula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-37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silica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gel,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granulada,</a:t>
            </a:r>
            <a:r>
              <a:rPr sz="1400" spc="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regenerable,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con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indicador</a:t>
            </a:r>
            <a:r>
              <a:rPr sz="1400" spc="-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y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con</a:t>
            </a:r>
            <a:r>
              <a:rPr sz="1400" spc="-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un</a:t>
            </a:r>
            <a:r>
              <a:rPr sz="1400" spc="-5" dirty="0">
                <a:latin typeface="Arial"/>
                <a:cs typeface="Arial"/>
              </a:rPr>
              <a:t> sifón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aceite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para</a:t>
            </a:r>
            <a:r>
              <a:rPr sz="1400" spc="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atrapar </a:t>
            </a:r>
            <a:r>
              <a:rPr sz="1400" dirty="0">
                <a:latin typeface="Arial"/>
                <a:cs typeface="Arial"/>
              </a:rPr>
              <a:t>el</a:t>
            </a:r>
            <a:r>
              <a:rPr sz="1400" spc="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polvo.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En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caso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que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fuera suministrado</a:t>
            </a:r>
            <a:r>
              <a:rPr sz="1400" dirty="0">
                <a:latin typeface="Arial"/>
                <a:cs typeface="Arial"/>
              </a:rPr>
              <a:t> un 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secador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aire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diferente </a:t>
            </a:r>
            <a:r>
              <a:rPr sz="1400" dirty="0">
                <a:latin typeface="Arial"/>
                <a:cs typeface="Arial"/>
              </a:rPr>
              <a:t>al</a:t>
            </a:r>
            <a:r>
              <a:rPr sz="1400" spc="-5" dirty="0">
                <a:latin typeface="Arial"/>
                <a:cs typeface="Arial"/>
              </a:rPr>
              <a:t> antes mencionado,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éste deberá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ser 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sometido</a:t>
            </a:r>
            <a:r>
              <a:rPr sz="1400" dirty="0">
                <a:latin typeface="Arial"/>
                <a:cs typeface="Arial"/>
              </a:rPr>
              <a:t> a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la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aprobación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CORPOELEC.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40"/>
              </a:spcBef>
            </a:pPr>
            <a:endParaRPr sz="2050">
              <a:latin typeface="Arial"/>
              <a:cs typeface="Arial"/>
            </a:endParaRPr>
          </a:p>
          <a:p>
            <a:pPr marL="55244" marR="5715" algn="just">
              <a:lnSpc>
                <a:spcPct val="144300"/>
              </a:lnSpc>
              <a:spcBef>
                <a:spcPts val="5"/>
              </a:spcBef>
            </a:pPr>
            <a:r>
              <a:rPr sz="1400" spc="-5" dirty="0">
                <a:latin typeface="Arial"/>
                <a:cs typeface="Arial"/>
              </a:rPr>
              <a:t>El secador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aceite deberá montarse </a:t>
            </a:r>
            <a:r>
              <a:rPr sz="1400" dirty="0">
                <a:latin typeface="Arial"/>
                <a:cs typeface="Arial"/>
              </a:rPr>
              <a:t>en un </a:t>
            </a:r>
            <a:r>
              <a:rPr sz="1400" spc="-5" dirty="0">
                <a:latin typeface="Arial"/>
                <a:cs typeface="Arial"/>
              </a:rPr>
              <a:t>sitio </a:t>
            </a:r>
            <a:r>
              <a:rPr sz="1400" dirty="0">
                <a:latin typeface="Arial"/>
                <a:cs typeface="Arial"/>
              </a:rPr>
              <a:t>que sea </a:t>
            </a:r>
            <a:r>
              <a:rPr sz="1400" spc="-5" dirty="0">
                <a:latin typeface="Arial"/>
                <a:cs typeface="Arial"/>
              </a:rPr>
              <a:t>fácilmente 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accesible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para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servicio.</a:t>
            </a:r>
            <a:endParaRPr sz="1400">
              <a:latin typeface="Arial"/>
              <a:cs typeface="Arial"/>
            </a:endParaRPr>
          </a:p>
          <a:p>
            <a:pPr marL="12700" algn="just">
              <a:spcBef>
                <a:spcPts val="730"/>
              </a:spcBef>
            </a:pPr>
            <a:r>
              <a:rPr sz="1400" b="1" dirty="0">
                <a:latin typeface="Arial"/>
                <a:cs typeface="Arial"/>
              </a:rPr>
              <a:t>1.4.6.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Aisladores</a:t>
            </a:r>
            <a:r>
              <a:rPr sz="1400" b="1" u="sng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Pasatapas</a:t>
            </a:r>
            <a:endParaRPr sz="1400">
              <a:latin typeface="Arial"/>
              <a:cs typeface="Arial"/>
            </a:endParaRPr>
          </a:p>
          <a:p>
            <a:pPr marL="55244" marR="5080" algn="just">
              <a:lnSpc>
                <a:spcPct val="143900"/>
              </a:lnSpc>
              <a:spcBef>
                <a:spcPts val="190"/>
              </a:spcBef>
            </a:pPr>
            <a:r>
              <a:rPr sz="1400" dirty="0">
                <a:latin typeface="Arial"/>
                <a:cs typeface="Arial"/>
              </a:rPr>
              <a:t>Los </a:t>
            </a:r>
            <a:r>
              <a:rPr sz="1400" spc="-5" dirty="0">
                <a:latin typeface="Arial"/>
                <a:cs typeface="Arial"/>
              </a:rPr>
              <a:t>aisladores pasatapas </a:t>
            </a:r>
            <a:r>
              <a:rPr sz="1400" dirty="0">
                <a:latin typeface="Arial"/>
                <a:cs typeface="Arial"/>
              </a:rPr>
              <a:t>para un </a:t>
            </a:r>
            <a:r>
              <a:rPr sz="1400" spc="-5" dirty="0">
                <a:latin typeface="Arial"/>
                <a:cs typeface="Arial"/>
              </a:rPr>
              <a:t>mismo voltaje </a:t>
            </a:r>
            <a:r>
              <a:rPr sz="1400" dirty="0">
                <a:latin typeface="Arial"/>
                <a:cs typeface="Arial"/>
              </a:rPr>
              <a:t>y </a:t>
            </a:r>
            <a:r>
              <a:rPr sz="1400" spc="-5" dirty="0">
                <a:latin typeface="Arial"/>
                <a:cs typeface="Arial"/>
              </a:rPr>
              <a:t>diseño, </a:t>
            </a:r>
            <a:r>
              <a:rPr sz="1400" dirty="0">
                <a:latin typeface="Arial"/>
                <a:cs typeface="Arial"/>
              </a:rPr>
              <a:t>deberán ser 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intercambiables entre sí. Las dimensiones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los aisladores pasatapas 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deberán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cumplir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con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las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normas IEEE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C57.19.01.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986068" y="9359202"/>
            <a:ext cx="5910580" cy="0"/>
          </a:xfrm>
          <a:custGeom>
            <a:avLst/>
            <a:gdLst/>
            <a:ahLst/>
            <a:cxnLst/>
            <a:rect l="l" t="t" r="r" b="b"/>
            <a:pathLst>
              <a:path w="5910580">
                <a:moveTo>
                  <a:pt x="0" y="0"/>
                </a:moveTo>
                <a:lnTo>
                  <a:pt x="1598938" y="0"/>
                </a:lnTo>
              </a:path>
              <a:path w="5910580">
                <a:moveTo>
                  <a:pt x="1600530" y="0"/>
                </a:moveTo>
                <a:lnTo>
                  <a:pt x="5910390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979736" y="355137"/>
            <a:ext cx="999649" cy="431186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929364" y="6202681"/>
            <a:ext cx="35050" cy="7619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6173013" y="782828"/>
            <a:ext cx="5768975" cy="82375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715" algn="r">
              <a:spcBef>
                <a:spcPts val="100"/>
              </a:spcBef>
            </a:pPr>
            <a:r>
              <a:rPr sz="1100" spc="-5" dirty="0">
                <a:latin typeface="Calibri"/>
                <a:cs typeface="Calibri"/>
              </a:rPr>
              <a:t>Ficha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Técnica: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K-001</a:t>
            </a:r>
            <a:endParaRPr sz="1100">
              <a:latin typeface="Calibri"/>
              <a:cs typeface="Calibri"/>
            </a:endParaRPr>
          </a:p>
          <a:p>
            <a:pPr marL="5278755" marR="5080" indent="118745" algn="r">
              <a:lnSpc>
                <a:spcPct val="101800"/>
              </a:lnSpc>
              <a:spcBef>
                <a:spcPts val="5"/>
              </a:spcBef>
            </a:pPr>
            <a:r>
              <a:rPr sz="1100" dirty="0">
                <a:latin typeface="Calibri"/>
                <a:cs typeface="Calibri"/>
              </a:rPr>
              <a:t>Re</a:t>
            </a:r>
            <a:r>
              <a:rPr sz="1100" spc="5" dirty="0">
                <a:latin typeface="Calibri"/>
                <a:cs typeface="Calibri"/>
              </a:rPr>
              <a:t>v</a:t>
            </a:r>
            <a:r>
              <a:rPr sz="1100" dirty="0">
                <a:latin typeface="Calibri"/>
                <a:cs typeface="Calibri"/>
              </a:rPr>
              <a:t>.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  </a:t>
            </a:r>
            <a:r>
              <a:rPr sz="1100" spc="-5" dirty="0">
                <a:latin typeface="Calibri"/>
                <a:cs typeface="Calibri"/>
              </a:rPr>
              <a:t>Jul-</a:t>
            </a:r>
            <a:r>
              <a:rPr sz="1100" dirty="0">
                <a:latin typeface="Calibri"/>
                <a:cs typeface="Calibri"/>
              </a:rPr>
              <a:t>20</a:t>
            </a:r>
            <a:r>
              <a:rPr sz="1100" spc="-10" dirty="0">
                <a:latin typeface="Calibri"/>
                <a:cs typeface="Calibri"/>
              </a:rPr>
              <a:t>1</a:t>
            </a:r>
            <a:r>
              <a:rPr sz="1100" dirty="0">
                <a:latin typeface="Calibri"/>
                <a:cs typeface="Calibri"/>
              </a:rPr>
              <a:t>8</a:t>
            </a:r>
            <a:endParaRPr sz="1100">
              <a:latin typeface="Calibri"/>
              <a:cs typeface="Calibri"/>
            </a:endParaRPr>
          </a:p>
          <a:p>
            <a:pPr marL="55244" algn="just">
              <a:lnSpc>
                <a:spcPts val="1670"/>
              </a:lnSpc>
            </a:pPr>
            <a:r>
              <a:rPr sz="1400" dirty="0">
                <a:latin typeface="Arial"/>
                <a:cs typeface="Arial"/>
              </a:rPr>
              <a:t>Los</a:t>
            </a:r>
            <a:r>
              <a:rPr sz="1400" spc="7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aisladores</a:t>
            </a:r>
            <a:r>
              <a:rPr sz="1400" spc="6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pasatapas</a:t>
            </a:r>
            <a:r>
              <a:rPr sz="1400" spc="8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deberán</a:t>
            </a:r>
            <a:r>
              <a:rPr sz="1400" spc="5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ser</a:t>
            </a:r>
            <a:r>
              <a:rPr sz="1400" spc="6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del</a:t>
            </a:r>
            <a:r>
              <a:rPr sz="1400" spc="6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tipo</a:t>
            </a:r>
            <a:r>
              <a:rPr sz="1400" spc="6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6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condensador</a:t>
            </a:r>
            <a:r>
              <a:rPr sz="1400" spc="5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sellado,</a:t>
            </a:r>
            <a:endParaRPr sz="1400">
              <a:latin typeface="Arial"/>
              <a:cs typeface="Arial"/>
            </a:endParaRPr>
          </a:p>
          <a:p>
            <a:pPr marL="55244" algn="just">
              <a:spcBef>
                <a:spcPts val="730"/>
              </a:spcBef>
            </a:pPr>
            <a:r>
              <a:rPr sz="1400" spc="-5" dirty="0">
                <a:latin typeface="Arial"/>
                <a:cs typeface="Arial"/>
              </a:rPr>
              <a:t>provistos</a:t>
            </a:r>
            <a:r>
              <a:rPr sz="1400" spc="29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con</a:t>
            </a:r>
            <a:r>
              <a:rPr sz="1400" spc="28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papel</a:t>
            </a:r>
            <a:r>
              <a:rPr sz="1400" spc="29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impregnado</a:t>
            </a:r>
            <a:r>
              <a:rPr sz="1400" spc="28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29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aceite</a:t>
            </a:r>
            <a:r>
              <a:rPr sz="1400" spc="29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ó</a:t>
            </a:r>
            <a:r>
              <a:rPr sz="1400" spc="29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28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resina</a:t>
            </a:r>
            <a:r>
              <a:rPr sz="1400" spc="29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sintética</a:t>
            </a:r>
            <a:r>
              <a:rPr sz="1400" spc="28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para</a:t>
            </a:r>
            <a:endParaRPr sz="1400">
              <a:latin typeface="Arial"/>
              <a:cs typeface="Arial"/>
            </a:endParaRPr>
          </a:p>
          <a:p>
            <a:pPr marL="55244" marR="7620" algn="just">
              <a:lnSpc>
                <a:spcPct val="143600"/>
              </a:lnSpc>
              <a:spcBef>
                <a:spcPts val="15"/>
              </a:spcBef>
            </a:pPr>
            <a:r>
              <a:rPr sz="1400" dirty="0">
                <a:latin typeface="Arial"/>
                <a:cs typeface="Arial"/>
              </a:rPr>
              <a:t>obtener </a:t>
            </a:r>
            <a:r>
              <a:rPr sz="1400" spc="-5" dirty="0">
                <a:latin typeface="Arial"/>
                <a:cs typeface="Arial"/>
              </a:rPr>
              <a:t>máxima resistencia </a:t>
            </a:r>
            <a:r>
              <a:rPr sz="1400" spc="-1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aislamiento. Cada aislador pasatapas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-37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115</a:t>
            </a:r>
            <a:r>
              <a:rPr sz="1400" spc="-5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kV</a:t>
            </a:r>
            <a:r>
              <a:rPr sz="1400" spc="-6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deberá</a:t>
            </a:r>
            <a:r>
              <a:rPr sz="1400" spc="-5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equiparse</a:t>
            </a:r>
            <a:r>
              <a:rPr sz="1400" spc="-6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con</a:t>
            </a:r>
            <a:r>
              <a:rPr sz="1400" spc="-5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una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toma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capacitiva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y</a:t>
            </a:r>
            <a:r>
              <a:rPr sz="1400" spc="-7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una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toma</a:t>
            </a:r>
            <a:r>
              <a:rPr sz="1400" spc="-5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prueba. </a:t>
            </a:r>
            <a:r>
              <a:rPr sz="1400" spc="-37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La </a:t>
            </a:r>
            <a:r>
              <a:rPr sz="1400" spc="-5" dirty="0">
                <a:latin typeface="Arial"/>
                <a:cs typeface="Arial"/>
              </a:rPr>
              <a:t>toma Capacitiva </a:t>
            </a:r>
            <a:r>
              <a:rPr sz="1400" dirty="0">
                <a:latin typeface="Arial"/>
                <a:cs typeface="Arial"/>
              </a:rPr>
              <a:t>deberá </a:t>
            </a:r>
            <a:r>
              <a:rPr sz="1400" spc="-5" dirty="0">
                <a:latin typeface="Arial"/>
                <a:cs typeface="Arial"/>
              </a:rPr>
              <a:t>usarse con </a:t>
            </a:r>
            <a:r>
              <a:rPr sz="1400" dirty="0">
                <a:latin typeface="Arial"/>
                <a:cs typeface="Arial"/>
              </a:rPr>
              <a:t>un </a:t>
            </a:r>
            <a:r>
              <a:rPr sz="1400" spc="-5" dirty="0">
                <a:latin typeface="Arial"/>
                <a:cs typeface="Arial"/>
              </a:rPr>
              <a:t>dispositivo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potencial tipo </a:t>
            </a:r>
            <a:r>
              <a:rPr sz="1400" dirty="0">
                <a:latin typeface="Arial"/>
                <a:cs typeface="Arial"/>
              </a:rPr>
              <a:t> aislador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pasatapas.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500">
              <a:latin typeface="Arial"/>
              <a:cs typeface="Arial"/>
            </a:endParaRPr>
          </a:p>
          <a:p>
            <a:pPr>
              <a:spcBef>
                <a:spcPts val="40"/>
              </a:spcBef>
            </a:pPr>
            <a:endParaRPr sz="1200">
              <a:latin typeface="Arial"/>
              <a:cs typeface="Arial"/>
            </a:endParaRPr>
          </a:p>
          <a:p>
            <a:pPr marL="469265" lvl="2" indent="-457200" algn="just">
              <a:buAutoNum type="arabicPeriod" startAt="7"/>
              <a:tabLst>
                <a:tab pos="469900" algn="l"/>
              </a:tabLst>
            </a:pPr>
            <a:r>
              <a:rPr sz="1400" b="1" u="sng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Transformadores</a:t>
            </a:r>
            <a:r>
              <a:rPr sz="1400" b="1" u="sng" spc="-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400" b="1" u="sng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de</a:t>
            </a:r>
            <a:r>
              <a:rPr sz="1400" b="1" u="sng" spc="1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400" b="1" u="sng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corriente</a:t>
            </a:r>
            <a:r>
              <a:rPr sz="1400" b="1" u="sng" spc="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400" b="1" u="sng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tipo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400" b="1" u="sng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aislador</a:t>
            </a:r>
            <a:r>
              <a:rPr sz="1400" b="1" u="sng" spc="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400" b="1" u="sng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pasatapas</a:t>
            </a:r>
            <a:endParaRPr sz="1400">
              <a:latin typeface="Arial"/>
              <a:cs typeface="Arial"/>
            </a:endParaRPr>
          </a:p>
          <a:p>
            <a:pPr marL="55244" marR="5715" algn="just">
              <a:lnSpc>
                <a:spcPct val="143700"/>
              </a:lnSpc>
              <a:spcBef>
                <a:spcPts val="815"/>
              </a:spcBef>
            </a:pPr>
            <a:r>
              <a:rPr sz="1400" dirty="0">
                <a:latin typeface="Arial"/>
                <a:cs typeface="Arial"/>
              </a:rPr>
              <a:t>Los </a:t>
            </a:r>
            <a:r>
              <a:rPr sz="1400" spc="-5" dirty="0">
                <a:latin typeface="Arial"/>
                <a:cs typeface="Arial"/>
              </a:rPr>
              <a:t>transformadores </a:t>
            </a:r>
            <a:r>
              <a:rPr sz="1400" dirty="0">
                <a:latin typeface="Arial"/>
                <a:cs typeface="Arial"/>
              </a:rPr>
              <a:t>de corriente </a:t>
            </a:r>
            <a:r>
              <a:rPr sz="1400" spc="-5" dirty="0">
                <a:latin typeface="Arial"/>
                <a:cs typeface="Arial"/>
              </a:rPr>
              <a:t>del </a:t>
            </a:r>
            <a:r>
              <a:rPr sz="1400" dirty="0">
                <a:latin typeface="Arial"/>
                <a:cs typeface="Arial"/>
              </a:rPr>
              <a:t>tipo aislador </a:t>
            </a:r>
            <a:r>
              <a:rPr sz="1400" spc="-5" dirty="0">
                <a:latin typeface="Arial"/>
                <a:cs typeface="Arial"/>
              </a:rPr>
              <a:t>pasatapas </a:t>
            </a:r>
            <a:r>
              <a:rPr sz="1400" dirty="0">
                <a:latin typeface="Arial"/>
                <a:cs typeface="Arial"/>
              </a:rPr>
              <a:t>deberán 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estar provistos </a:t>
            </a:r>
            <a:r>
              <a:rPr sz="1400" dirty="0">
                <a:latin typeface="Arial"/>
                <a:cs typeface="Arial"/>
              </a:rPr>
              <a:t>de un </a:t>
            </a:r>
            <a:r>
              <a:rPr sz="1400" spc="-5" dirty="0">
                <a:latin typeface="Arial"/>
                <a:cs typeface="Arial"/>
              </a:rPr>
              <a:t>sistema </a:t>
            </a:r>
            <a:r>
              <a:rPr sz="1400" dirty="0">
                <a:latin typeface="Arial"/>
                <a:cs typeface="Arial"/>
              </a:rPr>
              <a:t>que </a:t>
            </a:r>
            <a:r>
              <a:rPr sz="1400" spc="-5" dirty="0">
                <a:latin typeface="Arial"/>
                <a:cs typeface="Arial"/>
              </a:rPr>
              <a:t>permita realizar pruebas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relación </a:t>
            </a:r>
            <a:r>
              <a:rPr sz="1400" dirty="0">
                <a:latin typeface="Arial"/>
                <a:cs typeface="Arial"/>
              </a:rPr>
              <a:t> de </a:t>
            </a:r>
            <a:r>
              <a:rPr sz="1400" spc="-5" dirty="0">
                <a:latin typeface="Arial"/>
                <a:cs typeface="Arial"/>
              </a:rPr>
              <a:t>transformación </a:t>
            </a:r>
            <a:r>
              <a:rPr sz="1400" dirty="0">
                <a:latin typeface="Arial"/>
                <a:cs typeface="Arial"/>
              </a:rPr>
              <a:t>y polaridad. </a:t>
            </a:r>
            <a:r>
              <a:rPr sz="1400" spc="-5" dirty="0">
                <a:latin typeface="Arial"/>
                <a:cs typeface="Arial"/>
              </a:rPr>
              <a:t>Este constará </a:t>
            </a:r>
            <a:r>
              <a:rPr sz="1400" spc="-10" dirty="0">
                <a:latin typeface="Arial"/>
                <a:cs typeface="Arial"/>
              </a:rPr>
              <a:t>de </a:t>
            </a:r>
            <a:r>
              <a:rPr sz="1400" dirty="0">
                <a:latin typeface="Arial"/>
                <a:cs typeface="Arial"/>
              </a:rPr>
              <a:t>un </a:t>
            </a:r>
            <a:r>
              <a:rPr sz="1400" spc="-5" dirty="0">
                <a:latin typeface="Arial"/>
                <a:cs typeface="Arial"/>
              </a:rPr>
              <a:t>cable espira que 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servirá</a:t>
            </a:r>
            <a:r>
              <a:rPr sz="1400" spc="-7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como</a:t>
            </a:r>
            <a:r>
              <a:rPr sz="1400" spc="-8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circuito</a:t>
            </a:r>
            <a:r>
              <a:rPr sz="1400" spc="-7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primario,</a:t>
            </a:r>
            <a:r>
              <a:rPr sz="1400" spc="-6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con</a:t>
            </a:r>
            <a:r>
              <a:rPr sz="1400" spc="-7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una</a:t>
            </a:r>
            <a:r>
              <a:rPr sz="1400" spc="-9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sección</a:t>
            </a:r>
            <a:r>
              <a:rPr sz="1400" spc="-8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que</a:t>
            </a:r>
            <a:r>
              <a:rPr sz="1400" spc="-7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permita</a:t>
            </a:r>
            <a:r>
              <a:rPr sz="1400" spc="-7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circular</a:t>
            </a:r>
            <a:r>
              <a:rPr sz="1400" spc="-8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como </a:t>
            </a:r>
            <a:r>
              <a:rPr sz="1400" spc="-37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mínimo </a:t>
            </a:r>
            <a:r>
              <a:rPr sz="1400" dirty="0">
                <a:latin typeface="Arial"/>
                <a:cs typeface="Arial"/>
              </a:rPr>
              <a:t>un 20% </a:t>
            </a:r>
            <a:r>
              <a:rPr sz="1400" spc="-10" dirty="0">
                <a:latin typeface="Arial"/>
                <a:cs typeface="Arial"/>
              </a:rPr>
              <a:t>de </a:t>
            </a:r>
            <a:r>
              <a:rPr sz="1400" dirty="0">
                <a:latin typeface="Arial"/>
                <a:cs typeface="Arial"/>
              </a:rPr>
              <a:t>la </a:t>
            </a:r>
            <a:r>
              <a:rPr sz="1400" spc="-5" dirty="0">
                <a:latin typeface="Arial"/>
                <a:cs typeface="Arial"/>
              </a:rPr>
              <a:t>corriente secundaria nominal. </a:t>
            </a:r>
            <a:r>
              <a:rPr sz="1400" dirty="0">
                <a:latin typeface="Arial"/>
                <a:cs typeface="Arial"/>
              </a:rPr>
              <a:t>El acceso a </a:t>
            </a:r>
            <a:r>
              <a:rPr sz="1400" spc="-5" dirty="0">
                <a:latin typeface="Arial"/>
                <a:cs typeface="Arial"/>
              </a:rPr>
              <a:t>este </a:t>
            </a:r>
            <a:r>
              <a:rPr sz="1400" dirty="0">
                <a:latin typeface="Arial"/>
                <a:cs typeface="Arial"/>
              </a:rPr>
              <a:t> cable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deberá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ser</a:t>
            </a:r>
            <a:r>
              <a:rPr sz="1400" spc="-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través</a:t>
            </a:r>
            <a:r>
              <a:rPr sz="1400" spc="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bornes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ubicados </a:t>
            </a:r>
            <a:r>
              <a:rPr sz="1400" dirty="0">
                <a:latin typeface="Arial"/>
                <a:cs typeface="Arial"/>
              </a:rPr>
              <a:t>en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la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caja</a:t>
            </a:r>
            <a:r>
              <a:rPr sz="1400" spc="-5" dirty="0">
                <a:latin typeface="Arial"/>
                <a:cs typeface="Arial"/>
              </a:rPr>
              <a:t> terminal.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150">
              <a:latin typeface="Arial"/>
              <a:cs typeface="Arial"/>
            </a:endParaRPr>
          </a:p>
          <a:p>
            <a:pPr marL="469265" marR="558800" lvl="2" indent="-457200" algn="just">
              <a:lnSpc>
                <a:spcPts val="1610"/>
              </a:lnSpc>
              <a:spcBef>
                <a:spcPts val="5"/>
              </a:spcBef>
              <a:buAutoNum type="arabicPeriod" startAt="8"/>
              <a:tabLst>
                <a:tab pos="469900" algn="l"/>
              </a:tabLst>
            </a:pPr>
            <a:r>
              <a:rPr sz="1400" b="1" u="sng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Transformadores de Potencial </a:t>
            </a:r>
            <a:r>
              <a:rPr sz="1400" b="1" u="sng" spc="-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Tipo </a:t>
            </a:r>
            <a:r>
              <a:rPr sz="1400" b="1" u="sng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Aislador Pasatapas( </a:t>
            </a:r>
            <a:r>
              <a:rPr sz="1400" b="1" spc="-375" dirty="0">
                <a:latin typeface="Arial"/>
                <a:cs typeface="Arial"/>
              </a:rPr>
              <a:t> </a:t>
            </a:r>
            <a:r>
              <a:rPr sz="1400" b="1" u="sng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Bushing</a:t>
            </a:r>
            <a:r>
              <a:rPr sz="1400" b="1" u="sng" spc="-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400" b="1" u="sng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Potencial Device)</a:t>
            </a:r>
            <a:endParaRPr sz="1400">
              <a:latin typeface="Arial"/>
              <a:cs typeface="Arial"/>
            </a:endParaRPr>
          </a:p>
          <a:p>
            <a:pPr marL="55244" marR="5715" algn="just">
              <a:lnSpc>
                <a:spcPct val="143800"/>
              </a:lnSpc>
              <a:spcBef>
                <a:spcPts val="1040"/>
              </a:spcBef>
            </a:pPr>
            <a:r>
              <a:rPr sz="1400" dirty="0">
                <a:latin typeface="Arial"/>
                <a:cs typeface="Arial"/>
              </a:rPr>
              <a:t>Cuando se </a:t>
            </a:r>
            <a:r>
              <a:rPr sz="1400" spc="-5" dirty="0">
                <a:latin typeface="Arial"/>
                <a:cs typeface="Arial"/>
              </a:rPr>
              <a:t>indique </a:t>
            </a:r>
            <a:r>
              <a:rPr sz="1400" dirty="0">
                <a:latin typeface="Arial"/>
                <a:cs typeface="Arial"/>
              </a:rPr>
              <a:t>en </a:t>
            </a:r>
            <a:r>
              <a:rPr sz="1400" spc="-5" dirty="0">
                <a:latin typeface="Arial"/>
                <a:cs typeface="Arial"/>
              </a:rPr>
              <a:t>las Especificaciones Técnicas </a:t>
            </a:r>
            <a:r>
              <a:rPr sz="1400" dirty="0">
                <a:latin typeface="Arial"/>
                <a:cs typeface="Arial"/>
              </a:rPr>
              <a:t>del cliente, </a:t>
            </a:r>
            <a:r>
              <a:rPr sz="1400" spc="-5" dirty="0">
                <a:latin typeface="Arial"/>
                <a:cs typeface="Arial"/>
              </a:rPr>
              <a:t>los </a:t>
            </a:r>
            <a:r>
              <a:rPr sz="1400" dirty="0">
                <a:latin typeface="Arial"/>
                <a:cs typeface="Arial"/>
              </a:rPr>
              <a:t> aisladores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pasatapas</a:t>
            </a:r>
            <a:r>
              <a:rPr sz="1400" dirty="0">
                <a:latin typeface="Arial"/>
                <a:cs typeface="Arial"/>
              </a:rPr>
              <a:t> deberán </a:t>
            </a:r>
            <a:r>
              <a:rPr sz="1400" spc="-5" dirty="0">
                <a:latin typeface="Arial"/>
                <a:cs typeface="Arial"/>
              </a:rPr>
              <a:t>suministrarse</a:t>
            </a:r>
            <a:r>
              <a:rPr sz="1400" dirty="0">
                <a:latin typeface="Arial"/>
                <a:cs typeface="Arial"/>
              </a:rPr>
              <a:t> con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transformadores</a:t>
            </a:r>
            <a:r>
              <a:rPr sz="1400" dirty="0">
                <a:latin typeface="Arial"/>
                <a:cs typeface="Arial"/>
              </a:rPr>
              <a:t> de 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potencial tipo </a:t>
            </a:r>
            <a:r>
              <a:rPr sz="1400" spc="-5" dirty="0">
                <a:latin typeface="Arial"/>
                <a:cs typeface="Arial"/>
              </a:rPr>
              <a:t>aislador pasatapas (Bushing Potential Device) </a:t>
            </a:r>
            <a:r>
              <a:rPr sz="1400" dirty="0">
                <a:latin typeface="Arial"/>
                <a:cs typeface="Arial"/>
              </a:rPr>
              <a:t>con </a:t>
            </a:r>
            <a:r>
              <a:rPr sz="1400" spc="-5" dirty="0">
                <a:latin typeface="Arial"/>
                <a:cs typeface="Arial"/>
              </a:rPr>
              <a:t>dos </a:t>
            </a:r>
            <a:r>
              <a:rPr sz="1400" dirty="0">
                <a:latin typeface="Arial"/>
                <a:cs typeface="Arial"/>
              </a:rPr>
              <a:t> arrollados </a:t>
            </a:r>
            <a:r>
              <a:rPr sz="1400" spc="-5" dirty="0">
                <a:latin typeface="Arial"/>
                <a:cs typeface="Arial"/>
              </a:rPr>
              <a:t>secundarios cada </a:t>
            </a:r>
            <a:r>
              <a:rPr sz="1400" dirty="0">
                <a:latin typeface="Arial"/>
                <a:cs typeface="Arial"/>
              </a:rPr>
              <a:t>uno </a:t>
            </a:r>
            <a:r>
              <a:rPr sz="1400" spc="-5" dirty="0">
                <a:latin typeface="Arial"/>
                <a:cs typeface="Arial"/>
              </a:rPr>
              <a:t>con salida </a:t>
            </a:r>
            <a:r>
              <a:rPr sz="1400" dirty="0">
                <a:latin typeface="Arial"/>
                <a:cs typeface="Arial"/>
              </a:rPr>
              <a:t>a </a:t>
            </a:r>
            <a:r>
              <a:rPr sz="1400" spc="-5" dirty="0">
                <a:latin typeface="Arial"/>
                <a:cs typeface="Arial"/>
              </a:rPr>
              <a:t>110 </a:t>
            </a:r>
            <a:r>
              <a:rPr sz="1400" dirty="0">
                <a:latin typeface="Arial"/>
                <a:cs typeface="Arial"/>
              </a:rPr>
              <a:t>y </a:t>
            </a:r>
            <a:r>
              <a:rPr sz="1400" spc="-5" dirty="0">
                <a:latin typeface="Arial"/>
                <a:cs typeface="Arial"/>
              </a:rPr>
              <a:t>63,5 </a:t>
            </a:r>
            <a:r>
              <a:rPr sz="1400" dirty="0">
                <a:latin typeface="Arial"/>
                <a:cs typeface="Arial"/>
              </a:rPr>
              <a:t>V, con </a:t>
            </a:r>
            <a:r>
              <a:rPr sz="1400" spc="-5" dirty="0">
                <a:latin typeface="Arial"/>
                <a:cs typeface="Arial"/>
              </a:rPr>
              <a:t>clase </a:t>
            </a:r>
            <a:r>
              <a:rPr sz="1400" spc="-10" dirty="0">
                <a:latin typeface="Arial"/>
                <a:cs typeface="Arial"/>
              </a:rPr>
              <a:t>A, </a:t>
            </a:r>
            <a:r>
              <a:rPr sz="1400" spc="-37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acuerdo </a:t>
            </a:r>
            <a:r>
              <a:rPr sz="1400" dirty="0">
                <a:latin typeface="Arial"/>
                <a:cs typeface="Arial"/>
              </a:rPr>
              <a:t>a </a:t>
            </a:r>
            <a:r>
              <a:rPr sz="1400" spc="-5" dirty="0">
                <a:latin typeface="Arial"/>
                <a:cs typeface="Arial"/>
              </a:rPr>
              <a:t>Norma IEEE N° </a:t>
            </a:r>
            <a:r>
              <a:rPr sz="1400" dirty="0">
                <a:latin typeface="Arial"/>
                <a:cs typeface="Arial"/>
              </a:rPr>
              <a:t>31. </a:t>
            </a:r>
            <a:r>
              <a:rPr sz="1400" spc="-5" dirty="0">
                <a:latin typeface="Arial"/>
                <a:cs typeface="Arial"/>
              </a:rPr>
              <a:t>Deberán </a:t>
            </a:r>
            <a:r>
              <a:rPr sz="1400" dirty="0">
                <a:latin typeface="Arial"/>
                <a:cs typeface="Arial"/>
              </a:rPr>
              <a:t>suministrarse con </a:t>
            </a:r>
            <a:r>
              <a:rPr sz="1400" spc="-5" dirty="0">
                <a:latin typeface="Arial"/>
                <a:cs typeface="Arial"/>
              </a:rPr>
              <a:t>protección </a:t>
            </a:r>
            <a:r>
              <a:rPr sz="1400" dirty="0">
                <a:latin typeface="Arial"/>
                <a:cs typeface="Arial"/>
              </a:rPr>
              <a:t> de </a:t>
            </a:r>
            <a:r>
              <a:rPr sz="1400" spc="-5" dirty="0">
                <a:latin typeface="Arial"/>
                <a:cs typeface="Arial"/>
              </a:rPr>
              <a:t>sobrecorriente </a:t>
            </a:r>
            <a:r>
              <a:rPr sz="1400" dirty="0">
                <a:latin typeface="Arial"/>
                <a:cs typeface="Arial"/>
              </a:rPr>
              <a:t>en el secundario </a:t>
            </a:r>
            <a:r>
              <a:rPr sz="1400" spc="-5" dirty="0">
                <a:latin typeface="Arial"/>
                <a:cs typeface="Arial"/>
              </a:rPr>
              <a:t>(Mini Circuit Breaker </a:t>
            </a:r>
            <a:r>
              <a:rPr sz="1400" dirty="0">
                <a:latin typeface="Arial"/>
                <a:cs typeface="Arial"/>
              </a:rPr>
              <a:t>con </a:t>
            </a:r>
            <a:r>
              <a:rPr sz="1400" spc="-5" dirty="0">
                <a:latin typeface="Arial"/>
                <a:cs typeface="Arial"/>
              </a:rPr>
              <a:t>contactos </a:t>
            </a:r>
            <a:r>
              <a:rPr sz="1400" dirty="0">
                <a:latin typeface="Arial"/>
                <a:cs typeface="Arial"/>
              </a:rPr>
              <a:t> de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posición) y con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alarma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para </a:t>
            </a:r>
            <a:r>
              <a:rPr sz="1400" spc="-5" dirty="0">
                <a:latin typeface="Arial"/>
                <a:cs typeface="Arial"/>
              </a:rPr>
              <a:t>pérdida</a:t>
            </a:r>
            <a:r>
              <a:rPr sz="1400" dirty="0">
                <a:latin typeface="Arial"/>
                <a:cs typeface="Arial"/>
              </a:rPr>
              <a:t> de tensión, </a:t>
            </a:r>
            <a:r>
              <a:rPr sz="1400" spc="-5" dirty="0">
                <a:latin typeface="Arial"/>
                <a:cs typeface="Arial"/>
              </a:rPr>
              <a:t>ubicadas</a:t>
            </a:r>
            <a:r>
              <a:rPr sz="1400" dirty="0">
                <a:latin typeface="Arial"/>
                <a:cs typeface="Arial"/>
              </a:rPr>
              <a:t> en el 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gabinete</a:t>
            </a:r>
            <a:r>
              <a:rPr sz="1400" spc="4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terminal.</a:t>
            </a:r>
            <a:r>
              <a:rPr sz="1400" spc="5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Igualmente,</a:t>
            </a:r>
            <a:r>
              <a:rPr sz="1400" spc="6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deberá</a:t>
            </a:r>
            <a:r>
              <a:rPr sz="1400" spc="4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proveer</a:t>
            </a:r>
            <a:r>
              <a:rPr sz="1400" spc="6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contactos</a:t>
            </a:r>
            <a:r>
              <a:rPr sz="1400" spc="3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eléctricos</a:t>
            </a:r>
            <a:r>
              <a:rPr sz="1400" spc="5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para</a:t>
            </a:r>
            <a:endParaRPr sz="14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102908" y="9390381"/>
            <a:ext cx="5678170" cy="5073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1150"/>
              </a:lnSpc>
            </a:pPr>
            <a:r>
              <a:rPr sz="1100" dirty="0">
                <a:latin typeface="Calibri"/>
                <a:cs typeface="Calibri"/>
              </a:rPr>
              <a:t>PH </a:t>
            </a:r>
            <a:r>
              <a:rPr sz="1100" spc="-5" dirty="0">
                <a:latin typeface="Calibri"/>
                <a:cs typeface="Calibri"/>
              </a:rPr>
              <a:t>Financial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Park Tower,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Piso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35,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Boulevard </a:t>
            </a:r>
            <a:r>
              <a:rPr sz="1100" spc="-5" dirty="0">
                <a:latin typeface="Calibri"/>
                <a:cs typeface="Calibri"/>
              </a:rPr>
              <a:t>Costa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Este.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Corregimiento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Juan Díaz,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Costa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del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Este.</a:t>
            </a:r>
            <a:endParaRPr sz="1100">
              <a:latin typeface="Calibri"/>
              <a:cs typeface="Calibri"/>
            </a:endParaRPr>
          </a:p>
          <a:p>
            <a:pPr marL="2030730" marR="2022475" algn="ctr">
              <a:lnSpc>
                <a:spcPct val="101800"/>
              </a:lnSpc>
            </a:pPr>
            <a:r>
              <a:rPr sz="1100" spc="-5" dirty="0">
                <a:latin typeface="Calibri"/>
                <a:cs typeface="Calibri"/>
              </a:rPr>
              <a:t>Ciudad de Panamá. Panamá. </a:t>
            </a:r>
            <a:r>
              <a:rPr sz="1100" spc="-235" dirty="0">
                <a:latin typeface="Calibri"/>
                <a:cs typeface="Calibri"/>
              </a:rPr>
              <a:t> </a:t>
            </a:r>
            <a:r>
              <a:rPr sz="1100" u="sng" spc="-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4"/>
              </a:rPr>
              <a:t>www.kaizengrp.com</a:t>
            </a:r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986068" y="9359202"/>
            <a:ext cx="5910580" cy="0"/>
          </a:xfrm>
          <a:custGeom>
            <a:avLst/>
            <a:gdLst/>
            <a:ahLst/>
            <a:cxnLst/>
            <a:rect l="l" t="t" r="r" b="b"/>
            <a:pathLst>
              <a:path w="5910580">
                <a:moveTo>
                  <a:pt x="0" y="0"/>
                </a:moveTo>
                <a:lnTo>
                  <a:pt x="1598938" y="0"/>
                </a:lnTo>
              </a:path>
              <a:path w="5910580">
                <a:moveTo>
                  <a:pt x="1600530" y="0"/>
                </a:moveTo>
                <a:lnTo>
                  <a:pt x="5910390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979736" y="355137"/>
            <a:ext cx="999649" cy="431186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6173013" y="782827"/>
            <a:ext cx="5768975" cy="49606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715" algn="r">
              <a:spcBef>
                <a:spcPts val="100"/>
              </a:spcBef>
            </a:pPr>
            <a:r>
              <a:rPr sz="1100" spc="-5" dirty="0">
                <a:latin typeface="Calibri"/>
                <a:cs typeface="Calibri"/>
              </a:rPr>
              <a:t>Ficha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Técnica: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K-001</a:t>
            </a:r>
            <a:endParaRPr sz="1100">
              <a:latin typeface="Calibri"/>
              <a:cs typeface="Calibri"/>
            </a:endParaRPr>
          </a:p>
          <a:p>
            <a:pPr marL="5278755" marR="5080" indent="118745" algn="r">
              <a:lnSpc>
                <a:spcPct val="101800"/>
              </a:lnSpc>
              <a:spcBef>
                <a:spcPts val="5"/>
              </a:spcBef>
            </a:pPr>
            <a:r>
              <a:rPr sz="1100" dirty="0">
                <a:latin typeface="Calibri"/>
                <a:cs typeface="Calibri"/>
              </a:rPr>
              <a:t>Re</a:t>
            </a:r>
            <a:r>
              <a:rPr sz="1100" spc="5" dirty="0">
                <a:latin typeface="Calibri"/>
                <a:cs typeface="Calibri"/>
              </a:rPr>
              <a:t>v</a:t>
            </a:r>
            <a:r>
              <a:rPr sz="1100" dirty="0">
                <a:latin typeface="Calibri"/>
                <a:cs typeface="Calibri"/>
              </a:rPr>
              <a:t>.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  </a:t>
            </a:r>
            <a:r>
              <a:rPr sz="1100" spc="-5" dirty="0">
                <a:latin typeface="Calibri"/>
                <a:cs typeface="Calibri"/>
              </a:rPr>
              <a:t>Jul-</a:t>
            </a:r>
            <a:r>
              <a:rPr sz="1100" dirty="0">
                <a:latin typeface="Calibri"/>
                <a:cs typeface="Calibri"/>
              </a:rPr>
              <a:t>20</a:t>
            </a:r>
            <a:r>
              <a:rPr sz="1100" spc="-10" dirty="0">
                <a:latin typeface="Calibri"/>
                <a:cs typeface="Calibri"/>
              </a:rPr>
              <a:t>1</a:t>
            </a:r>
            <a:r>
              <a:rPr sz="1100" dirty="0">
                <a:latin typeface="Calibri"/>
                <a:cs typeface="Calibri"/>
              </a:rPr>
              <a:t>8</a:t>
            </a:r>
            <a:endParaRPr sz="1100">
              <a:latin typeface="Calibri"/>
              <a:cs typeface="Calibri"/>
            </a:endParaRPr>
          </a:p>
          <a:p>
            <a:pPr marL="55244" algn="just">
              <a:lnSpc>
                <a:spcPts val="1670"/>
              </a:lnSpc>
            </a:pPr>
            <a:r>
              <a:rPr sz="1400" dirty="0">
                <a:latin typeface="Arial"/>
                <a:cs typeface="Arial"/>
              </a:rPr>
              <a:t>el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arranque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del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grupo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enfriamiento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que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sea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seleccionado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como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grupo</a:t>
            </a:r>
            <a:endParaRPr sz="1400">
              <a:latin typeface="Arial"/>
              <a:cs typeface="Arial"/>
            </a:endParaRPr>
          </a:p>
          <a:p>
            <a:pPr marL="55244" algn="just">
              <a:spcBef>
                <a:spcPts val="730"/>
              </a:spcBef>
            </a:pPr>
            <a:r>
              <a:rPr sz="1400" dirty="0">
                <a:latin typeface="Arial"/>
                <a:cs typeface="Arial"/>
              </a:rPr>
              <a:t>de</a:t>
            </a:r>
            <a:r>
              <a:rPr sz="1400" spc="39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avance</a:t>
            </a:r>
            <a:r>
              <a:rPr sz="1400" spc="38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al</a:t>
            </a:r>
            <a:r>
              <a:rPr sz="1400" spc="37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energizarse</a:t>
            </a:r>
            <a:r>
              <a:rPr sz="1400" spc="38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el</a:t>
            </a:r>
            <a:r>
              <a:rPr sz="1400" spc="37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transformador.</a:t>
            </a:r>
            <a:r>
              <a:rPr sz="1400" spc="38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La</a:t>
            </a:r>
            <a:r>
              <a:rPr sz="1400" spc="38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ubicación</a:t>
            </a:r>
            <a:r>
              <a:rPr sz="1400" spc="38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física</a:t>
            </a:r>
            <a:r>
              <a:rPr sz="1400" spc="38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y</a:t>
            </a:r>
            <a:r>
              <a:rPr sz="1400" spc="37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la</a:t>
            </a:r>
            <a:endParaRPr sz="1400">
              <a:latin typeface="Arial"/>
              <a:cs typeface="Arial"/>
            </a:endParaRPr>
          </a:p>
          <a:p>
            <a:pPr marL="55244" marR="5715" algn="just">
              <a:lnSpc>
                <a:spcPct val="143300"/>
              </a:lnSpc>
              <a:spcBef>
                <a:spcPts val="20"/>
              </a:spcBef>
            </a:pPr>
            <a:r>
              <a:rPr sz="1400" spc="-5" dirty="0">
                <a:latin typeface="Arial"/>
                <a:cs typeface="Arial"/>
              </a:rPr>
              <a:t>distancia respecto </a:t>
            </a:r>
            <a:r>
              <a:rPr sz="1400" dirty="0">
                <a:latin typeface="Arial"/>
                <a:cs typeface="Arial"/>
              </a:rPr>
              <a:t>del </a:t>
            </a:r>
            <a:r>
              <a:rPr sz="1400" spc="-5" dirty="0">
                <a:latin typeface="Arial"/>
                <a:cs typeface="Arial"/>
              </a:rPr>
              <a:t>suelo </a:t>
            </a:r>
            <a:r>
              <a:rPr sz="1400" dirty="0">
                <a:latin typeface="Arial"/>
                <a:cs typeface="Arial"/>
              </a:rPr>
              <a:t>con la </a:t>
            </a:r>
            <a:r>
              <a:rPr sz="1400" spc="-5" dirty="0">
                <a:latin typeface="Arial"/>
                <a:cs typeface="Arial"/>
              </a:rPr>
              <a:t>caja </a:t>
            </a:r>
            <a:r>
              <a:rPr sz="1400" dirty="0">
                <a:latin typeface="Arial"/>
                <a:cs typeface="Arial"/>
              </a:rPr>
              <a:t>del </a:t>
            </a:r>
            <a:r>
              <a:rPr sz="1400" spc="-5" dirty="0">
                <a:latin typeface="Arial"/>
                <a:cs typeface="Arial"/>
              </a:rPr>
              <a:t>transformador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potencial </a:t>
            </a:r>
            <a:r>
              <a:rPr sz="1400" dirty="0">
                <a:latin typeface="Arial"/>
                <a:cs typeface="Arial"/>
              </a:rPr>
              <a:t> (Bushing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Potential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Device),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será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tal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que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permita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el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fácil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acceso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spc="10" dirty="0">
                <a:latin typeface="Arial"/>
                <a:cs typeface="Arial"/>
              </a:rPr>
              <a:t>al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mismo, </a:t>
            </a:r>
            <a:r>
              <a:rPr sz="1400" spc="-37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 fin de </a:t>
            </a:r>
            <a:r>
              <a:rPr sz="1400" spc="-5" dirty="0">
                <a:latin typeface="Arial"/>
                <a:cs typeface="Arial"/>
              </a:rPr>
              <a:t>realizar los ajustes </a:t>
            </a:r>
            <a:r>
              <a:rPr sz="1400" dirty="0">
                <a:latin typeface="Arial"/>
                <a:cs typeface="Arial"/>
              </a:rPr>
              <a:t>y </a:t>
            </a:r>
            <a:r>
              <a:rPr sz="1400" spc="-5" dirty="0">
                <a:latin typeface="Arial"/>
                <a:cs typeface="Arial"/>
              </a:rPr>
              <a:t>calibraciones necesarias </a:t>
            </a:r>
            <a:r>
              <a:rPr sz="1400" dirty="0">
                <a:latin typeface="Arial"/>
                <a:cs typeface="Arial"/>
              </a:rPr>
              <a:t>sin </a:t>
            </a:r>
            <a:r>
              <a:rPr sz="1400" spc="-5" dirty="0">
                <a:latin typeface="Arial"/>
                <a:cs typeface="Arial"/>
              </a:rPr>
              <a:t>tener que 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utilizar </a:t>
            </a:r>
            <a:r>
              <a:rPr sz="1400" dirty="0">
                <a:latin typeface="Arial"/>
                <a:cs typeface="Arial"/>
              </a:rPr>
              <a:t>un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dispositivo</a:t>
            </a:r>
            <a:r>
              <a:rPr sz="1400" spc="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adicional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(escalera)</a:t>
            </a:r>
            <a:r>
              <a:rPr sz="1400" spc="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para</a:t>
            </a:r>
            <a:r>
              <a:rPr sz="1400" spc="-5" dirty="0">
                <a:latin typeface="Arial"/>
                <a:cs typeface="Arial"/>
              </a:rPr>
              <a:t> lograr</a:t>
            </a:r>
            <a:r>
              <a:rPr sz="1400" dirty="0">
                <a:latin typeface="Arial"/>
                <a:cs typeface="Arial"/>
              </a:rPr>
              <a:t> su </a:t>
            </a:r>
            <a:r>
              <a:rPr sz="1400" spc="-5" dirty="0">
                <a:latin typeface="Arial"/>
                <a:cs typeface="Arial"/>
              </a:rPr>
              <a:t>fácil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acceso.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55"/>
              </a:spcBef>
            </a:pPr>
            <a:endParaRPr sz="1300">
              <a:latin typeface="Arial"/>
              <a:cs typeface="Arial"/>
            </a:endParaRPr>
          </a:p>
          <a:p>
            <a:pPr marL="12700" algn="just"/>
            <a:r>
              <a:rPr sz="1400" b="1" spc="5" dirty="0">
                <a:latin typeface="Arial"/>
                <a:cs typeface="Arial"/>
              </a:rPr>
              <a:t>1.4.9.</a:t>
            </a:r>
            <a:r>
              <a:rPr sz="1400" b="1" u="sng" spc="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Distancias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400" b="1" u="sng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Eléctricas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de</a:t>
            </a:r>
            <a:r>
              <a:rPr sz="1400" b="1" u="sng" spc="-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400" b="1" u="sng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Separación mínimas</a:t>
            </a:r>
            <a:endParaRPr sz="1400">
              <a:latin typeface="Arial"/>
              <a:cs typeface="Arial"/>
            </a:endParaRPr>
          </a:p>
          <a:p>
            <a:pPr marL="55244" marR="5080" algn="just">
              <a:lnSpc>
                <a:spcPct val="143600"/>
              </a:lnSpc>
              <a:spcBef>
                <a:spcPts val="204"/>
              </a:spcBef>
            </a:pPr>
            <a:r>
              <a:rPr sz="1400" dirty="0">
                <a:latin typeface="Arial"/>
                <a:cs typeface="Arial"/>
              </a:rPr>
              <a:t>En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la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tabla</a:t>
            </a:r>
            <a:r>
              <a:rPr sz="1400" spc="-10" dirty="0">
                <a:latin typeface="Arial"/>
                <a:cs typeface="Arial"/>
              </a:rPr>
              <a:t> Nº </a:t>
            </a:r>
            <a:r>
              <a:rPr sz="1400" dirty="0">
                <a:latin typeface="Arial"/>
                <a:cs typeface="Arial"/>
              </a:rPr>
              <a:t>4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se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especifica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las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distancias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externas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mínimas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fase-tierra </a:t>
            </a:r>
            <a:r>
              <a:rPr sz="1400" spc="-37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y</a:t>
            </a:r>
            <a:r>
              <a:rPr sz="1400" spc="-10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fase-fase</a:t>
            </a:r>
            <a:r>
              <a:rPr sz="1400" spc="-8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para</a:t>
            </a:r>
            <a:r>
              <a:rPr sz="1400" spc="-7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los</a:t>
            </a:r>
            <a:r>
              <a:rPr sz="1400" spc="-8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diferentes</a:t>
            </a:r>
            <a:r>
              <a:rPr sz="1400" spc="-7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niveles</a:t>
            </a:r>
            <a:r>
              <a:rPr sz="1400" spc="-8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de</a:t>
            </a:r>
            <a:r>
              <a:rPr sz="1400" spc="-7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tensión.</a:t>
            </a:r>
            <a:r>
              <a:rPr sz="1400" spc="-7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Las</a:t>
            </a:r>
            <a:r>
              <a:rPr sz="1400" spc="-7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distancias</a:t>
            </a:r>
            <a:r>
              <a:rPr sz="1400" spc="-7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mínimas </a:t>
            </a:r>
            <a:r>
              <a:rPr sz="1400" spc="-38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fase-tierra, deberán cumplirse también entre terminales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diferentes 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niveles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tensión, </a:t>
            </a:r>
            <a:r>
              <a:rPr sz="1400" dirty="0">
                <a:latin typeface="Arial"/>
                <a:cs typeface="Arial"/>
              </a:rPr>
              <a:t>y entre las </a:t>
            </a:r>
            <a:r>
              <a:rPr sz="1400" spc="-5" dirty="0">
                <a:latin typeface="Arial"/>
                <a:cs typeface="Arial"/>
              </a:rPr>
              <a:t>partes energizadas </a:t>
            </a:r>
            <a:r>
              <a:rPr sz="1400" dirty="0">
                <a:latin typeface="Arial"/>
                <a:cs typeface="Arial"/>
              </a:rPr>
              <a:t>de los </a:t>
            </a:r>
            <a:r>
              <a:rPr sz="1400" spc="-5" dirty="0">
                <a:latin typeface="Arial"/>
                <a:cs typeface="Arial"/>
              </a:rPr>
              <a:t>aisladores 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pasatapas</a:t>
            </a:r>
            <a:r>
              <a:rPr sz="1400" dirty="0">
                <a:latin typeface="Arial"/>
                <a:cs typeface="Arial"/>
              </a:rPr>
              <a:t> de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alta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y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baja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tensión.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30"/>
              </a:spcBef>
            </a:pPr>
            <a:endParaRPr sz="1300">
              <a:latin typeface="Arial"/>
              <a:cs typeface="Arial"/>
            </a:endParaRPr>
          </a:p>
          <a:p>
            <a:pPr marR="222250" algn="ctr"/>
            <a:r>
              <a:rPr sz="1400" dirty="0">
                <a:latin typeface="Arial"/>
                <a:cs typeface="Arial"/>
              </a:rPr>
              <a:t>TABLA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102/4</a:t>
            </a:r>
            <a:endParaRPr sz="1400">
              <a:latin typeface="Arial"/>
              <a:cs typeface="Arial"/>
            </a:endParaRPr>
          </a:p>
          <a:p>
            <a:pPr marR="220345" algn="ctr">
              <a:spcBef>
                <a:spcPts val="730"/>
              </a:spcBef>
            </a:pPr>
            <a:r>
              <a:rPr sz="1400" spc="-5" dirty="0">
                <a:latin typeface="Arial"/>
                <a:cs typeface="Arial"/>
              </a:rPr>
              <a:t>DISTANCIA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EXTERNA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MÍNIMA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FASE</a:t>
            </a:r>
            <a:r>
              <a:rPr sz="1400" spc="2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–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TIERRA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Y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FASE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-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FASE</a:t>
            </a:r>
            <a:endParaRPr sz="14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102908" y="9390381"/>
            <a:ext cx="5678170" cy="5073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1150"/>
              </a:lnSpc>
            </a:pPr>
            <a:r>
              <a:rPr sz="1100" dirty="0">
                <a:latin typeface="Calibri"/>
                <a:cs typeface="Calibri"/>
              </a:rPr>
              <a:t>PH </a:t>
            </a:r>
            <a:r>
              <a:rPr sz="1100" spc="-5" dirty="0">
                <a:latin typeface="Calibri"/>
                <a:cs typeface="Calibri"/>
              </a:rPr>
              <a:t>Financial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Park Tower,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Piso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35,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Boulevard </a:t>
            </a:r>
            <a:r>
              <a:rPr sz="1100" spc="-5" dirty="0">
                <a:latin typeface="Calibri"/>
                <a:cs typeface="Calibri"/>
              </a:rPr>
              <a:t>Costa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Este.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Corregimiento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Juan Díaz,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Costa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del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Este.</a:t>
            </a:r>
            <a:endParaRPr sz="1100">
              <a:latin typeface="Calibri"/>
              <a:cs typeface="Calibri"/>
            </a:endParaRPr>
          </a:p>
          <a:p>
            <a:pPr marL="2030730" marR="2022475" algn="ctr">
              <a:lnSpc>
                <a:spcPct val="101800"/>
              </a:lnSpc>
            </a:pPr>
            <a:r>
              <a:rPr sz="1100" spc="-5" dirty="0">
                <a:latin typeface="Calibri"/>
                <a:cs typeface="Calibri"/>
              </a:rPr>
              <a:t>Ciudad de Panamá. Panamá. </a:t>
            </a:r>
            <a:r>
              <a:rPr sz="1100" spc="-235" dirty="0">
                <a:latin typeface="Calibri"/>
                <a:cs typeface="Calibri"/>
              </a:rPr>
              <a:t> </a:t>
            </a:r>
            <a:r>
              <a:rPr sz="1100" u="sng" spc="-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3"/>
              </a:rPr>
              <a:t>www.kaizengrp.com</a:t>
            </a:r>
            <a:endParaRPr sz="1100">
              <a:latin typeface="Calibri"/>
              <a:cs typeface="Calibri"/>
            </a:endParaRPr>
          </a:p>
        </p:txBody>
      </p:sp>
      <p:graphicFrame>
        <p:nvGraphicFramePr>
          <p:cNvPr id="5" name="object 5"/>
          <p:cNvGraphicFramePr>
            <a:graphicFrameLocks noGrp="1"/>
          </p:cNvGraphicFramePr>
          <p:nvPr/>
        </p:nvGraphicFramePr>
        <p:xfrm>
          <a:off x="5963209" y="5837808"/>
          <a:ext cx="6001385" cy="26517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47470"/>
                <a:gridCol w="724534"/>
                <a:gridCol w="1943735"/>
                <a:gridCol w="1968500"/>
              </a:tblGrid>
              <a:tr h="40195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45"/>
                        </a:spcBef>
                      </a:pPr>
                      <a:r>
                        <a:rPr sz="1400" dirty="0">
                          <a:latin typeface="Arial"/>
                          <a:cs typeface="Arial"/>
                        </a:rPr>
                        <a:t>Tensión</a:t>
                      </a:r>
                      <a:r>
                        <a:rPr sz="1400" spc="-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Máxima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1327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 rowSpan="2">
                  <a:txBody>
                    <a:bodyPr/>
                    <a:lstStyle/>
                    <a:p>
                      <a:pPr marL="42545">
                        <a:lnSpc>
                          <a:spcPct val="100000"/>
                        </a:lnSpc>
                        <a:spcBef>
                          <a:spcPts val="1045"/>
                        </a:spcBef>
                      </a:pPr>
                      <a:r>
                        <a:rPr sz="1400" dirty="0">
                          <a:latin typeface="Arial"/>
                          <a:cs typeface="Arial"/>
                        </a:rPr>
                        <a:t>BIL</a:t>
                      </a:r>
                      <a:r>
                        <a:rPr sz="1400" spc="-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kVp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1327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985" algn="ctr">
                        <a:lnSpc>
                          <a:spcPct val="100000"/>
                        </a:lnSpc>
                        <a:spcBef>
                          <a:spcPts val="1045"/>
                        </a:spcBef>
                      </a:pPr>
                      <a:r>
                        <a:rPr sz="1400" spc="-5" dirty="0">
                          <a:latin typeface="Arial"/>
                          <a:cs typeface="Arial"/>
                        </a:rPr>
                        <a:t>Distancia</a:t>
                      </a:r>
                      <a:r>
                        <a:rPr sz="14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Fase</a:t>
                      </a:r>
                      <a:r>
                        <a:rPr sz="14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–</a:t>
                      </a:r>
                      <a:r>
                        <a:rPr sz="14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Tierra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1327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 rowSpan="2">
                  <a:txBody>
                    <a:bodyPr/>
                    <a:lstStyle/>
                    <a:p>
                      <a:pPr marL="48260" marR="139700">
                        <a:lnSpc>
                          <a:spcPts val="1370"/>
                        </a:lnSpc>
                        <a:spcBef>
                          <a:spcPts val="40"/>
                        </a:spcBef>
                      </a:pPr>
                      <a:r>
                        <a:rPr sz="1400" spc="-5" dirty="0">
                          <a:latin typeface="Arial"/>
                          <a:cs typeface="Arial"/>
                        </a:rPr>
                        <a:t>Distancia Fase 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– 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Fase </a:t>
                      </a:r>
                      <a:r>
                        <a:rPr sz="1400" spc="-37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(mm)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50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6385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400" spc="-20" dirty="0">
                          <a:latin typeface="Arial"/>
                          <a:cs typeface="Arial"/>
                        </a:rPr>
                        <a:t>kVef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327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9525"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400" spc="-40" dirty="0">
                          <a:latin typeface="Arial"/>
                          <a:cs typeface="Arial"/>
                        </a:rPr>
                        <a:t>(mm)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0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18135">
                <a:tc>
                  <a:txBody>
                    <a:bodyPr/>
                    <a:lstStyle/>
                    <a:p>
                      <a:pPr algn="ctr">
                        <a:lnSpc>
                          <a:spcPts val="1610"/>
                        </a:lnSpc>
                      </a:pPr>
                      <a:r>
                        <a:rPr sz="1400" b="1" spc="-30" dirty="0">
                          <a:latin typeface="Arial"/>
                          <a:cs typeface="Arial"/>
                        </a:rPr>
                        <a:t>15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10185">
                        <a:lnSpc>
                          <a:spcPts val="1610"/>
                        </a:lnSpc>
                      </a:pPr>
                      <a:r>
                        <a:rPr sz="1400" spc="-25" dirty="0">
                          <a:latin typeface="Arial"/>
                          <a:cs typeface="Arial"/>
                        </a:rPr>
                        <a:t>110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7620" algn="ctr">
                        <a:lnSpc>
                          <a:spcPts val="1610"/>
                        </a:lnSpc>
                      </a:pPr>
                      <a:r>
                        <a:rPr sz="1400" spc="-25" dirty="0">
                          <a:latin typeface="Arial"/>
                          <a:cs typeface="Arial"/>
                        </a:rPr>
                        <a:t>180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985" algn="ctr">
                        <a:lnSpc>
                          <a:spcPts val="1610"/>
                        </a:lnSpc>
                      </a:pPr>
                      <a:r>
                        <a:rPr sz="1400" spc="-25" dirty="0">
                          <a:latin typeface="Arial"/>
                          <a:cs typeface="Arial"/>
                        </a:rPr>
                        <a:t>305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18135">
                <a:tc>
                  <a:txBody>
                    <a:bodyPr/>
                    <a:lstStyle/>
                    <a:p>
                      <a:pPr algn="ctr">
                        <a:lnSpc>
                          <a:spcPts val="1610"/>
                        </a:lnSpc>
                      </a:pPr>
                      <a:r>
                        <a:rPr sz="1400" b="1" spc="-30" dirty="0">
                          <a:latin typeface="Arial"/>
                          <a:cs typeface="Arial"/>
                        </a:rPr>
                        <a:t>24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10185">
                        <a:lnSpc>
                          <a:spcPts val="1610"/>
                        </a:lnSpc>
                      </a:pPr>
                      <a:r>
                        <a:rPr sz="1400" spc="-25" dirty="0">
                          <a:latin typeface="Arial"/>
                          <a:cs typeface="Arial"/>
                        </a:rPr>
                        <a:t>150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7620" algn="ctr">
                        <a:lnSpc>
                          <a:spcPts val="1610"/>
                        </a:lnSpc>
                      </a:pPr>
                      <a:r>
                        <a:rPr sz="1400" spc="-25" dirty="0">
                          <a:latin typeface="Arial"/>
                          <a:cs typeface="Arial"/>
                        </a:rPr>
                        <a:t>255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985" algn="ctr">
                        <a:lnSpc>
                          <a:spcPts val="1610"/>
                        </a:lnSpc>
                      </a:pPr>
                      <a:r>
                        <a:rPr sz="1400" spc="-25" dirty="0">
                          <a:latin typeface="Arial"/>
                          <a:cs typeface="Arial"/>
                        </a:rPr>
                        <a:t>380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18770">
                <a:tc>
                  <a:txBody>
                    <a:bodyPr/>
                    <a:lstStyle/>
                    <a:p>
                      <a:pPr algn="ctr">
                        <a:lnSpc>
                          <a:spcPts val="1614"/>
                        </a:lnSpc>
                      </a:pPr>
                      <a:r>
                        <a:rPr sz="1400" b="1" spc="-30" dirty="0">
                          <a:latin typeface="Arial"/>
                          <a:cs typeface="Arial"/>
                        </a:rPr>
                        <a:t>36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10185">
                        <a:lnSpc>
                          <a:spcPts val="1614"/>
                        </a:lnSpc>
                      </a:pPr>
                      <a:r>
                        <a:rPr sz="1400" spc="-25" dirty="0">
                          <a:latin typeface="Arial"/>
                          <a:cs typeface="Arial"/>
                        </a:rPr>
                        <a:t>200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7620" algn="ctr">
                        <a:lnSpc>
                          <a:spcPts val="1614"/>
                        </a:lnSpc>
                      </a:pPr>
                      <a:r>
                        <a:rPr sz="1400" spc="-25" dirty="0">
                          <a:latin typeface="Arial"/>
                          <a:cs typeface="Arial"/>
                        </a:rPr>
                        <a:t>330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985" algn="ctr">
                        <a:lnSpc>
                          <a:spcPts val="1614"/>
                        </a:lnSpc>
                      </a:pPr>
                      <a:r>
                        <a:rPr sz="1400" spc="-25" dirty="0">
                          <a:latin typeface="Arial"/>
                          <a:cs typeface="Arial"/>
                        </a:rPr>
                        <a:t>460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60350">
                <a:tc rowSpan="2">
                  <a:txBody>
                    <a:bodyPr/>
                    <a:lstStyle/>
                    <a:p>
                      <a:pPr algn="ctr">
                        <a:lnSpc>
                          <a:spcPts val="1610"/>
                        </a:lnSpc>
                      </a:pPr>
                      <a:r>
                        <a:rPr sz="1400" b="1" spc="-5" dirty="0">
                          <a:latin typeface="Arial"/>
                          <a:cs typeface="Arial"/>
                        </a:rPr>
                        <a:t>123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10185">
                        <a:lnSpc>
                          <a:spcPts val="1610"/>
                        </a:lnSpc>
                      </a:pPr>
                      <a:r>
                        <a:rPr sz="1400" spc="-25" dirty="0">
                          <a:latin typeface="Arial"/>
                          <a:cs typeface="Arial"/>
                        </a:rPr>
                        <a:t>450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R="7620" algn="ctr">
                        <a:lnSpc>
                          <a:spcPts val="1610"/>
                        </a:lnSpc>
                      </a:pPr>
                      <a:r>
                        <a:rPr sz="1400" spc="-25" dirty="0">
                          <a:latin typeface="Arial"/>
                          <a:cs typeface="Arial"/>
                        </a:rPr>
                        <a:t>900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R="7620" algn="ctr">
                        <a:lnSpc>
                          <a:spcPts val="1610"/>
                        </a:lnSpc>
                      </a:pPr>
                      <a:r>
                        <a:rPr sz="1400" dirty="0">
                          <a:latin typeface="Arial"/>
                          <a:cs typeface="Arial"/>
                        </a:rPr>
                        <a:t>1.350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</a:tr>
              <a:tr h="67056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10185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400" spc="-25" dirty="0">
                          <a:latin typeface="Arial"/>
                          <a:cs typeface="Arial"/>
                        </a:rPr>
                        <a:t>550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7620"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400" dirty="0">
                          <a:latin typeface="Arial"/>
                          <a:cs typeface="Arial"/>
                        </a:rPr>
                        <a:t>1.100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7620"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400" dirty="0">
                          <a:latin typeface="Arial"/>
                          <a:cs typeface="Arial"/>
                        </a:rPr>
                        <a:t>1.350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762742" y="782828"/>
            <a:ext cx="1179195" cy="5353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00" spc="-5" dirty="0">
                <a:latin typeface="Calibri"/>
                <a:cs typeface="Calibri"/>
              </a:rPr>
              <a:t>Ficha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Técnica: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K-001</a:t>
            </a:r>
            <a:endParaRPr sz="1100">
              <a:latin typeface="Calibri"/>
              <a:cs typeface="Calibri"/>
            </a:endParaRPr>
          </a:p>
          <a:p>
            <a:pPr marL="688975" marR="5080" indent="118745">
              <a:lnSpc>
                <a:spcPct val="101800"/>
              </a:lnSpc>
              <a:spcBef>
                <a:spcPts val="5"/>
              </a:spcBef>
            </a:pPr>
            <a:r>
              <a:rPr sz="1100" dirty="0">
                <a:latin typeface="Calibri"/>
                <a:cs typeface="Calibri"/>
              </a:rPr>
              <a:t>Re</a:t>
            </a:r>
            <a:r>
              <a:rPr sz="1100" spc="5" dirty="0">
                <a:latin typeface="Calibri"/>
                <a:cs typeface="Calibri"/>
              </a:rPr>
              <a:t>v</a:t>
            </a:r>
            <a:r>
              <a:rPr sz="1100" dirty="0">
                <a:latin typeface="Calibri"/>
                <a:cs typeface="Calibri"/>
              </a:rPr>
              <a:t>.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  </a:t>
            </a:r>
            <a:r>
              <a:rPr sz="1100" spc="-5" dirty="0">
                <a:latin typeface="Calibri"/>
                <a:cs typeface="Calibri"/>
              </a:rPr>
              <a:t>Jul-</a:t>
            </a:r>
            <a:r>
              <a:rPr sz="1100" dirty="0">
                <a:latin typeface="Calibri"/>
                <a:cs typeface="Calibri"/>
              </a:rPr>
              <a:t>20</a:t>
            </a:r>
            <a:r>
              <a:rPr sz="1100" spc="-10" dirty="0">
                <a:latin typeface="Calibri"/>
                <a:cs typeface="Calibri"/>
              </a:rPr>
              <a:t>1</a:t>
            </a:r>
            <a:r>
              <a:rPr sz="1100" dirty="0">
                <a:latin typeface="Calibri"/>
                <a:cs typeface="Calibri"/>
              </a:rPr>
              <a:t>8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5986068" y="9359202"/>
            <a:ext cx="5910580" cy="0"/>
          </a:xfrm>
          <a:custGeom>
            <a:avLst/>
            <a:gdLst/>
            <a:ahLst/>
            <a:cxnLst/>
            <a:rect l="l" t="t" r="r" b="b"/>
            <a:pathLst>
              <a:path w="5910580">
                <a:moveTo>
                  <a:pt x="0" y="0"/>
                </a:moveTo>
                <a:lnTo>
                  <a:pt x="1598938" y="0"/>
                </a:lnTo>
              </a:path>
              <a:path w="5910580">
                <a:moveTo>
                  <a:pt x="1600530" y="0"/>
                </a:moveTo>
                <a:lnTo>
                  <a:pt x="5910390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979736" y="355137"/>
            <a:ext cx="999649" cy="431186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5944413" y="1622807"/>
            <a:ext cx="2187575" cy="9785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90245" lvl="2" indent="-678180">
              <a:spcBef>
                <a:spcPts val="100"/>
              </a:spcBef>
              <a:buAutoNum type="arabicPeriod" startAt="10"/>
              <a:tabLst>
                <a:tab pos="690245" algn="l"/>
                <a:tab pos="690880" algn="l"/>
              </a:tabLst>
            </a:pPr>
            <a:r>
              <a:rPr sz="1400" b="1" u="sng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Accesorios</a:t>
            </a:r>
            <a:endParaRPr sz="1400">
              <a:latin typeface="Arial"/>
              <a:cs typeface="Arial"/>
            </a:endParaRPr>
          </a:p>
          <a:p>
            <a:pPr lvl="2">
              <a:spcBef>
                <a:spcPts val="45"/>
              </a:spcBef>
              <a:buFont typeface="Arial"/>
              <a:buAutoNum type="arabicPeriod" startAt="10"/>
            </a:pPr>
            <a:endParaRPr sz="1300">
              <a:latin typeface="Arial"/>
              <a:cs typeface="Arial"/>
            </a:endParaRPr>
          </a:p>
          <a:p>
            <a:pPr marL="911225" lvl="3" indent="-899160">
              <a:buAutoNum type="arabicPeriod"/>
              <a:tabLst>
                <a:tab pos="911225" algn="l"/>
                <a:tab pos="911860" algn="l"/>
              </a:tabLst>
            </a:pPr>
            <a:r>
              <a:rPr sz="1400" b="1" spc="-5" dirty="0">
                <a:latin typeface="Arial"/>
                <a:cs typeface="Arial"/>
              </a:rPr>
              <a:t>Válvulas</a:t>
            </a:r>
            <a:endParaRPr sz="1400">
              <a:latin typeface="Arial"/>
              <a:cs typeface="Arial"/>
            </a:endParaRPr>
          </a:p>
          <a:p>
            <a:pPr marL="283845">
              <a:spcBef>
                <a:spcPts val="925"/>
              </a:spcBef>
              <a:tabLst>
                <a:tab pos="1136650" algn="l"/>
              </a:tabLst>
            </a:pPr>
            <a:r>
              <a:rPr sz="1400" dirty="0">
                <a:latin typeface="Arial"/>
                <a:cs typeface="Arial"/>
              </a:rPr>
              <a:t>Deberán	</a:t>
            </a:r>
            <a:r>
              <a:rPr sz="1400" spc="-5" dirty="0">
                <a:latin typeface="Arial"/>
                <a:cs typeface="Arial"/>
              </a:rPr>
              <a:t>especificarse</a:t>
            </a:r>
            <a:endParaRPr sz="14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102908" y="9390381"/>
            <a:ext cx="5678170" cy="5073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1150"/>
              </a:lnSpc>
            </a:pPr>
            <a:r>
              <a:rPr sz="1100" dirty="0">
                <a:latin typeface="Calibri"/>
                <a:cs typeface="Calibri"/>
              </a:rPr>
              <a:t>PH </a:t>
            </a:r>
            <a:r>
              <a:rPr sz="1100" spc="-5" dirty="0">
                <a:latin typeface="Calibri"/>
                <a:cs typeface="Calibri"/>
              </a:rPr>
              <a:t>Financial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Park Tower,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Piso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35,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Boulevard </a:t>
            </a:r>
            <a:r>
              <a:rPr sz="1100" spc="-5" dirty="0">
                <a:latin typeface="Calibri"/>
                <a:cs typeface="Calibri"/>
              </a:rPr>
              <a:t>Costa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Este.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Corregimiento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Juan Díaz,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Costa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del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Este.</a:t>
            </a:r>
            <a:endParaRPr sz="1100">
              <a:latin typeface="Calibri"/>
              <a:cs typeface="Calibri"/>
            </a:endParaRPr>
          </a:p>
          <a:p>
            <a:pPr marL="2030730" marR="2022475" algn="ctr">
              <a:lnSpc>
                <a:spcPct val="101800"/>
              </a:lnSpc>
            </a:pPr>
            <a:r>
              <a:rPr sz="1100" spc="-5" dirty="0">
                <a:latin typeface="Calibri"/>
                <a:cs typeface="Calibri"/>
              </a:rPr>
              <a:t>Ciudad de Panamá. Panamá. </a:t>
            </a:r>
            <a:r>
              <a:rPr sz="1100" spc="-235" dirty="0">
                <a:latin typeface="Calibri"/>
                <a:cs typeface="Calibri"/>
              </a:rPr>
              <a:t> </a:t>
            </a:r>
            <a:r>
              <a:rPr sz="1100" u="sng" spc="-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3"/>
              </a:rPr>
              <a:t>www.kaizengrp.com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276747" y="2361946"/>
            <a:ext cx="3662045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409575" algn="l"/>
                <a:tab pos="1219835" algn="l"/>
                <a:tab pos="2231390" algn="l"/>
                <a:tab pos="2755900" algn="l"/>
                <a:tab pos="3509645" algn="l"/>
              </a:tabLst>
            </a:pPr>
            <a:r>
              <a:rPr sz="1400" dirty="0">
                <a:latin typeface="Arial"/>
                <a:cs typeface="Arial"/>
              </a:rPr>
              <a:t>l</a:t>
            </a:r>
            <a:r>
              <a:rPr sz="1400" spc="-15" dirty="0">
                <a:latin typeface="Arial"/>
                <a:cs typeface="Arial"/>
              </a:rPr>
              <a:t>a</a:t>
            </a:r>
            <a:r>
              <a:rPr sz="1400" dirty="0">
                <a:latin typeface="Arial"/>
                <a:cs typeface="Arial"/>
              </a:rPr>
              <a:t>s	</a:t>
            </a:r>
            <a:r>
              <a:rPr sz="1400" spc="-20" dirty="0">
                <a:latin typeface="Arial"/>
                <a:cs typeface="Arial"/>
              </a:rPr>
              <a:t>v</a:t>
            </a:r>
            <a:r>
              <a:rPr sz="1400" dirty="0">
                <a:latin typeface="Arial"/>
                <a:cs typeface="Arial"/>
              </a:rPr>
              <a:t>ál</a:t>
            </a:r>
            <a:r>
              <a:rPr sz="1400" spc="-20" dirty="0">
                <a:latin typeface="Arial"/>
                <a:cs typeface="Arial"/>
              </a:rPr>
              <a:t>v</a:t>
            </a:r>
            <a:r>
              <a:rPr sz="1400" dirty="0">
                <a:latin typeface="Arial"/>
                <a:cs typeface="Arial"/>
              </a:rPr>
              <a:t>ulas	requerid</a:t>
            </a:r>
            <a:r>
              <a:rPr sz="1400" spc="-15" dirty="0">
                <a:latin typeface="Arial"/>
                <a:cs typeface="Arial"/>
              </a:rPr>
              <a:t>a</a:t>
            </a:r>
            <a:r>
              <a:rPr sz="1400" dirty="0">
                <a:latin typeface="Arial"/>
                <a:cs typeface="Arial"/>
              </a:rPr>
              <a:t>s	p</a:t>
            </a:r>
            <a:r>
              <a:rPr sz="1400" spc="-15" dirty="0">
                <a:latin typeface="Arial"/>
                <a:cs typeface="Arial"/>
              </a:rPr>
              <a:t>a</a:t>
            </a:r>
            <a:r>
              <a:rPr sz="1400" dirty="0">
                <a:latin typeface="Arial"/>
                <a:cs typeface="Arial"/>
              </a:rPr>
              <a:t>ra	reali</a:t>
            </a:r>
            <a:r>
              <a:rPr sz="1400" spc="-10" dirty="0">
                <a:latin typeface="Arial"/>
                <a:cs typeface="Arial"/>
              </a:rPr>
              <a:t>z</a:t>
            </a:r>
            <a:r>
              <a:rPr sz="1400" dirty="0">
                <a:latin typeface="Arial"/>
                <a:cs typeface="Arial"/>
              </a:rPr>
              <a:t>ar	el</a:t>
            </a:r>
            <a:endParaRPr sz="14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944412" y="2577060"/>
            <a:ext cx="5996940" cy="65630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83845" marR="7620" algn="just">
              <a:lnSpc>
                <a:spcPct val="143300"/>
              </a:lnSpc>
              <a:spcBef>
                <a:spcPts val="105"/>
              </a:spcBef>
            </a:pPr>
            <a:r>
              <a:rPr sz="1400" spc="-5" dirty="0">
                <a:latin typeface="Arial"/>
                <a:cs typeface="Arial"/>
              </a:rPr>
              <a:t>mantenimiento </a:t>
            </a:r>
            <a:r>
              <a:rPr sz="1400" dirty="0">
                <a:latin typeface="Arial"/>
                <a:cs typeface="Arial"/>
              </a:rPr>
              <a:t>del </a:t>
            </a:r>
            <a:r>
              <a:rPr sz="1400" spc="-5" dirty="0">
                <a:latin typeface="Arial"/>
                <a:cs typeface="Arial"/>
              </a:rPr>
              <a:t>aceite, tanto </a:t>
            </a:r>
            <a:r>
              <a:rPr sz="1400" dirty="0">
                <a:latin typeface="Arial"/>
                <a:cs typeface="Arial"/>
              </a:rPr>
              <a:t>para su </a:t>
            </a:r>
            <a:r>
              <a:rPr sz="1400" spc="-5" dirty="0">
                <a:latin typeface="Arial"/>
                <a:cs typeface="Arial"/>
              </a:rPr>
              <a:t>llenado, drenaje </a:t>
            </a:r>
            <a:r>
              <a:rPr sz="1400" dirty="0">
                <a:latin typeface="Arial"/>
                <a:cs typeface="Arial"/>
              </a:rPr>
              <a:t>o </a:t>
            </a:r>
            <a:r>
              <a:rPr sz="1400" spc="-5" dirty="0">
                <a:latin typeface="Arial"/>
                <a:cs typeface="Arial"/>
              </a:rPr>
              <a:t>vacío del </a:t>
            </a:r>
            <a:r>
              <a:rPr sz="1400" dirty="0">
                <a:latin typeface="Arial"/>
                <a:cs typeface="Arial"/>
              </a:rPr>
              <a:t> tanque </a:t>
            </a:r>
            <a:r>
              <a:rPr sz="1400" spc="-5" dirty="0">
                <a:latin typeface="Arial"/>
                <a:cs typeface="Arial"/>
              </a:rPr>
              <a:t>principal, así como las válvulas para </a:t>
            </a:r>
            <a:r>
              <a:rPr sz="1400" dirty="0">
                <a:latin typeface="Arial"/>
                <a:cs typeface="Arial"/>
              </a:rPr>
              <a:t>la </a:t>
            </a:r>
            <a:r>
              <a:rPr sz="1400" spc="-5" dirty="0">
                <a:latin typeface="Arial"/>
                <a:cs typeface="Arial"/>
              </a:rPr>
              <a:t>purga </a:t>
            </a:r>
            <a:r>
              <a:rPr sz="1400" dirty="0">
                <a:latin typeface="Arial"/>
                <a:cs typeface="Arial"/>
              </a:rPr>
              <a:t>de aire y </a:t>
            </a:r>
            <a:r>
              <a:rPr sz="1400" spc="-5" dirty="0">
                <a:latin typeface="Arial"/>
                <a:cs typeface="Arial"/>
              </a:rPr>
              <a:t>drenaje </a:t>
            </a:r>
            <a:r>
              <a:rPr sz="1400" dirty="0">
                <a:latin typeface="Arial"/>
                <a:cs typeface="Arial"/>
              </a:rPr>
              <a:t> del</a:t>
            </a:r>
            <a:r>
              <a:rPr sz="1400" spc="-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tanque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expansión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aceite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o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conservador.</a:t>
            </a:r>
            <a:endParaRPr sz="1400">
              <a:latin typeface="Arial"/>
              <a:cs typeface="Arial"/>
            </a:endParaRPr>
          </a:p>
          <a:p>
            <a:pPr marL="283845" marR="6350" algn="just">
              <a:lnSpc>
                <a:spcPct val="143600"/>
              </a:lnSpc>
              <a:spcBef>
                <a:spcPts val="815"/>
              </a:spcBef>
            </a:pPr>
            <a:r>
              <a:rPr sz="1400" spc="-5" dirty="0">
                <a:latin typeface="Arial"/>
                <a:cs typeface="Arial"/>
              </a:rPr>
              <a:t>También</a:t>
            </a:r>
            <a:r>
              <a:rPr sz="1400" spc="-8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deberán</a:t>
            </a:r>
            <a:r>
              <a:rPr sz="1400" spc="-9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especificarse</a:t>
            </a:r>
            <a:r>
              <a:rPr sz="1400" spc="-8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la</a:t>
            </a:r>
            <a:r>
              <a:rPr sz="1400" spc="-8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presencia</a:t>
            </a:r>
            <a:r>
              <a:rPr sz="1400" spc="-8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8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válvulas</a:t>
            </a:r>
            <a:r>
              <a:rPr sz="1400" spc="-8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para</a:t>
            </a:r>
            <a:r>
              <a:rPr sz="1400" spc="-8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la</a:t>
            </a:r>
            <a:r>
              <a:rPr sz="1400" spc="-8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remoción </a:t>
            </a:r>
            <a:r>
              <a:rPr sz="1400" spc="-38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y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el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drenaje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los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intercambiadores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de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calor,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así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como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las válvulas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para </a:t>
            </a:r>
            <a:r>
              <a:rPr sz="1400" spc="-38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la </a:t>
            </a:r>
            <a:r>
              <a:rPr sz="1400" spc="-5" dirty="0">
                <a:latin typeface="Arial"/>
                <a:cs typeface="Arial"/>
              </a:rPr>
              <a:t>remoción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las </a:t>
            </a:r>
            <a:r>
              <a:rPr sz="1400" dirty="0">
                <a:latin typeface="Arial"/>
                <a:cs typeface="Arial"/>
              </a:rPr>
              <a:t>bombas. </a:t>
            </a:r>
            <a:r>
              <a:rPr sz="1400" spc="-5" dirty="0">
                <a:latin typeface="Arial"/>
                <a:cs typeface="Arial"/>
              </a:rPr>
              <a:t>Válvulas para </a:t>
            </a:r>
            <a:r>
              <a:rPr sz="1400" dirty="0">
                <a:latin typeface="Arial"/>
                <a:cs typeface="Arial"/>
              </a:rPr>
              <a:t>la </a:t>
            </a:r>
            <a:r>
              <a:rPr sz="1400" spc="-5" dirty="0">
                <a:latin typeface="Arial"/>
                <a:cs typeface="Arial"/>
              </a:rPr>
              <a:t>toma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muestra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-10" dirty="0">
                <a:latin typeface="Arial"/>
                <a:cs typeface="Arial"/>
              </a:rPr>
              <a:t>aceite, </a:t>
            </a:r>
            <a:r>
              <a:rPr sz="1400" spc="-37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para</a:t>
            </a:r>
            <a:r>
              <a:rPr sz="1400" spc="-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el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aislamiento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del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relé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Buchholz.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5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500">
              <a:latin typeface="Arial"/>
              <a:cs typeface="Arial"/>
            </a:endParaRPr>
          </a:p>
          <a:p>
            <a:pPr marL="12700" algn="just">
              <a:spcBef>
                <a:spcPts val="1305"/>
              </a:spcBef>
            </a:pPr>
            <a:r>
              <a:rPr sz="1400" b="1" spc="-5" dirty="0">
                <a:latin typeface="Arial"/>
                <a:cs typeface="Arial"/>
              </a:rPr>
              <a:t>1.4.10.2.</a:t>
            </a:r>
            <a:r>
              <a:rPr sz="1400" b="1" spc="420" dirty="0">
                <a:latin typeface="Arial"/>
                <a:cs typeface="Arial"/>
              </a:rPr>
              <a:t>  </a:t>
            </a:r>
            <a:r>
              <a:rPr sz="1400" b="1" spc="-5" dirty="0">
                <a:latin typeface="Arial"/>
                <a:cs typeface="Arial"/>
              </a:rPr>
              <a:t>Dispositivos</a:t>
            </a:r>
            <a:r>
              <a:rPr sz="1400" b="1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de</a:t>
            </a:r>
            <a:r>
              <a:rPr sz="1400" b="1" spc="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alivio de</a:t>
            </a:r>
            <a:r>
              <a:rPr sz="1400" b="1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presión</a:t>
            </a:r>
            <a:endParaRPr sz="1400">
              <a:latin typeface="Arial"/>
              <a:cs typeface="Arial"/>
            </a:endParaRPr>
          </a:p>
          <a:p>
            <a:pPr marL="283845" marR="5080" algn="just">
              <a:lnSpc>
                <a:spcPct val="143700"/>
              </a:lnSpc>
              <a:spcBef>
                <a:spcPts val="200"/>
              </a:spcBef>
            </a:pPr>
            <a:r>
              <a:rPr sz="1400" dirty="0">
                <a:latin typeface="Arial"/>
                <a:cs typeface="Arial"/>
              </a:rPr>
              <a:t>Deberá </a:t>
            </a:r>
            <a:r>
              <a:rPr sz="1400" spc="-5" dirty="0">
                <a:latin typeface="Arial"/>
                <a:cs typeface="Arial"/>
              </a:rPr>
              <a:t>suministrarse </a:t>
            </a:r>
            <a:r>
              <a:rPr sz="1400" dirty="0">
                <a:latin typeface="Arial"/>
                <a:cs typeface="Arial"/>
              </a:rPr>
              <a:t>uno ó </a:t>
            </a:r>
            <a:r>
              <a:rPr sz="1400" spc="-5" dirty="0">
                <a:latin typeface="Arial"/>
                <a:cs typeface="Arial"/>
              </a:rPr>
              <a:t>más dispositivos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alivio </a:t>
            </a:r>
            <a:r>
              <a:rPr sz="1400" dirty="0">
                <a:latin typeface="Arial"/>
                <a:cs typeface="Arial"/>
              </a:rPr>
              <a:t>de presión de tipo </a:t>
            </a:r>
            <a:r>
              <a:rPr sz="1400" spc="-37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válvula, </a:t>
            </a:r>
            <a:r>
              <a:rPr sz="1400" dirty="0">
                <a:latin typeface="Arial"/>
                <a:cs typeface="Arial"/>
              </a:rPr>
              <a:t>de tamaño </a:t>
            </a:r>
            <a:r>
              <a:rPr sz="1400" spc="-5" dirty="0">
                <a:latin typeface="Arial"/>
                <a:cs typeface="Arial"/>
              </a:rPr>
              <a:t>(diámetro) adecuado para permitir </a:t>
            </a:r>
            <a:r>
              <a:rPr sz="1400" dirty="0">
                <a:latin typeface="Arial"/>
                <a:cs typeface="Arial"/>
              </a:rPr>
              <a:t>el </a:t>
            </a:r>
            <a:r>
              <a:rPr sz="1400" spc="-5" dirty="0">
                <a:latin typeface="Arial"/>
                <a:cs typeface="Arial"/>
              </a:rPr>
              <a:t>desalojo del 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aceite </a:t>
            </a:r>
            <a:r>
              <a:rPr sz="1400" dirty="0">
                <a:latin typeface="Arial"/>
                <a:cs typeface="Arial"/>
              </a:rPr>
              <a:t>y proteger el tanque de una </a:t>
            </a:r>
            <a:r>
              <a:rPr sz="1400" spc="-5" dirty="0">
                <a:latin typeface="Arial"/>
                <a:cs typeface="Arial"/>
              </a:rPr>
              <a:t>deformación frente </a:t>
            </a:r>
            <a:r>
              <a:rPr sz="1400" dirty="0">
                <a:latin typeface="Arial"/>
                <a:cs typeface="Arial"/>
              </a:rPr>
              <a:t>a una explosión 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interna.</a:t>
            </a:r>
            <a:r>
              <a:rPr sz="1400" spc="-7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Deberán</a:t>
            </a:r>
            <a:r>
              <a:rPr sz="1400" spc="-7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ser</a:t>
            </a:r>
            <a:r>
              <a:rPr sz="1400" spc="-7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automáticos,</a:t>
            </a:r>
            <a:r>
              <a:rPr sz="1400" spc="-7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del</a:t>
            </a:r>
            <a:r>
              <a:rPr sz="1400" spc="-9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tipo</a:t>
            </a:r>
            <a:r>
              <a:rPr sz="1400" spc="-8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autorresellado,</a:t>
            </a:r>
            <a:r>
              <a:rPr sz="1400" spc="-7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diseñados</a:t>
            </a:r>
            <a:r>
              <a:rPr sz="1400" spc="-7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para </a:t>
            </a:r>
            <a:r>
              <a:rPr sz="1400" spc="-37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minimizar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la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presión interna,</a:t>
            </a:r>
            <a:r>
              <a:rPr sz="1400" dirty="0">
                <a:latin typeface="Arial"/>
                <a:cs typeface="Arial"/>
              </a:rPr>
              <a:t> la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descarga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aceite,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y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la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entrada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aire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y </a:t>
            </a:r>
            <a:r>
              <a:rPr sz="1400" spc="-37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agua </a:t>
            </a:r>
            <a:r>
              <a:rPr sz="1400" spc="-5" dirty="0">
                <a:latin typeface="Arial"/>
                <a:cs typeface="Arial"/>
              </a:rPr>
              <a:t>después </a:t>
            </a:r>
            <a:r>
              <a:rPr sz="1400" dirty="0">
                <a:latin typeface="Arial"/>
                <a:cs typeface="Arial"/>
              </a:rPr>
              <a:t>de su </a:t>
            </a:r>
            <a:r>
              <a:rPr sz="1400" spc="-5" dirty="0">
                <a:latin typeface="Arial"/>
                <a:cs typeface="Arial"/>
              </a:rPr>
              <a:t>apertura, </a:t>
            </a:r>
            <a:r>
              <a:rPr sz="1400" dirty="0">
                <a:latin typeface="Arial"/>
                <a:cs typeface="Arial"/>
              </a:rPr>
              <a:t>y deberán </a:t>
            </a:r>
            <a:r>
              <a:rPr sz="1400" spc="-5" dirty="0">
                <a:latin typeface="Arial"/>
                <a:cs typeface="Arial"/>
              </a:rPr>
              <a:t>mantener </a:t>
            </a:r>
            <a:r>
              <a:rPr sz="1400" dirty="0">
                <a:latin typeface="Arial"/>
                <a:cs typeface="Arial"/>
              </a:rPr>
              <a:t>un sello </a:t>
            </a:r>
            <a:r>
              <a:rPr sz="1400" spc="-5" dirty="0">
                <a:latin typeface="Arial"/>
                <a:cs typeface="Arial"/>
              </a:rPr>
              <a:t>perfecto </a:t>
            </a:r>
            <a:r>
              <a:rPr sz="1400" dirty="0">
                <a:latin typeface="Arial"/>
                <a:cs typeface="Arial"/>
              </a:rPr>
              <a:t> cuando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exista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vacío</a:t>
            </a:r>
            <a:r>
              <a:rPr sz="1400" dirty="0">
                <a:latin typeface="Arial"/>
                <a:cs typeface="Arial"/>
              </a:rPr>
              <a:t> en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el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tanque.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Los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dispositivos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deberán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estar 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equipados </a:t>
            </a:r>
            <a:r>
              <a:rPr sz="1400" dirty="0">
                <a:latin typeface="Arial"/>
                <a:cs typeface="Arial"/>
              </a:rPr>
              <a:t>con </a:t>
            </a:r>
            <a:r>
              <a:rPr sz="1400" spc="-5" dirty="0">
                <a:latin typeface="Arial"/>
                <a:cs typeface="Arial"/>
              </a:rPr>
              <a:t>circuitos de contactos de alarma </a:t>
            </a:r>
            <a:r>
              <a:rPr sz="1400" dirty="0">
                <a:latin typeface="Arial"/>
                <a:cs typeface="Arial"/>
              </a:rPr>
              <a:t>y </a:t>
            </a:r>
            <a:r>
              <a:rPr sz="1400" spc="-5" dirty="0">
                <a:latin typeface="Arial"/>
                <a:cs typeface="Arial"/>
              </a:rPr>
              <a:t>disparo </a:t>
            </a:r>
            <a:r>
              <a:rPr sz="1400" dirty="0">
                <a:latin typeface="Arial"/>
                <a:cs typeface="Arial"/>
              </a:rPr>
              <a:t>y </a:t>
            </a:r>
            <a:r>
              <a:rPr sz="1400" spc="-5" dirty="0">
                <a:latin typeface="Arial"/>
                <a:cs typeface="Arial"/>
              </a:rPr>
              <a:t>contactos </a:t>
            </a:r>
            <a:r>
              <a:rPr sz="1400" dirty="0">
                <a:latin typeface="Arial"/>
                <a:cs typeface="Arial"/>
              </a:rPr>
              <a:t> para la </a:t>
            </a:r>
            <a:r>
              <a:rPr sz="1400" spc="-5" dirty="0">
                <a:latin typeface="Arial"/>
                <a:cs typeface="Arial"/>
              </a:rPr>
              <a:t>activación </a:t>
            </a:r>
            <a:r>
              <a:rPr sz="1400" dirty="0">
                <a:latin typeface="Arial"/>
                <a:cs typeface="Arial"/>
              </a:rPr>
              <a:t>del </a:t>
            </a:r>
            <a:r>
              <a:rPr sz="1400" spc="-5" dirty="0">
                <a:latin typeface="Arial"/>
                <a:cs typeface="Arial"/>
              </a:rPr>
              <a:t>sistema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prevención </a:t>
            </a:r>
            <a:r>
              <a:rPr sz="1400" dirty="0">
                <a:latin typeface="Arial"/>
                <a:cs typeface="Arial"/>
              </a:rPr>
              <a:t>y extinción de </a:t>
            </a:r>
            <a:r>
              <a:rPr sz="1400" spc="-5" dirty="0">
                <a:latin typeface="Arial"/>
                <a:cs typeface="Arial"/>
              </a:rPr>
              <a:t>incendios. 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Igualmente, deberán </a:t>
            </a:r>
            <a:r>
              <a:rPr sz="1400" dirty="0">
                <a:latin typeface="Arial"/>
                <a:cs typeface="Arial"/>
              </a:rPr>
              <a:t>ser </a:t>
            </a:r>
            <a:r>
              <a:rPr sz="1400" spc="-5" dirty="0">
                <a:latin typeface="Arial"/>
                <a:cs typeface="Arial"/>
              </a:rPr>
              <a:t>instalados </a:t>
            </a:r>
            <a:r>
              <a:rPr sz="1400" dirty="0">
                <a:latin typeface="Arial"/>
                <a:cs typeface="Arial"/>
              </a:rPr>
              <a:t>en la </a:t>
            </a:r>
            <a:r>
              <a:rPr sz="1400" spc="-5" dirty="0">
                <a:latin typeface="Arial"/>
                <a:cs typeface="Arial"/>
              </a:rPr>
              <a:t>parte superior </a:t>
            </a:r>
            <a:r>
              <a:rPr sz="1400" dirty="0">
                <a:latin typeface="Arial"/>
                <a:cs typeface="Arial"/>
              </a:rPr>
              <a:t>de la tapa </a:t>
            </a:r>
            <a:r>
              <a:rPr sz="1400" spc="-5" dirty="0">
                <a:latin typeface="Arial"/>
                <a:cs typeface="Arial"/>
              </a:rPr>
              <a:t>del 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tanque.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El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número</a:t>
            </a:r>
            <a:r>
              <a:rPr sz="1400" spc="-6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válvulas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alivio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presión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deberá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conformar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con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986068" y="9359202"/>
            <a:ext cx="5910580" cy="0"/>
          </a:xfrm>
          <a:custGeom>
            <a:avLst/>
            <a:gdLst/>
            <a:ahLst/>
            <a:cxnLst/>
            <a:rect l="l" t="t" r="r" b="b"/>
            <a:pathLst>
              <a:path w="5910580">
                <a:moveTo>
                  <a:pt x="0" y="0"/>
                </a:moveTo>
                <a:lnTo>
                  <a:pt x="1598938" y="0"/>
                </a:lnTo>
              </a:path>
              <a:path w="5910580">
                <a:moveTo>
                  <a:pt x="1600530" y="0"/>
                </a:moveTo>
                <a:lnTo>
                  <a:pt x="5910390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979736" y="355137"/>
            <a:ext cx="999649" cy="431186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5944413" y="782828"/>
            <a:ext cx="5997575" cy="68361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715" algn="r">
              <a:spcBef>
                <a:spcPts val="100"/>
              </a:spcBef>
            </a:pPr>
            <a:r>
              <a:rPr sz="1100" spc="-5" dirty="0">
                <a:latin typeface="Calibri"/>
                <a:cs typeface="Calibri"/>
              </a:rPr>
              <a:t>Ficha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Técnica: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K-001</a:t>
            </a:r>
            <a:endParaRPr sz="1100">
              <a:latin typeface="Calibri"/>
              <a:cs typeface="Calibri"/>
            </a:endParaRPr>
          </a:p>
          <a:p>
            <a:pPr marL="5507355" marR="5080" indent="118745" algn="r">
              <a:lnSpc>
                <a:spcPct val="101800"/>
              </a:lnSpc>
              <a:spcBef>
                <a:spcPts val="5"/>
              </a:spcBef>
            </a:pPr>
            <a:r>
              <a:rPr sz="1100" dirty="0">
                <a:latin typeface="Calibri"/>
                <a:cs typeface="Calibri"/>
              </a:rPr>
              <a:t>Re</a:t>
            </a:r>
            <a:r>
              <a:rPr sz="1100" spc="5" dirty="0">
                <a:latin typeface="Calibri"/>
                <a:cs typeface="Calibri"/>
              </a:rPr>
              <a:t>v</a:t>
            </a:r>
            <a:r>
              <a:rPr sz="1100" dirty="0">
                <a:latin typeface="Calibri"/>
                <a:cs typeface="Calibri"/>
              </a:rPr>
              <a:t>.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  </a:t>
            </a:r>
            <a:r>
              <a:rPr sz="1100" spc="-5" dirty="0">
                <a:latin typeface="Calibri"/>
                <a:cs typeface="Calibri"/>
              </a:rPr>
              <a:t>Jul-</a:t>
            </a:r>
            <a:r>
              <a:rPr sz="1100" dirty="0">
                <a:latin typeface="Calibri"/>
                <a:cs typeface="Calibri"/>
              </a:rPr>
              <a:t>20</a:t>
            </a:r>
            <a:r>
              <a:rPr sz="1100" spc="-10" dirty="0">
                <a:latin typeface="Calibri"/>
                <a:cs typeface="Calibri"/>
              </a:rPr>
              <a:t>1</a:t>
            </a:r>
            <a:r>
              <a:rPr sz="1100" dirty="0">
                <a:latin typeface="Calibri"/>
                <a:cs typeface="Calibri"/>
              </a:rPr>
              <a:t>8</a:t>
            </a:r>
            <a:endParaRPr sz="1100">
              <a:latin typeface="Calibri"/>
              <a:cs typeface="Calibri"/>
            </a:endParaRPr>
          </a:p>
          <a:p>
            <a:pPr marL="283845" algn="just">
              <a:lnSpc>
                <a:spcPts val="1670"/>
              </a:lnSpc>
            </a:pPr>
            <a:r>
              <a:rPr sz="1400" dirty="0">
                <a:latin typeface="Arial"/>
                <a:cs typeface="Arial"/>
              </a:rPr>
              <a:t>los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requerimientos</a:t>
            </a:r>
            <a:r>
              <a:rPr sz="1400" spc="-6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del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fabricante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de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dichas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válvulas.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Cuando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las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válvulas</a:t>
            </a:r>
            <a:endParaRPr sz="1400">
              <a:latin typeface="Arial"/>
              <a:cs typeface="Arial"/>
            </a:endParaRPr>
          </a:p>
          <a:p>
            <a:pPr marL="283845" algn="just">
              <a:spcBef>
                <a:spcPts val="720"/>
              </a:spcBef>
            </a:pPr>
            <a:r>
              <a:rPr sz="1400" dirty="0">
                <a:latin typeface="Arial"/>
                <a:cs typeface="Arial"/>
              </a:rPr>
              <a:t>operen </a:t>
            </a:r>
            <a:r>
              <a:rPr sz="1400" spc="-5" dirty="0">
                <a:latin typeface="Arial"/>
                <a:cs typeface="Arial"/>
              </a:rPr>
              <a:t>no</a:t>
            </a:r>
            <a:r>
              <a:rPr sz="1400" spc="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deben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descargar </a:t>
            </a:r>
            <a:r>
              <a:rPr sz="1400" dirty="0">
                <a:latin typeface="Arial"/>
                <a:cs typeface="Arial"/>
              </a:rPr>
              <a:t>aceite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sobre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el</a:t>
            </a:r>
            <a:r>
              <a:rPr sz="1400" spc="-5" dirty="0">
                <a:latin typeface="Arial"/>
                <a:cs typeface="Arial"/>
              </a:rPr>
              <a:t> tanque.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5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500">
              <a:latin typeface="Arial"/>
              <a:cs typeface="Arial"/>
            </a:endParaRPr>
          </a:p>
          <a:p>
            <a:pPr marL="911225" lvl="3" indent="-899160" algn="just">
              <a:spcBef>
                <a:spcPts val="1315"/>
              </a:spcBef>
              <a:buAutoNum type="arabicPeriod" startAt="3"/>
              <a:tabLst>
                <a:tab pos="911860" algn="l"/>
              </a:tabLst>
            </a:pPr>
            <a:r>
              <a:rPr sz="1400" b="1" spc="-5" dirty="0">
                <a:latin typeface="Arial"/>
                <a:cs typeface="Arial"/>
              </a:rPr>
              <a:t>Accesorios</a:t>
            </a:r>
            <a:r>
              <a:rPr sz="1400" b="1" spc="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para</a:t>
            </a:r>
            <a:r>
              <a:rPr sz="1400" b="1" spc="-1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Desplazamiento</a:t>
            </a:r>
            <a:r>
              <a:rPr sz="1400" b="1" dirty="0">
                <a:latin typeface="Arial"/>
                <a:cs typeface="Arial"/>
              </a:rPr>
              <a:t> o</a:t>
            </a:r>
            <a:r>
              <a:rPr sz="1400" b="1" spc="-1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Izado</a:t>
            </a:r>
            <a:endParaRPr sz="1400">
              <a:latin typeface="Arial"/>
              <a:cs typeface="Arial"/>
            </a:endParaRPr>
          </a:p>
          <a:p>
            <a:pPr marL="283845" marR="6985" algn="just">
              <a:lnSpc>
                <a:spcPct val="143400"/>
              </a:lnSpc>
              <a:spcBef>
                <a:spcPts val="204"/>
              </a:spcBef>
            </a:pPr>
            <a:r>
              <a:rPr sz="1400" dirty="0">
                <a:latin typeface="Arial"/>
                <a:cs typeface="Arial"/>
              </a:rPr>
              <a:t>Deberán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proveerse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argollas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y/o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talones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para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levantar</a:t>
            </a:r>
            <a:r>
              <a:rPr sz="1400" dirty="0">
                <a:latin typeface="Arial"/>
                <a:cs typeface="Arial"/>
              </a:rPr>
              <a:t> las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partes 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esenciales</a:t>
            </a:r>
            <a:r>
              <a:rPr sz="1400" spc="-8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y</a:t>
            </a:r>
            <a:r>
              <a:rPr sz="1400" spc="-9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para</a:t>
            </a:r>
            <a:r>
              <a:rPr sz="1400" spc="-8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levantar</a:t>
            </a:r>
            <a:r>
              <a:rPr sz="1400" spc="-7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la</a:t>
            </a:r>
            <a:r>
              <a:rPr sz="1400" spc="-8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unidad</a:t>
            </a:r>
            <a:r>
              <a:rPr sz="1400" spc="-1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completa</a:t>
            </a:r>
            <a:r>
              <a:rPr sz="1400" spc="-8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llena</a:t>
            </a:r>
            <a:r>
              <a:rPr sz="1400" spc="-8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8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aceite.</a:t>
            </a:r>
            <a:r>
              <a:rPr sz="1400" spc="-7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Se</a:t>
            </a:r>
            <a:r>
              <a:rPr sz="1400" spc="-8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deberán </a:t>
            </a:r>
            <a:r>
              <a:rPr sz="1400" spc="-37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realizar </a:t>
            </a:r>
            <a:r>
              <a:rPr sz="1400" spc="-5" dirty="0">
                <a:latin typeface="Arial"/>
                <a:cs typeface="Arial"/>
              </a:rPr>
              <a:t>pruebas </a:t>
            </a:r>
            <a:r>
              <a:rPr sz="1400" spc="-10" dirty="0">
                <a:latin typeface="Arial"/>
                <a:cs typeface="Arial"/>
              </a:rPr>
              <a:t>no </a:t>
            </a:r>
            <a:r>
              <a:rPr sz="1400" spc="-5" dirty="0">
                <a:latin typeface="Arial"/>
                <a:cs typeface="Arial"/>
              </a:rPr>
              <a:t>destructivas sobre todos los elementos utilizados </a:t>
            </a:r>
            <a:r>
              <a:rPr sz="1400" dirty="0">
                <a:latin typeface="Arial"/>
                <a:cs typeface="Arial"/>
              </a:rPr>
              <a:t> para</a:t>
            </a:r>
            <a:r>
              <a:rPr sz="1400" spc="-5" dirty="0">
                <a:latin typeface="Arial"/>
                <a:cs typeface="Arial"/>
              </a:rPr>
              <a:t> levantar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el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equipo.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55"/>
              </a:spcBef>
            </a:pPr>
            <a:endParaRPr sz="1300">
              <a:latin typeface="Arial"/>
              <a:cs typeface="Arial"/>
            </a:endParaRPr>
          </a:p>
          <a:p>
            <a:pPr marL="911225" lvl="3" indent="-899160" algn="just">
              <a:buAutoNum type="arabicPeriod" startAt="4"/>
              <a:tabLst>
                <a:tab pos="911860" algn="l"/>
              </a:tabLst>
            </a:pPr>
            <a:r>
              <a:rPr sz="1400" b="1" spc="-5" dirty="0">
                <a:latin typeface="Arial"/>
                <a:cs typeface="Arial"/>
              </a:rPr>
              <a:t>Anclaje</a:t>
            </a:r>
            <a:r>
              <a:rPr sz="1400" b="1" spc="-1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Antisísmico</a:t>
            </a:r>
            <a:endParaRPr sz="1400">
              <a:latin typeface="Arial"/>
              <a:cs typeface="Arial"/>
            </a:endParaRPr>
          </a:p>
          <a:p>
            <a:pPr lvl="3">
              <a:spcBef>
                <a:spcPts val="50"/>
              </a:spcBef>
              <a:buFont typeface="Arial"/>
              <a:buAutoNum type="arabicPeriod" startAt="4"/>
            </a:pPr>
            <a:endParaRPr sz="1300">
              <a:latin typeface="Arial"/>
              <a:cs typeface="Arial"/>
            </a:endParaRPr>
          </a:p>
          <a:p>
            <a:pPr marL="911225" lvl="3" indent="-899160" algn="just">
              <a:buAutoNum type="arabicPeriod" startAt="4"/>
              <a:tabLst>
                <a:tab pos="911860" algn="l"/>
              </a:tabLst>
            </a:pPr>
            <a:r>
              <a:rPr sz="1400" b="1" spc="-5" dirty="0">
                <a:latin typeface="Arial"/>
                <a:cs typeface="Arial"/>
              </a:rPr>
              <a:t>Conexiones</a:t>
            </a:r>
            <a:r>
              <a:rPr sz="1400" b="1" spc="-1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a</a:t>
            </a:r>
            <a:r>
              <a:rPr sz="1400" b="1" spc="-5" dirty="0">
                <a:latin typeface="Arial"/>
                <a:cs typeface="Arial"/>
              </a:rPr>
              <a:t> Tierra </a:t>
            </a:r>
            <a:r>
              <a:rPr sz="1400" b="1" spc="-10" dirty="0">
                <a:latin typeface="Arial"/>
                <a:cs typeface="Arial"/>
              </a:rPr>
              <a:t>del</a:t>
            </a:r>
            <a:r>
              <a:rPr sz="1400" b="1" spc="-5" dirty="0">
                <a:latin typeface="Arial"/>
                <a:cs typeface="Arial"/>
              </a:rPr>
              <a:t> Equipo</a:t>
            </a:r>
            <a:endParaRPr sz="1400">
              <a:latin typeface="Arial"/>
              <a:cs typeface="Arial"/>
            </a:endParaRPr>
          </a:p>
          <a:p>
            <a:pPr marL="283845" marR="184150" algn="just">
              <a:lnSpc>
                <a:spcPct val="143300"/>
              </a:lnSpc>
              <a:spcBef>
                <a:spcPts val="200"/>
              </a:spcBef>
            </a:pPr>
            <a:r>
              <a:rPr sz="1400" dirty="0">
                <a:latin typeface="Arial"/>
                <a:cs typeface="Arial"/>
              </a:rPr>
              <a:t>Se</a:t>
            </a:r>
            <a:r>
              <a:rPr sz="1400" spc="-8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deberá</a:t>
            </a:r>
            <a:r>
              <a:rPr sz="1400" spc="-9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proveer</a:t>
            </a:r>
            <a:r>
              <a:rPr sz="1400" spc="-7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una</a:t>
            </a:r>
            <a:r>
              <a:rPr sz="1400" spc="-8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(1)</a:t>
            </a:r>
            <a:r>
              <a:rPr sz="1400" spc="-8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toma</a:t>
            </a:r>
            <a:r>
              <a:rPr sz="1400" spc="-7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para</a:t>
            </a:r>
            <a:r>
              <a:rPr sz="1400" spc="-8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la</a:t>
            </a:r>
            <a:r>
              <a:rPr sz="1400" spc="-7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puesta</a:t>
            </a:r>
            <a:r>
              <a:rPr sz="1400" spc="-7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</a:t>
            </a:r>
            <a:r>
              <a:rPr sz="1400" spc="-9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tierra.</a:t>
            </a:r>
            <a:r>
              <a:rPr sz="1400" spc="-7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La</a:t>
            </a:r>
            <a:r>
              <a:rPr sz="1400" spc="-8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toma</a:t>
            </a:r>
            <a:r>
              <a:rPr sz="1400" spc="-8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deberá </a:t>
            </a:r>
            <a:r>
              <a:rPr sz="1400" spc="-37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suministrarse</a:t>
            </a:r>
            <a:r>
              <a:rPr sz="1400" spc="-7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con</a:t>
            </a:r>
            <a:r>
              <a:rPr sz="1400" spc="-7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conectores</a:t>
            </a:r>
            <a:r>
              <a:rPr sz="1400" spc="-5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6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tipo</a:t>
            </a:r>
            <a:r>
              <a:rPr sz="1400" spc="-6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apernado,</a:t>
            </a:r>
            <a:r>
              <a:rPr sz="1400" spc="-6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para</a:t>
            </a:r>
            <a:r>
              <a:rPr sz="1400" spc="-6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acoplar</a:t>
            </a:r>
            <a:r>
              <a:rPr sz="1400" spc="-6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cables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-38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tierra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cobre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de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hasta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250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MCM.</a:t>
            </a:r>
            <a:endParaRPr sz="1400">
              <a:latin typeface="Arial"/>
              <a:cs typeface="Arial"/>
            </a:endParaRPr>
          </a:p>
          <a:p>
            <a:pPr marL="283845" marR="135890" algn="just">
              <a:lnSpc>
                <a:spcPct val="143600"/>
              </a:lnSpc>
              <a:spcBef>
                <a:spcPts val="815"/>
              </a:spcBef>
            </a:pPr>
            <a:r>
              <a:rPr sz="1400" dirty="0">
                <a:latin typeface="Arial"/>
                <a:cs typeface="Arial"/>
              </a:rPr>
              <a:t>Se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deberán</a:t>
            </a:r>
            <a:r>
              <a:rPr sz="1400" spc="-6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suministrar</a:t>
            </a:r>
            <a:r>
              <a:rPr sz="1400" spc="-6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transformadores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de</a:t>
            </a:r>
            <a:r>
              <a:rPr sz="1400" spc="-6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corriente</a:t>
            </a:r>
            <a:r>
              <a:rPr sz="1400" spc="-6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para</a:t>
            </a:r>
            <a:r>
              <a:rPr sz="1400" spc="-6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la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protección </a:t>
            </a:r>
            <a:r>
              <a:rPr sz="1400" spc="-37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masa-cuba </a:t>
            </a:r>
            <a:r>
              <a:rPr sz="1400" dirty="0">
                <a:latin typeface="Arial"/>
                <a:cs typeface="Arial"/>
              </a:rPr>
              <a:t>en los lugares y de las </a:t>
            </a:r>
            <a:r>
              <a:rPr sz="1400" spc="-5" dirty="0">
                <a:latin typeface="Arial"/>
                <a:cs typeface="Arial"/>
              </a:rPr>
              <a:t>características </a:t>
            </a:r>
            <a:r>
              <a:rPr sz="1400" dirty="0">
                <a:latin typeface="Arial"/>
                <a:cs typeface="Arial"/>
              </a:rPr>
              <a:t>señaladas </a:t>
            </a:r>
            <a:r>
              <a:rPr sz="1400" spc="-10" dirty="0">
                <a:latin typeface="Arial"/>
                <a:cs typeface="Arial"/>
              </a:rPr>
              <a:t>en las </a:t>
            </a:r>
            <a:r>
              <a:rPr sz="1400" spc="-5" dirty="0">
                <a:latin typeface="Arial"/>
                <a:cs typeface="Arial"/>
              </a:rPr>
              <a:t> Especificaciones Particulares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del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cliente.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50"/>
              </a:spcBef>
            </a:pPr>
            <a:endParaRPr sz="1300">
              <a:latin typeface="Arial"/>
              <a:cs typeface="Arial"/>
            </a:endParaRPr>
          </a:p>
          <a:p>
            <a:pPr marL="911225" lvl="3" indent="-899160" algn="just">
              <a:buAutoNum type="arabicPeriod" startAt="6"/>
              <a:tabLst>
                <a:tab pos="911860" algn="l"/>
              </a:tabLst>
            </a:pPr>
            <a:r>
              <a:rPr sz="1400" b="1" spc="-5" dirty="0">
                <a:latin typeface="Arial"/>
                <a:cs typeface="Arial"/>
              </a:rPr>
              <a:t>Ruedas</a:t>
            </a:r>
            <a:endParaRPr sz="1400">
              <a:latin typeface="Arial"/>
              <a:cs typeface="Arial"/>
            </a:endParaRPr>
          </a:p>
          <a:p>
            <a:pPr lvl="3">
              <a:spcBef>
                <a:spcPts val="45"/>
              </a:spcBef>
              <a:buFont typeface="Arial"/>
              <a:buAutoNum type="arabicPeriod" startAt="6"/>
            </a:pPr>
            <a:endParaRPr sz="1300">
              <a:latin typeface="Arial"/>
              <a:cs typeface="Arial"/>
            </a:endParaRPr>
          </a:p>
          <a:p>
            <a:pPr marL="911225" lvl="3" indent="-899160" algn="just">
              <a:buAutoNum type="arabicPeriod" startAt="6"/>
              <a:tabLst>
                <a:tab pos="911860" algn="l"/>
              </a:tabLst>
            </a:pPr>
            <a:r>
              <a:rPr sz="1400" b="1" dirty="0">
                <a:latin typeface="Arial"/>
                <a:cs typeface="Arial"/>
              </a:rPr>
              <a:t>Escalera</a:t>
            </a:r>
            <a:endParaRPr sz="14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102908" y="9390381"/>
            <a:ext cx="5678170" cy="5073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1150"/>
              </a:lnSpc>
            </a:pPr>
            <a:r>
              <a:rPr sz="1100" dirty="0">
                <a:latin typeface="Calibri"/>
                <a:cs typeface="Calibri"/>
              </a:rPr>
              <a:t>PH </a:t>
            </a:r>
            <a:r>
              <a:rPr sz="1100" spc="-5" dirty="0">
                <a:latin typeface="Calibri"/>
                <a:cs typeface="Calibri"/>
              </a:rPr>
              <a:t>Financial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Park Tower,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Piso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35,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Boulevard </a:t>
            </a:r>
            <a:r>
              <a:rPr sz="1100" spc="-5" dirty="0">
                <a:latin typeface="Calibri"/>
                <a:cs typeface="Calibri"/>
              </a:rPr>
              <a:t>Costa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Este.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Corregimiento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Juan Díaz,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Costa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del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Este.</a:t>
            </a:r>
            <a:endParaRPr sz="1100">
              <a:latin typeface="Calibri"/>
              <a:cs typeface="Calibri"/>
            </a:endParaRPr>
          </a:p>
          <a:p>
            <a:pPr marL="2030730" marR="2022475" algn="ctr">
              <a:lnSpc>
                <a:spcPct val="101800"/>
              </a:lnSpc>
            </a:pPr>
            <a:r>
              <a:rPr sz="1100" spc="-5" dirty="0">
                <a:latin typeface="Calibri"/>
                <a:cs typeface="Calibri"/>
              </a:rPr>
              <a:t>Ciudad de Panamá. Panamá. </a:t>
            </a:r>
            <a:r>
              <a:rPr sz="1100" spc="-235" dirty="0">
                <a:latin typeface="Calibri"/>
                <a:cs typeface="Calibri"/>
              </a:rPr>
              <a:t> </a:t>
            </a:r>
            <a:r>
              <a:rPr sz="1100" u="sng" spc="-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3"/>
              </a:rPr>
              <a:t>www.kaizengrp.com</a:t>
            </a:r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986068" y="9359202"/>
            <a:ext cx="5910580" cy="0"/>
          </a:xfrm>
          <a:custGeom>
            <a:avLst/>
            <a:gdLst/>
            <a:ahLst/>
            <a:cxnLst/>
            <a:rect l="l" t="t" r="r" b="b"/>
            <a:pathLst>
              <a:path w="5910580">
                <a:moveTo>
                  <a:pt x="0" y="0"/>
                </a:moveTo>
                <a:lnTo>
                  <a:pt x="1598938" y="0"/>
                </a:lnTo>
              </a:path>
              <a:path w="5910580">
                <a:moveTo>
                  <a:pt x="1600530" y="0"/>
                </a:moveTo>
                <a:lnTo>
                  <a:pt x="5910390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979736" y="355137"/>
            <a:ext cx="999649" cy="431186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5944413" y="782828"/>
            <a:ext cx="5997575" cy="680465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715" algn="r">
              <a:spcBef>
                <a:spcPts val="100"/>
              </a:spcBef>
            </a:pPr>
            <a:r>
              <a:rPr sz="1100" spc="-5" dirty="0">
                <a:latin typeface="Calibri"/>
                <a:cs typeface="Calibri"/>
              </a:rPr>
              <a:t>Ficha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Técnica: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K-001</a:t>
            </a:r>
            <a:endParaRPr sz="1100">
              <a:latin typeface="Calibri"/>
              <a:cs typeface="Calibri"/>
            </a:endParaRPr>
          </a:p>
          <a:p>
            <a:pPr marL="5507355" marR="5080" indent="118745" algn="r">
              <a:lnSpc>
                <a:spcPct val="101800"/>
              </a:lnSpc>
              <a:spcBef>
                <a:spcPts val="5"/>
              </a:spcBef>
            </a:pPr>
            <a:r>
              <a:rPr sz="1100" dirty="0">
                <a:latin typeface="Calibri"/>
                <a:cs typeface="Calibri"/>
              </a:rPr>
              <a:t>Re</a:t>
            </a:r>
            <a:r>
              <a:rPr sz="1100" spc="5" dirty="0">
                <a:latin typeface="Calibri"/>
                <a:cs typeface="Calibri"/>
              </a:rPr>
              <a:t>v</a:t>
            </a:r>
            <a:r>
              <a:rPr sz="1100" dirty="0">
                <a:latin typeface="Calibri"/>
                <a:cs typeface="Calibri"/>
              </a:rPr>
              <a:t>.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  </a:t>
            </a:r>
            <a:r>
              <a:rPr sz="1100" spc="-5" dirty="0">
                <a:latin typeface="Calibri"/>
                <a:cs typeface="Calibri"/>
              </a:rPr>
              <a:t>Jul-</a:t>
            </a:r>
            <a:r>
              <a:rPr sz="1100" dirty="0">
                <a:latin typeface="Calibri"/>
                <a:cs typeface="Calibri"/>
              </a:rPr>
              <a:t>20</a:t>
            </a:r>
            <a:r>
              <a:rPr sz="1100" spc="-10" dirty="0">
                <a:latin typeface="Calibri"/>
                <a:cs typeface="Calibri"/>
              </a:rPr>
              <a:t>1</a:t>
            </a:r>
            <a:r>
              <a:rPr sz="1100" dirty="0">
                <a:latin typeface="Calibri"/>
                <a:cs typeface="Calibri"/>
              </a:rPr>
              <a:t>8</a:t>
            </a:r>
            <a:endParaRPr sz="11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100">
              <a:latin typeface="Calibri"/>
              <a:cs typeface="Calibri"/>
            </a:endParaRPr>
          </a:p>
          <a:p>
            <a:pPr marL="12700">
              <a:spcBef>
                <a:spcPts val="685"/>
              </a:spcBef>
              <a:tabLst>
                <a:tab pos="741045" algn="l"/>
              </a:tabLst>
            </a:pPr>
            <a:r>
              <a:rPr sz="1400" b="1" spc="-5" dirty="0">
                <a:latin typeface="Arial"/>
                <a:cs typeface="Arial"/>
              </a:rPr>
              <a:t>1.4.11.	</a:t>
            </a:r>
            <a:r>
              <a:rPr sz="1400" b="1" u="sng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Instrumentos de</a:t>
            </a:r>
            <a:r>
              <a:rPr sz="1400" b="1" u="sng" spc="-2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400" b="1" u="sng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Medición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y</a:t>
            </a:r>
            <a:r>
              <a:rPr sz="1400" b="1" u="sng" spc="-4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Relés</a:t>
            </a:r>
            <a:endParaRPr sz="1400">
              <a:latin typeface="Arial"/>
              <a:cs typeface="Arial"/>
            </a:endParaRPr>
          </a:p>
          <a:p>
            <a:pPr marL="283845" marR="902969">
              <a:lnSpc>
                <a:spcPct val="142900"/>
              </a:lnSpc>
              <a:spcBef>
                <a:spcPts val="215"/>
              </a:spcBef>
            </a:pPr>
            <a:r>
              <a:rPr sz="1400" spc="-5" dirty="0">
                <a:latin typeface="Arial"/>
                <a:cs typeface="Arial"/>
              </a:rPr>
              <a:t>Cada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transformador</a:t>
            </a:r>
            <a:r>
              <a:rPr sz="1400" spc="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deberá</a:t>
            </a:r>
            <a:r>
              <a:rPr sz="1400" spc="-5" dirty="0">
                <a:latin typeface="Arial"/>
                <a:cs typeface="Arial"/>
              </a:rPr>
              <a:t> equiparse,</a:t>
            </a:r>
            <a:r>
              <a:rPr sz="1400" dirty="0">
                <a:latin typeface="Arial"/>
                <a:cs typeface="Arial"/>
              </a:rPr>
              <a:t> por</a:t>
            </a:r>
            <a:r>
              <a:rPr sz="1400" spc="-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lo</a:t>
            </a:r>
            <a:r>
              <a:rPr sz="1400" spc="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menos,</a:t>
            </a:r>
            <a:r>
              <a:rPr sz="1400" dirty="0">
                <a:latin typeface="Arial"/>
                <a:cs typeface="Arial"/>
              </a:rPr>
              <a:t> con</a:t>
            </a:r>
            <a:r>
              <a:rPr sz="1400" spc="-5" dirty="0">
                <a:latin typeface="Arial"/>
                <a:cs typeface="Arial"/>
              </a:rPr>
              <a:t> los </a:t>
            </a:r>
            <a:r>
              <a:rPr sz="1400" spc="-37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accesorios especificados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continuación: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50"/>
              </a:spcBef>
            </a:pPr>
            <a:endParaRPr sz="1300">
              <a:latin typeface="Arial"/>
              <a:cs typeface="Arial"/>
            </a:endParaRPr>
          </a:p>
          <a:p>
            <a:pPr marL="822960">
              <a:spcBef>
                <a:spcPts val="5"/>
              </a:spcBef>
            </a:pPr>
            <a:r>
              <a:rPr sz="1400" spc="-5" dirty="0">
                <a:latin typeface="Arial"/>
                <a:cs typeface="Arial"/>
              </a:rPr>
              <a:t>-Termómetro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indicador</a:t>
            </a:r>
            <a:r>
              <a:rPr sz="1400" dirty="0">
                <a:latin typeface="Arial"/>
                <a:cs typeface="Arial"/>
              </a:rPr>
              <a:t> para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temperatura</a:t>
            </a:r>
            <a:r>
              <a:rPr sz="1400" spc="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del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aceite</a:t>
            </a:r>
            <a:endParaRPr sz="1400">
              <a:latin typeface="Arial"/>
              <a:cs typeface="Arial"/>
            </a:endParaRPr>
          </a:p>
          <a:p>
            <a:pPr marL="822960">
              <a:spcBef>
                <a:spcPts val="730"/>
              </a:spcBef>
            </a:pPr>
            <a:r>
              <a:rPr sz="1400" spc="-5" dirty="0">
                <a:latin typeface="Arial"/>
                <a:cs typeface="Arial"/>
              </a:rPr>
              <a:t>-Termómetro</a:t>
            </a:r>
            <a:r>
              <a:rPr sz="1400" spc="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indicador</a:t>
            </a:r>
            <a:r>
              <a:rPr sz="1400" spc="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para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temperatura</a:t>
            </a:r>
            <a:r>
              <a:rPr sz="1400" spc="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los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arrollados</a:t>
            </a:r>
            <a:endParaRPr sz="1400">
              <a:latin typeface="Arial"/>
              <a:cs typeface="Arial"/>
            </a:endParaRPr>
          </a:p>
          <a:p>
            <a:pPr marL="822960">
              <a:spcBef>
                <a:spcPts val="745"/>
              </a:spcBef>
            </a:pPr>
            <a:r>
              <a:rPr sz="1400" spc="-5" dirty="0">
                <a:latin typeface="Arial"/>
                <a:cs typeface="Arial"/>
              </a:rPr>
              <a:t>-Flujómetros</a:t>
            </a:r>
            <a:endParaRPr sz="1400">
              <a:latin typeface="Arial"/>
              <a:cs typeface="Arial"/>
            </a:endParaRPr>
          </a:p>
          <a:p>
            <a:pPr marL="822960">
              <a:spcBef>
                <a:spcPts val="735"/>
              </a:spcBef>
            </a:pPr>
            <a:r>
              <a:rPr sz="1400" dirty="0">
                <a:latin typeface="Arial"/>
                <a:cs typeface="Arial"/>
              </a:rPr>
              <a:t>-Indicador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nivel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aceite</a:t>
            </a:r>
            <a:endParaRPr sz="1400">
              <a:latin typeface="Arial"/>
              <a:cs typeface="Arial"/>
            </a:endParaRPr>
          </a:p>
          <a:p>
            <a:pPr marL="822960">
              <a:spcBef>
                <a:spcPts val="730"/>
              </a:spcBef>
            </a:pPr>
            <a:r>
              <a:rPr sz="1400" dirty="0">
                <a:latin typeface="Arial"/>
                <a:cs typeface="Arial"/>
              </a:rPr>
              <a:t>-Relés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Alarma,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Disparo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y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Señalización.</a:t>
            </a:r>
            <a:endParaRPr sz="1400">
              <a:latin typeface="Arial"/>
              <a:cs typeface="Arial"/>
            </a:endParaRPr>
          </a:p>
          <a:p>
            <a:pPr marL="822960">
              <a:spcBef>
                <a:spcPts val="735"/>
              </a:spcBef>
            </a:pPr>
            <a:r>
              <a:rPr sz="1400" dirty="0">
                <a:latin typeface="Arial"/>
                <a:cs typeface="Arial"/>
              </a:rPr>
              <a:t>-Relés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5" dirty="0">
                <a:latin typeface="Arial"/>
                <a:cs typeface="Arial"/>
              </a:rPr>
              <a:t> Alarma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y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Señalización</a:t>
            </a:r>
            <a:endParaRPr sz="1400">
              <a:latin typeface="Arial"/>
              <a:cs typeface="Arial"/>
            </a:endParaRPr>
          </a:p>
          <a:p>
            <a:pPr marL="822960">
              <a:spcBef>
                <a:spcPts val="740"/>
              </a:spcBef>
            </a:pPr>
            <a:r>
              <a:rPr sz="1400" dirty="0">
                <a:latin typeface="Arial"/>
                <a:cs typeface="Arial"/>
              </a:rPr>
              <a:t>-Relés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5" dirty="0">
                <a:latin typeface="Arial"/>
                <a:cs typeface="Arial"/>
              </a:rPr>
              <a:t> Disparo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y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Señalización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5"/>
              </a:spcBef>
            </a:pPr>
            <a:endParaRPr sz="1500">
              <a:latin typeface="Arial"/>
              <a:cs typeface="Arial"/>
            </a:endParaRPr>
          </a:p>
          <a:p>
            <a:pPr marL="853440" algn="just"/>
            <a:r>
              <a:rPr sz="1400" spc="-5" dirty="0">
                <a:latin typeface="Arial"/>
                <a:cs typeface="Arial"/>
              </a:rPr>
              <a:t>-Relé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Buchholz</a:t>
            </a:r>
            <a:endParaRPr sz="1400">
              <a:latin typeface="Arial"/>
              <a:cs typeface="Arial"/>
            </a:endParaRPr>
          </a:p>
          <a:p>
            <a:pPr marL="283845" marR="6985" algn="just">
              <a:lnSpc>
                <a:spcPct val="143600"/>
              </a:lnSpc>
              <a:spcBef>
                <a:spcPts val="204"/>
              </a:spcBef>
            </a:pPr>
            <a:r>
              <a:rPr sz="1400" dirty="0">
                <a:latin typeface="Arial"/>
                <a:cs typeface="Arial"/>
              </a:rPr>
              <a:t>Deberá </a:t>
            </a:r>
            <a:r>
              <a:rPr sz="1400" spc="-5" dirty="0">
                <a:latin typeface="Arial"/>
                <a:cs typeface="Arial"/>
              </a:rPr>
              <a:t>suministrarse </a:t>
            </a:r>
            <a:r>
              <a:rPr sz="1400" dirty="0">
                <a:latin typeface="Arial"/>
                <a:cs typeface="Arial"/>
              </a:rPr>
              <a:t>un relé </a:t>
            </a:r>
            <a:r>
              <a:rPr sz="1400" spc="-5" dirty="0">
                <a:latin typeface="Arial"/>
                <a:cs typeface="Arial"/>
              </a:rPr>
              <a:t>Buchholz </a:t>
            </a:r>
            <a:r>
              <a:rPr sz="1400" dirty="0">
                <a:latin typeface="Arial"/>
                <a:cs typeface="Arial"/>
              </a:rPr>
              <a:t>para </a:t>
            </a:r>
            <a:r>
              <a:rPr sz="1400" spc="-5" dirty="0">
                <a:latin typeface="Arial"/>
                <a:cs typeface="Arial"/>
              </a:rPr>
              <a:t>detectar formaciones </a:t>
            </a:r>
            <a:r>
              <a:rPr sz="1400" dirty="0">
                <a:latin typeface="Arial"/>
                <a:cs typeface="Arial"/>
              </a:rPr>
              <a:t>lentas </a:t>
            </a:r>
            <a:r>
              <a:rPr sz="1400" spc="-37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gas</a:t>
            </a:r>
            <a:r>
              <a:rPr sz="1400" dirty="0">
                <a:latin typeface="Arial"/>
                <a:cs typeface="Arial"/>
              </a:rPr>
              <a:t> y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aumentos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repentinos</a:t>
            </a:r>
            <a:r>
              <a:rPr sz="1400" dirty="0">
                <a:latin typeface="Arial"/>
                <a:cs typeface="Arial"/>
              </a:rPr>
              <a:t> de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presión.</a:t>
            </a:r>
            <a:r>
              <a:rPr sz="1400" dirty="0">
                <a:latin typeface="Arial"/>
                <a:cs typeface="Arial"/>
              </a:rPr>
              <a:t> Deberán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suministrarse 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contactos,</a:t>
            </a:r>
            <a:r>
              <a:rPr sz="1400" spc="-8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separados,</a:t>
            </a:r>
            <a:r>
              <a:rPr sz="1400" spc="-8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para</a:t>
            </a:r>
            <a:r>
              <a:rPr sz="1400" spc="-8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la</a:t>
            </a:r>
            <a:r>
              <a:rPr sz="1400" spc="-8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condición</a:t>
            </a:r>
            <a:r>
              <a:rPr sz="1400" spc="-7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7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alarma</a:t>
            </a:r>
            <a:r>
              <a:rPr sz="1400" spc="-8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y</a:t>
            </a:r>
            <a:r>
              <a:rPr sz="1400" spc="-9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7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disparo.</a:t>
            </a:r>
            <a:r>
              <a:rPr sz="1400" spc="-7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Los</a:t>
            </a:r>
            <a:r>
              <a:rPr sz="1400" spc="-8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relés </a:t>
            </a:r>
            <a:r>
              <a:rPr sz="1400" spc="-37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no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deberán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operar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erróneamente</a:t>
            </a:r>
            <a:r>
              <a:rPr sz="1400" dirty="0">
                <a:latin typeface="Arial"/>
                <a:cs typeface="Arial"/>
              </a:rPr>
              <a:t> bajo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las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condiciones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sísmicas </a:t>
            </a:r>
            <a:r>
              <a:rPr sz="1400" spc="-37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especificadas. Deberán tomarse las </a:t>
            </a:r>
            <a:r>
              <a:rPr sz="1400" dirty="0">
                <a:latin typeface="Arial"/>
                <a:cs typeface="Arial"/>
              </a:rPr>
              <a:t>medidas para </a:t>
            </a:r>
            <a:r>
              <a:rPr sz="1400" spc="-5" dirty="0">
                <a:latin typeface="Arial"/>
                <a:cs typeface="Arial"/>
              </a:rPr>
              <a:t>cerrar </a:t>
            </a:r>
            <a:r>
              <a:rPr sz="1400" dirty="0">
                <a:latin typeface="Arial"/>
                <a:cs typeface="Arial"/>
              </a:rPr>
              <a:t>uno de </a:t>
            </a:r>
            <a:r>
              <a:rPr sz="1400" spc="-5" dirty="0">
                <a:latin typeface="Arial"/>
                <a:cs typeface="Arial"/>
              </a:rPr>
              <a:t>estos 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contactos</a:t>
            </a:r>
            <a:r>
              <a:rPr sz="1400" spc="-6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al</a:t>
            </a:r>
            <a:r>
              <a:rPr sz="1400" spc="-8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efectuarse</a:t>
            </a:r>
            <a:r>
              <a:rPr sz="1400" spc="-8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el</a:t>
            </a:r>
            <a:r>
              <a:rPr sz="1400" spc="-7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drenaje</a:t>
            </a:r>
            <a:r>
              <a:rPr sz="1400" spc="-8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completo</a:t>
            </a:r>
            <a:r>
              <a:rPr sz="1400" spc="-7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del</a:t>
            </a:r>
            <a:r>
              <a:rPr sz="1400" spc="-8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tanque</a:t>
            </a:r>
            <a:r>
              <a:rPr sz="1400" spc="-8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8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expansión.</a:t>
            </a:r>
            <a:r>
              <a:rPr sz="1400" spc="-6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Los </a:t>
            </a:r>
            <a:r>
              <a:rPr sz="1400" spc="-37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circuitos</a:t>
            </a:r>
            <a:r>
              <a:rPr sz="1400" dirty="0">
                <a:latin typeface="Arial"/>
                <a:cs typeface="Arial"/>
              </a:rPr>
              <a:t> de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contactos</a:t>
            </a:r>
            <a:r>
              <a:rPr sz="1400" dirty="0">
                <a:latin typeface="Arial"/>
                <a:cs typeface="Arial"/>
              </a:rPr>
              <a:t> del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relé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deberán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proveerse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completos,</a:t>
            </a:r>
            <a:r>
              <a:rPr sz="1400" dirty="0">
                <a:latin typeface="Arial"/>
                <a:cs typeface="Arial"/>
              </a:rPr>
              <a:t> con 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dispositivos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sellado</a:t>
            </a:r>
            <a:r>
              <a:rPr sz="1400" dirty="0">
                <a:latin typeface="Arial"/>
                <a:cs typeface="Arial"/>
              </a:rPr>
              <a:t> y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reposición.</a:t>
            </a:r>
            <a:endParaRPr sz="14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102908" y="9390381"/>
            <a:ext cx="5678170" cy="5073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1150"/>
              </a:lnSpc>
            </a:pPr>
            <a:r>
              <a:rPr sz="1100" dirty="0">
                <a:latin typeface="Calibri"/>
                <a:cs typeface="Calibri"/>
              </a:rPr>
              <a:t>PH </a:t>
            </a:r>
            <a:r>
              <a:rPr sz="1100" spc="-5" dirty="0">
                <a:latin typeface="Calibri"/>
                <a:cs typeface="Calibri"/>
              </a:rPr>
              <a:t>Financial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Park Tower,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Piso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35,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Boulevard </a:t>
            </a:r>
            <a:r>
              <a:rPr sz="1100" spc="-5" dirty="0">
                <a:latin typeface="Calibri"/>
                <a:cs typeface="Calibri"/>
              </a:rPr>
              <a:t>Costa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Este.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Corregimiento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Juan Díaz,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Costa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del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Este.</a:t>
            </a:r>
            <a:endParaRPr sz="1100">
              <a:latin typeface="Calibri"/>
              <a:cs typeface="Calibri"/>
            </a:endParaRPr>
          </a:p>
          <a:p>
            <a:pPr marL="2030730" marR="2022475" algn="ctr">
              <a:lnSpc>
                <a:spcPct val="101800"/>
              </a:lnSpc>
            </a:pPr>
            <a:r>
              <a:rPr sz="1100" spc="-5" dirty="0">
                <a:latin typeface="Calibri"/>
                <a:cs typeface="Calibri"/>
              </a:rPr>
              <a:t>Ciudad de Panamá. Panamá. </a:t>
            </a:r>
            <a:r>
              <a:rPr sz="1100" spc="-235" dirty="0">
                <a:latin typeface="Calibri"/>
                <a:cs typeface="Calibri"/>
              </a:rPr>
              <a:t> </a:t>
            </a:r>
            <a:r>
              <a:rPr sz="1100" u="sng" spc="-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3"/>
              </a:rPr>
              <a:t>www.kaizengrp.com</a:t>
            </a:r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762742" y="782828"/>
            <a:ext cx="1179195" cy="5353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00" spc="-5" dirty="0">
                <a:latin typeface="Calibri"/>
                <a:cs typeface="Calibri"/>
              </a:rPr>
              <a:t>Ficha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Técnica: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K-001</a:t>
            </a:r>
            <a:endParaRPr sz="1100">
              <a:latin typeface="Calibri"/>
              <a:cs typeface="Calibri"/>
            </a:endParaRPr>
          </a:p>
          <a:p>
            <a:pPr marL="688975" marR="5080" indent="118745">
              <a:lnSpc>
                <a:spcPct val="101800"/>
              </a:lnSpc>
              <a:spcBef>
                <a:spcPts val="5"/>
              </a:spcBef>
            </a:pPr>
            <a:r>
              <a:rPr sz="1100" dirty="0">
                <a:latin typeface="Calibri"/>
                <a:cs typeface="Calibri"/>
              </a:rPr>
              <a:t>Re</a:t>
            </a:r>
            <a:r>
              <a:rPr sz="1100" spc="5" dirty="0">
                <a:latin typeface="Calibri"/>
                <a:cs typeface="Calibri"/>
              </a:rPr>
              <a:t>v</a:t>
            </a:r>
            <a:r>
              <a:rPr sz="1100" dirty="0">
                <a:latin typeface="Calibri"/>
                <a:cs typeface="Calibri"/>
              </a:rPr>
              <a:t>.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  </a:t>
            </a:r>
            <a:r>
              <a:rPr sz="1100" spc="-5" dirty="0">
                <a:latin typeface="Calibri"/>
                <a:cs typeface="Calibri"/>
              </a:rPr>
              <a:t>Jul-</a:t>
            </a:r>
            <a:r>
              <a:rPr sz="1100" dirty="0">
                <a:latin typeface="Calibri"/>
                <a:cs typeface="Calibri"/>
              </a:rPr>
              <a:t>20</a:t>
            </a:r>
            <a:r>
              <a:rPr sz="1100" spc="-10" dirty="0">
                <a:latin typeface="Calibri"/>
                <a:cs typeface="Calibri"/>
              </a:rPr>
              <a:t>1</a:t>
            </a:r>
            <a:r>
              <a:rPr sz="1100" dirty="0">
                <a:latin typeface="Calibri"/>
                <a:cs typeface="Calibri"/>
              </a:rPr>
              <a:t>8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5986068" y="9359202"/>
            <a:ext cx="5910580" cy="0"/>
          </a:xfrm>
          <a:custGeom>
            <a:avLst/>
            <a:gdLst/>
            <a:ahLst/>
            <a:cxnLst/>
            <a:rect l="l" t="t" r="r" b="b"/>
            <a:pathLst>
              <a:path w="5910580">
                <a:moveTo>
                  <a:pt x="0" y="0"/>
                </a:moveTo>
                <a:lnTo>
                  <a:pt x="1598938" y="0"/>
                </a:lnTo>
              </a:path>
              <a:path w="5910580">
                <a:moveTo>
                  <a:pt x="1600530" y="0"/>
                </a:moveTo>
                <a:lnTo>
                  <a:pt x="5910390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979736" y="355137"/>
            <a:ext cx="999649" cy="431186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6215685" y="1699006"/>
            <a:ext cx="5725795" cy="189801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98805" algn="just">
              <a:spcBef>
                <a:spcPts val="100"/>
              </a:spcBef>
            </a:pPr>
            <a:r>
              <a:rPr sz="1400" dirty="0">
                <a:latin typeface="Arial"/>
                <a:cs typeface="Arial"/>
              </a:rPr>
              <a:t>-Relés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para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protección masa-cuba</a:t>
            </a:r>
            <a:endParaRPr sz="1400">
              <a:latin typeface="Arial"/>
              <a:cs typeface="Arial"/>
            </a:endParaRPr>
          </a:p>
          <a:p>
            <a:pPr marL="12700" marR="5080" algn="just">
              <a:lnSpc>
                <a:spcPct val="143400"/>
              </a:lnSpc>
              <a:spcBef>
                <a:spcPts val="1015"/>
              </a:spcBef>
            </a:pPr>
            <a:r>
              <a:rPr sz="1400" dirty="0">
                <a:latin typeface="Arial"/>
                <a:cs typeface="Arial"/>
              </a:rPr>
              <a:t>Cuando se </a:t>
            </a:r>
            <a:r>
              <a:rPr sz="1400" spc="-5" dirty="0">
                <a:latin typeface="Arial"/>
                <a:cs typeface="Arial"/>
              </a:rPr>
              <a:t>indique </a:t>
            </a:r>
            <a:r>
              <a:rPr sz="1400" dirty="0">
                <a:latin typeface="Arial"/>
                <a:cs typeface="Arial"/>
              </a:rPr>
              <a:t>en </a:t>
            </a:r>
            <a:r>
              <a:rPr sz="1400" spc="-5" dirty="0">
                <a:latin typeface="Arial"/>
                <a:cs typeface="Arial"/>
              </a:rPr>
              <a:t>las Especificaciones Particulares </a:t>
            </a:r>
            <a:r>
              <a:rPr sz="1400" dirty="0">
                <a:latin typeface="Arial"/>
                <a:cs typeface="Arial"/>
              </a:rPr>
              <a:t>del </a:t>
            </a:r>
            <a:r>
              <a:rPr sz="1400" spc="-5" dirty="0">
                <a:latin typeface="Arial"/>
                <a:cs typeface="Arial"/>
              </a:rPr>
              <a:t>cliente se </a:t>
            </a:r>
            <a:r>
              <a:rPr sz="1400" dirty="0">
                <a:latin typeface="Arial"/>
                <a:cs typeface="Arial"/>
              </a:rPr>
              <a:t> deberá </a:t>
            </a:r>
            <a:r>
              <a:rPr sz="1400" spc="-5" dirty="0">
                <a:latin typeface="Arial"/>
                <a:cs typeface="Arial"/>
              </a:rPr>
              <a:t>suministrar</a:t>
            </a:r>
            <a:r>
              <a:rPr sz="1400" dirty="0">
                <a:latin typeface="Arial"/>
                <a:cs typeface="Arial"/>
              </a:rPr>
              <a:t> un relé de </a:t>
            </a:r>
            <a:r>
              <a:rPr sz="1400" spc="-5" dirty="0">
                <a:latin typeface="Arial"/>
                <a:cs typeface="Arial"/>
              </a:rPr>
              <a:t>sobrecorriente</a:t>
            </a:r>
            <a:r>
              <a:rPr sz="1400" dirty="0">
                <a:latin typeface="Arial"/>
                <a:cs typeface="Arial"/>
              </a:rPr>
              <a:t> de </a:t>
            </a:r>
            <a:r>
              <a:rPr sz="1400" spc="-5" dirty="0">
                <a:latin typeface="Arial"/>
                <a:cs typeface="Arial"/>
              </a:rPr>
              <a:t>tiempo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inverso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con </a:t>
            </a:r>
            <a:r>
              <a:rPr sz="1400" dirty="0">
                <a:latin typeface="Arial"/>
                <a:cs typeface="Arial"/>
              </a:rPr>
              <a:t> unidad </a:t>
            </a:r>
            <a:r>
              <a:rPr sz="1400" spc="-5" dirty="0">
                <a:latin typeface="Arial"/>
                <a:cs typeface="Arial"/>
              </a:rPr>
              <a:t>instantánea </a:t>
            </a:r>
            <a:r>
              <a:rPr sz="1400" dirty="0">
                <a:latin typeface="Arial"/>
                <a:cs typeface="Arial"/>
              </a:rPr>
              <a:t>del tipo </a:t>
            </a:r>
            <a:r>
              <a:rPr sz="1400" spc="-5" dirty="0">
                <a:latin typeface="Arial"/>
                <a:cs typeface="Arial"/>
              </a:rPr>
              <a:t>electromecánico, </a:t>
            </a:r>
            <a:r>
              <a:rPr sz="1400" dirty="0">
                <a:latin typeface="Arial"/>
                <a:cs typeface="Arial"/>
              </a:rPr>
              <a:t>instalado </a:t>
            </a:r>
            <a:r>
              <a:rPr sz="1400" spc="-10" dirty="0">
                <a:latin typeface="Arial"/>
                <a:cs typeface="Arial"/>
              </a:rPr>
              <a:t>en </a:t>
            </a:r>
            <a:r>
              <a:rPr sz="1400" dirty="0">
                <a:latin typeface="Arial"/>
                <a:cs typeface="Arial"/>
              </a:rPr>
              <a:t>el </a:t>
            </a:r>
            <a:r>
              <a:rPr sz="1400" spc="-5" dirty="0">
                <a:latin typeface="Arial"/>
                <a:cs typeface="Arial"/>
              </a:rPr>
              <a:t>gabinete </a:t>
            </a:r>
            <a:r>
              <a:rPr sz="1400" dirty="0">
                <a:latin typeface="Arial"/>
                <a:cs typeface="Arial"/>
              </a:rPr>
              <a:t> terminal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que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pueda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ser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activado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por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la</a:t>
            </a:r>
            <a:r>
              <a:rPr sz="1400" spc="-5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señal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5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corriente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proveniente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del </a:t>
            </a:r>
            <a:r>
              <a:rPr sz="1400" spc="-37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transformador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de </a:t>
            </a:r>
            <a:r>
              <a:rPr sz="1400" dirty="0">
                <a:latin typeface="Arial"/>
                <a:cs typeface="Arial"/>
              </a:rPr>
              <a:t>corriente </a:t>
            </a:r>
            <a:r>
              <a:rPr sz="1400" spc="-5" dirty="0">
                <a:latin typeface="Arial"/>
                <a:cs typeface="Arial"/>
              </a:rPr>
              <a:t>ubicado </a:t>
            </a:r>
            <a:r>
              <a:rPr sz="1400" dirty="0">
                <a:latin typeface="Arial"/>
                <a:cs typeface="Arial"/>
              </a:rPr>
              <a:t>en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la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puesta </a:t>
            </a:r>
            <a:r>
              <a:rPr sz="1400" dirty="0">
                <a:latin typeface="Arial"/>
                <a:cs typeface="Arial"/>
              </a:rPr>
              <a:t>a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tierra.</a:t>
            </a:r>
            <a:endParaRPr sz="14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102908" y="9390381"/>
            <a:ext cx="5678170" cy="5073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1150"/>
              </a:lnSpc>
            </a:pPr>
            <a:r>
              <a:rPr sz="1100" dirty="0">
                <a:latin typeface="Calibri"/>
                <a:cs typeface="Calibri"/>
              </a:rPr>
              <a:t>PH </a:t>
            </a:r>
            <a:r>
              <a:rPr sz="1100" spc="-5" dirty="0">
                <a:latin typeface="Calibri"/>
                <a:cs typeface="Calibri"/>
              </a:rPr>
              <a:t>Financial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Park Tower,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Piso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35,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Boulevard </a:t>
            </a:r>
            <a:r>
              <a:rPr sz="1100" spc="-5" dirty="0">
                <a:latin typeface="Calibri"/>
                <a:cs typeface="Calibri"/>
              </a:rPr>
              <a:t>Costa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Este.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Corregimiento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Juan Díaz,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Costa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del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Este.</a:t>
            </a:r>
            <a:endParaRPr sz="1100">
              <a:latin typeface="Calibri"/>
              <a:cs typeface="Calibri"/>
            </a:endParaRPr>
          </a:p>
          <a:p>
            <a:pPr marL="2030730" marR="2022475" algn="ctr">
              <a:lnSpc>
                <a:spcPct val="101800"/>
              </a:lnSpc>
            </a:pPr>
            <a:r>
              <a:rPr sz="1100" spc="-5" dirty="0">
                <a:latin typeface="Calibri"/>
                <a:cs typeface="Calibri"/>
              </a:rPr>
              <a:t>Ciudad de Panamá. Panamá. </a:t>
            </a:r>
            <a:r>
              <a:rPr sz="1100" spc="-235" dirty="0">
                <a:latin typeface="Calibri"/>
                <a:cs typeface="Calibri"/>
              </a:rPr>
              <a:t> </a:t>
            </a:r>
            <a:r>
              <a:rPr sz="1100" u="sng" spc="-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3"/>
              </a:rPr>
              <a:t>www.kaizengrp.com</a:t>
            </a:r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158281" y="8909622"/>
            <a:ext cx="5561965" cy="0"/>
          </a:xfrm>
          <a:custGeom>
            <a:avLst/>
            <a:gdLst/>
            <a:ahLst/>
            <a:cxnLst/>
            <a:rect l="l" t="t" r="r" b="b"/>
            <a:pathLst>
              <a:path w="5561965">
                <a:moveTo>
                  <a:pt x="0" y="0"/>
                </a:moveTo>
                <a:lnTo>
                  <a:pt x="5561885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158044" y="804717"/>
            <a:ext cx="999649" cy="431186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6122721" y="1232661"/>
            <a:ext cx="5639435" cy="71107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715" algn="r">
              <a:spcBef>
                <a:spcPts val="100"/>
              </a:spcBef>
            </a:pPr>
            <a:r>
              <a:rPr sz="1100" spc="-5" dirty="0">
                <a:latin typeface="Calibri"/>
                <a:cs typeface="Calibri"/>
              </a:rPr>
              <a:t>Ficha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Técnica: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K-001</a:t>
            </a:r>
            <a:endParaRPr sz="1100">
              <a:latin typeface="Calibri"/>
              <a:cs typeface="Calibri"/>
            </a:endParaRPr>
          </a:p>
          <a:p>
            <a:pPr marL="5149215" marR="5080" indent="118745" algn="r">
              <a:lnSpc>
                <a:spcPct val="101800"/>
              </a:lnSpc>
              <a:spcBef>
                <a:spcPts val="5"/>
              </a:spcBef>
            </a:pPr>
            <a:r>
              <a:rPr sz="1100" dirty="0">
                <a:latin typeface="Calibri"/>
                <a:cs typeface="Calibri"/>
              </a:rPr>
              <a:t>Re</a:t>
            </a:r>
            <a:r>
              <a:rPr sz="1100" spc="5" dirty="0">
                <a:latin typeface="Calibri"/>
                <a:cs typeface="Calibri"/>
              </a:rPr>
              <a:t>v</a:t>
            </a:r>
            <a:r>
              <a:rPr sz="1100" dirty="0">
                <a:latin typeface="Calibri"/>
                <a:cs typeface="Calibri"/>
              </a:rPr>
              <a:t>.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  </a:t>
            </a:r>
            <a:r>
              <a:rPr sz="1100" spc="-5" dirty="0">
                <a:latin typeface="Calibri"/>
                <a:cs typeface="Calibri"/>
              </a:rPr>
              <a:t>Jul-</a:t>
            </a:r>
            <a:r>
              <a:rPr sz="1100" dirty="0">
                <a:latin typeface="Calibri"/>
                <a:cs typeface="Calibri"/>
              </a:rPr>
              <a:t>20</a:t>
            </a:r>
            <a:r>
              <a:rPr sz="1100" spc="-10" dirty="0">
                <a:latin typeface="Calibri"/>
                <a:cs typeface="Calibri"/>
              </a:rPr>
              <a:t>1</a:t>
            </a:r>
            <a:r>
              <a:rPr sz="1100" dirty="0">
                <a:latin typeface="Calibri"/>
                <a:cs typeface="Calibri"/>
              </a:rPr>
              <a:t>8</a:t>
            </a:r>
            <a:endParaRPr sz="1100">
              <a:latin typeface="Calibri"/>
              <a:cs typeface="Calibri"/>
            </a:endParaRPr>
          </a:p>
          <a:p>
            <a:pPr marL="690245" lvl="2" indent="-678180" algn="just">
              <a:lnSpc>
                <a:spcPts val="1670"/>
              </a:lnSpc>
              <a:buAutoNum type="arabicPeriod" startAt="12"/>
              <a:tabLst>
                <a:tab pos="690880" algn="l"/>
              </a:tabLst>
            </a:pPr>
            <a:r>
              <a:rPr sz="1400" b="1" u="sng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Cambiadores</a:t>
            </a:r>
            <a:r>
              <a:rPr sz="1400" b="1" u="sng" spc="-2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400" b="1" u="sng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de</a:t>
            </a:r>
            <a:r>
              <a:rPr sz="1400" b="1" u="sng" spc="-2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400" b="1" u="sng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Tomas</a:t>
            </a:r>
            <a:endParaRPr sz="1400">
              <a:latin typeface="Arial"/>
              <a:cs typeface="Arial"/>
            </a:endParaRPr>
          </a:p>
          <a:p>
            <a:pPr lvl="2">
              <a:spcBef>
                <a:spcPts val="40"/>
              </a:spcBef>
              <a:buFont typeface="Arial"/>
              <a:buAutoNum type="arabicPeriod" startAt="12"/>
            </a:pPr>
            <a:endParaRPr sz="1300">
              <a:latin typeface="Arial"/>
              <a:cs typeface="Arial"/>
            </a:endParaRPr>
          </a:p>
          <a:p>
            <a:pPr marL="911225" lvl="3" indent="-899160" algn="just">
              <a:buAutoNum type="arabicPeriod"/>
              <a:tabLst>
                <a:tab pos="911860" algn="l"/>
              </a:tabLst>
            </a:pPr>
            <a:r>
              <a:rPr sz="1400" b="1" spc="-5" dirty="0">
                <a:latin typeface="Arial"/>
                <a:cs typeface="Arial"/>
              </a:rPr>
              <a:t>Cambiador</a:t>
            </a:r>
            <a:r>
              <a:rPr sz="1400" b="1" spc="-1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de</a:t>
            </a:r>
            <a:r>
              <a:rPr sz="1400" b="1" spc="-2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tomas</a:t>
            </a:r>
            <a:r>
              <a:rPr sz="1400" b="1" spc="-1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desenergizado.</a:t>
            </a:r>
            <a:endParaRPr sz="1400">
              <a:latin typeface="Arial"/>
              <a:cs typeface="Arial"/>
            </a:endParaRPr>
          </a:p>
          <a:p>
            <a:pPr marL="283845" marR="5080" algn="just">
              <a:lnSpc>
                <a:spcPct val="143300"/>
              </a:lnSpc>
              <a:spcBef>
                <a:spcPts val="204"/>
              </a:spcBef>
            </a:pPr>
            <a:r>
              <a:rPr sz="1400" dirty="0">
                <a:latin typeface="Arial"/>
                <a:cs typeface="Arial"/>
              </a:rPr>
              <a:t>Cuando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se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requiera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en</a:t>
            </a:r>
            <a:r>
              <a:rPr sz="1400" spc="-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las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Especificaciones</a:t>
            </a:r>
            <a:r>
              <a:rPr sz="1400" dirty="0">
                <a:latin typeface="Arial"/>
                <a:cs typeface="Arial"/>
              </a:rPr>
              <a:t> Particulares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un </a:t>
            </a:r>
            <a:r>
              <a:rPr sz="1400" spc="-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cambiador de tomas </a:t>
            </a:r>
            <a:r>
              <a:rPr sz="1400" spc="-5" dirty="0">
                <a:latin typeface="Arial"/>
                <a:cs typeface="Arial"/>
              </a:rPr>
              <a:t>desenergizado, éste deberá cumplir </a:t>
            </a:r>
            <a:r>
              <a:rPr sz="1400" dirty="0">
                <a:latin typeface="Arial"/>
                <a:cs typeface="Arial"/>
              </a:rPr>
              <a:t>con </a:t>
            </a:r>
            <a:r>
              <a:rPr sz="1400" spc="-10" dirty="0">
                <a:latin typeface="Arial"/>
                <a:cs typeface="Arial"/>
              </a:rPr>
              <a:t>los </a:t>
            </a:r>
            <a:r>
              <a:rPr sz="1400" spc="-5" dirty="0">
                <a:latin typeface="Arial"/>
                <a:cs typeface="Arial"/>
              </a:rPr>
              <a:t> requisitos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establecidos </a:t>
            </a:r>
            <a:r>
              <a:rPr sz="1400" dirty="0">
                <a:latin typeface="Arial"/>
                <a:cs typeface="Arial"/>
              </a:rPr>
              <a:t>en la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norma</a:t>
            </a:r>
            <a:r>
              <a:rPr sz="1400" spc="-10" dirty="0">
                <a:latin typeface="Arial"/>
                <a:cs typeface="Arial"/>
              </a:rPr>
              <a:t> IEC</a:t>
            </a:r>
            <a:endParaRPr sz="1400">
              <a:latin typeface="Arial"/>
              <a:cs typeface="Arial"/>
            </a:endParaRPr>
          </a:p>
          <a:p>
            <a:pPr marL="283845" marR="6350" algn="just">
              <a:lnSpc>
                <a:spcPct val="143800"/>
              </a:lnSpc>
              <a:spcBef>
                <a:spcPts val="815"/>
              </a:spcBef>
            </a:pPr>
            <a:r>
              <a:rPr sz="1400" dirty="0">
                <a:latin typeface="Arial"/>
                <a:cs typeface="Arial"/>
              </a:rPr>
              <a:t>El cambiador de </a:t>
            </a:r>
            <a:r>
              <a:rPr sz="1400" spc="-5" dirty="0">
                <a:latin typeface="Arial"/>
                <a:cs typeface="Arial"/>
              </a:rPr>
              <a:t>tomas desenergizado deberá estar diseñado para </a:t>
            </a:r>
            <a:r>
              <a:rPr sz="1400" dirty="0">
                <a:latin typeface="Arial"/>
                <a:cs typeface="Arial"/>
              </a:rPr>
              <a:t> operación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manual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desde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el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exterior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del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tanque,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con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el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transformador </a:t>
            </a:r>
            <a:r>
              <a:rPr sz="1400" spc="-38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desenergizado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por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medio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una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rueda,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llave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o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palanca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montada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en </a:t>
            </a:r>
            <a:r>
              <a:rPr sz="1400" spc="-38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un </a:t>
            </a:r>
            <a:r>
              <a:rPr sz="1400" spc="-5" dirty="0">
                <a:latin typeface="Arial"/>
                <a:cs typeface="Arial"/>
              </a:rPr>
              <a:t>sitio conveniente </a:t>
            </a:r>
            <a:r>
              <a:rPr sz="1400" dirty="0">
                <a:latin typeface="Arial"/>
                <a:cs typeface="Arial"/>
              </a:rPr>
              <a:t>y a una </a:t>
            </a:r>
            <a:r>
              <a:rPr sz="1400" spc="-5" dirty="0">
                <a:latin typeface="Arial"/>
                <a:cs typeface="Arial"/>
              </a:rPr>
              <a:t>altura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b="1" spc="-5" dirty="0">
                <a:latin typeface="Arial"/>
                <a:cs typeface="Arial"/>
              </a:rPr>
              <a:t>1,00 </a:t>
            </a:r>
            <a:r>
              <a:rPr sz="1400" dirty="0">
                <a:latin typeface="Arial"/>
                <a:cs typeface="Arial"/>
              </a:rPr>
              <a:t>m sobre el </a:t>
            </a:r>
            <a:r>
              <a:rPr sz="1400" spc="-10" dirty="0">
                <a:latin typeface="Arial"/>
                <a:cs typeface="Arial"/>
              </a:rPr>
              <a:t>nivel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-10" dirty="0">
                <a:latin typeface="Arial"/>
                <a:cs typeface="Arial"/>
              </a:rPr>
              <a:t>los </a:t>
            </a:r>
            <a:r>
              <a:rPr sz="1400" spc="-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rieles y </a:t>
            </a:r>
            <a:r>
              <a:rPr sz="1400" spc="-5" dirty="0">
                <a:latin typeface="Arial"/>
                <a:cs typeface="Arial"/>
              </a:rPr>
              <a:t>deberá estar provista </a:t>
            </a:r>
            <a:r>
              <a:rPr sz="1400" spc="-10" dirty="0">
                <a:latin typeface="Arial"/>
                <a:cs typeface="Arial"/>
              </a:rPr>
              <a:t>de </a:t>
            </a:r>
            <a:r>
              <a:rPr sz="1400" dirty="0">
                <a:latin typeface="Arial"/>
                <a:cs typeface="Arial"/>
              </a:rPr>
              <a:t>un medio de </a:t>
            </a:r>
            <a:r>
              <a:rPr sz="1400" spc="-5" dirty="0">
                <a:latin typeface="Arial"/>
                <a:cs typeface="Arial"/>
              </a:rPr>
              <a:t>bloqueo </a:t>
            </a:r>
            <a:r>
              <a:rPr sz="1400" spc="-10" dirty="0">
                <a:latin typeface="Arial"/>
                <a:cs typeface="Arial"/>
              </a:rPr>
              <a:t>efectivo. </a:t>
            </a:r>
            <a:r>
              <a:rPr sz="1400" spc="-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Deberá tener </a:t>
            </a:r>
            <a:r>
              <a:rPr sz="1400" spc="-5" dirty="0">
                <a:latin typeface="Arial"/>
                <a:cs typeface="Arial"/>
              </a:rPr>
              <a:t>índice </a:t>
            </a:r>
            <a:r>
              <a:rPr sz="1400" dirty="0">
                <a:latin typeface="Arial"/>
                <a:cs typeface="Arial"/>
              </a:rPr>
              <a:t>con un dial para </a:t>
            </a:r>
            <a:r>
              <a:rPr sz="1400" spc="-10" dirty="0">
                <a:latin typeface="Arial"/>
                <a:cs typeface="Arial"/>
              </a:rPr>
              <a:t>la </a:t>
            </a:r>
            <a:r>
              <a:rPr sz="1400" spc="-5" dirty="0">
                <a:latin typeface="Arial"/>
                <a:cs typeface="Arial"/>
              </a:rPr>
              <a:t>indicación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posición </a:t>
            </a:r>
            <a:r>
              <a:rPr sz="1400" dirty="0">
                <a:latin typeface="Arial"/>
                <a:cs typeface="Arial"/>
              </a:rPr>
              <a:t>y </a:t>
            </a:r>
            <a:r>
              <a:rPr sz="1400" spc="-10" dirty="0">
                <a:latin typeface="Arial"/>
                <a:cs typeface="Arial"/>
              </a:rPr>
              <a:t>un </a:t>
            </a:r>
            <a:r>
              <a:rPr sz="1400" spc="-5" dirty="0">
                <a:latin typeface="Arial"/>
                <a:cs typeface="Arial"/>
              </a:rPr>
              <a:t> dispositivo</a:t>
            </a:r>
            <a:r>
              <a:rPr sz="1400" dirty="0">
                <a:latin typeface="Arial"/>
                <a:cs typeface="Arial"/>
              </a:rPr>
              <a:t> de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cerradura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para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cualquiera</a:t>
            </a:r>
            <a:r>
              <a:rPr sz="1400" dirty="0">
                <a:latin typeface="Arial"/>
                <a:cs typeface="Arial"/>
              </a:rPr>
              <a:t> de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las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posiciones.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Se </a:t>
            </a:r>
            <a:r>
              <a:rPr sz="1400" spc="-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deberán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suministrar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contactos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auxiliares,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que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impidan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la </a:t>
            </a:r>
            <a:r>
              <a:rPr sz="1400" spc="-37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energización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del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Banco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Transformación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si</a:t>
            </a:r>
            <a:r>
              <a:rPr sz="1400" dirty="0">
                <a:latin typeface="Arial"/>
                <a:cs typeface="Arial"/>
              </a:rPr>
              <a:t> la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posición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del </a:t>
            </a:r>
            <a:r>
              <a:rPr sz="1400" spc="-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cambiador de </a:t>
            </a:r>
            <a:r>
              <a:rPr sz="1400" spc="-5" dirty="0">
                <a:latin typeface="Arial"/>
                <a:cs typeface="Arial"/>
              </a:rPr>
              <a:t>tomas </a:t>
            </a:r>
            <a:r>
              <a:rPr sz="1400" dirty="0">
                <a:latin typeface="Arial"/>
                <a:cs typeface="Arial"/>
              </a:rPr>
              <a:t>no es la </a:t>
            </a:r>
            <a:r>
              <a:rPr sz="1400" spc="-5" dirty="0">
                <a:latin typeface="Arial"/>
                <a:cs typeface="Arial"/>
              </a:rPr>
              <a:t>misma </a:t>
            </a:r>
            <a:r>
              <a:rPr sz="1400" spc="-10" dirty="0">
                <a:latin typeface="Arial"/>
                <a:cs typeface="Arial"/>
              </a:rPr>
              <a:t>en </a:t>
            </a:r>
            <a:r>
              <a:rPr sz="1400" dirty="0">
                <a:latin typeface="Arial"/>
                <a:cs typeface="Arial"/>
              </a:rPr>
              <a:t>las </a:t>
            </a:r>
            <a:r>
              <a:rPr sz="1400" spc="-5" dirty="0">
                <a:latin typeface="Arial"/>
                <a:cs typeface="Arial"/>
              </a:rPr>
              <a:t>tres fases. </a:t>
            </a:r>
            <a:r>
              <a:rPr sz="1400" dirty="0">
                <a:latin typeface="Arial"/>
                <a:cs typeface="Arial"/>
              </a:rPr>
              <a:t>El </a:t>
            </a:r>
            <a:r>
              <a:rPr sz="1400" spc="-5" dirty="0">
                <a:latin typeface="Arial"/>
                <a:cs typeface="Arial"/>
              </a:rPr>
              <a:t>cambiador </a:t>
            </a:r>
            <a:r>
              <a:rPr sz="1400" spc="-37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 tomas </a:t>
            </a:r>
            <a:r>
              <a:rPr sz="1400" spc="-5" dirty="0">
                <a:latin typeface="Arial"/>
                <a:cs typeface="Arial"/>
              </a:rPr>
              <a:t>deberá estar </a:t>
            </a:r>
            <a:r>
              <a:rPr sz="1400" dirty="0">
                <a:latin typeface="Arial"/>
                <a:cs typeface="Arial"/>
              </a:rPr>
              <a:t>diseñado </a:t>
            </a:r>
            <a:r>
              <a:rPr sz="1400" spc="-5" dirty="0">
                <a:latin typeface="Arial"/>
                <a:cs typeface="Arial"/>
              </a:rPr>
              <a:t>con altos factores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seguridad 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térmica, mecánica, eléctrica, </a:t>
            </a:r>
            <a:r>
              <a:rPr sz="1400" dirty="0">
                <a:latin typeface="Arial"/>
                <a:cs typeface="Arial"/>
              </a:rPr>
              <a:t>y sus </a:t>
            </a:r>
            <a:r>
              <a:rPr sz="1400" spc="-5" dirty="0">
                <a:latin typeface="Arial"/>
                <a:cs typeface="Arial"/>
              </a:rPr>
              <a:t>contactos deberán </a:t>
            </a:r>
            <a:r>
              <a:rPr sz="1400" spc="-10" dirty="0">
                <a:latin typeface="Arial"/>
                <a:cs typeface="Arial"/>
              </a:rPr>
              <a:t>ser </a:t>
            </a:r>
            <a:r>
              <a:rPr sz="1400" spc="-5" dirty="0">
                <a:latin typeface="Arial"/>
                <a:cs typeface="Arial"/>
              </a:rPr>
              <a:t>capaces </a:t>
            </a:r>
            <a:r>
              <a:rPr sz="1400" dirty="0">
                <a:latin typeface="Arial"/>
                <a:cs typeface="Arial"/>
              </a:rPr>
              <a:t> de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resistir</a:t>
            </a:r>
            <a:r>
              <a:rPr sz="1400" dirty="0">
                <a:latin typeface="Arial"/>
                <a:cs typeface="Arial"/>
              </a:rPr>
              <a:t> las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corrientes</a:t>
            </a:r>
            <a:r>
              <a:rPr sz="1400" dirty="0">
                <a:latin typeface="Arial"/>
                <a:cs typeface="Arial"/>
              </a:rPr>
              <a:t> de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cortocircuito</a:t>
            </a:r>
            <a:r>
              <a:rPr sz="1400" dirty="0">
                <a:latin typeface="Arial"/>
                <a:cs typeface="Arial"/>
              </a:rPr>
              <a:t> del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transformador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sin </a:t>
            </a:r>
            <a:r>
              <a:rPr sz="1400" spc="-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dañarse.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Deberá</a:t>
            </a:r>
            <a:r>
              <a:rPr sz="1400" dirty="0">
                <a:latin typeface="Arial"/>
                <a:cs typeface="Arial"/>
              </a:rPr>
              <a:t> ser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imposible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dejar</a:t>
            </a:r>
            <a:r>
              <a:rPr sz="1400" dirty="0">
                <a:latin typeface="Arial"/>
                <a:cs typeface="Arial"/>
              </a:rPr>
              <a:t> un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arrollado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abierto</a:t>
            </a:r>
            <a:r>
              <a:rPr sz="1400" dirty="0">
                <a:latin typeface="Arial"/>
                <a:cs typeface="Arial"/>
              </a:rPr>
              <a:t> ó 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cortocircuitado cuando </a:t>
            </a:r>
            <a:r>
              <a:rPr sz="1400" dirty="0">
                <a:latin typeface="Arial"/>
                <a:cs typeface="Arial"/>
              </a:rPr>
              <a:t>la rueda </a:t>
            </a:r>
            <a:r>
              <a:rPr sz="1400" spc="-10" dirty="0">
                <a:latin typeface="Arial"/>
                <a:cs typeface="Arial"/>
              </a:rPr>
              <a:t>de </a:t>
            </a:r>
            <a:r>
              <a:rPr sz="1400" dirty="0">
                <a:latin typeface="Arial"/>
                <a:cs typeface="Arial"/>
              </a:rPr>
              <a:t>operación </a:t>
            </a:r>
            <a:r>
              <a:rPr sz="1400" spc="-5" dirty="0">
                <a:latin typeface="Arial"/>
                <a:cs typeface="Arial"/>
              </a:rPr>
              <a:t>esté </a:t>
            </a:r>
            <a:r>
              <a:rPr sz="1400" dirty="0">
                <a:latin typeface="Arial"/>
                <a:cs typeface="Arial"/>
              </a:rPr>
              <a:t>en </a:t>
            </a:r>
            <a:r>
              <a:rPr sz="1400" spc="-5" dirty="0">
                <a:latin typeface="Arial"/>
                <a:cs typeface="Arial"/>
              </a:rPr>
              <a:t>una posición </a:t>
            </a:r>
            <a:r>
              <a:rPr sz="1400" dirty="0">
                <a:latin typeface="Arial"/>
                <a:cs typeface="Arial"/>
              </a:rPr>
              <a:t> con</a:t>
            </a:r>
            <a:r>
              <a:rPr sz="1400" spc="10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la</a:t>
            </a:r>
            <a:r>
              <a:rPr sz="1400" spc="10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cerradura</a:t>
            </a:r>
            <a:r>
              <a:rPr sz="1400" spc="9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puesta.</a:t>
            </a:r>
            <a:r>
              <a:rPr sz="1400" spc="1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El</a:t>
            </a:r>
            <a:r>
              <a:rPr sz="1400" spc="10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Contratista</a:t>
            </a:r>
            <a:r>
              <a:rPr sz="1400" spc="1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deberá</a:t>
            </a:r>
            <a:r>
              <a:rPr sz="1400" spc="1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suministrar</a:t>
            </a:r>
            <a:r>
              <a:rPr sz="1400" spc="1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los</a:t>
            </a:r>
            <a:endParaRPr sz="14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255308" y="8940496"/>
            <a:ext cx="5372100" cy="5073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1150"/>
              </a:lnSpc>
            </a:pPr>
            <a:r>
              <a:rPr sz="1100" dirty="0">
                <a:latin typeface="Calibri"/>
                <a:cs typeface="Calibri"/>
              </a:rPr>
              <a:t>PH </a:t>
            </a:r>
            <a:r>
              <a:rPr sz="1100" spc="-5" dirty="0">
                <a:latin typeface="Calibri"/>
                <a:cs typeface="Calibri"/>
              </a:rPr>
              <a:t>Financial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Park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Tower,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Piso</a:t>
            </a:r>
            <a:r>
              <a:rPr sz="1100" dirty="0">
                <a:latin typeface="Calibri"/>
                <a:cs typeface="Calibri"/>
              </a:rPr>
              <a:t> 35,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Boulevard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Costa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Este. </a:t>
            </a:r>
            <a:r>
              <a:rPr sz="1100" spc="-5" dirty="0">
                <a:latin typeface="Calibri"/>
                <a:cs typeface="Calibri"/>
              </a:rPr>
              <a:t>Corregimiento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Juan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Díaz,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Costa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del</a:t>
            </a:r>
            <a:endParaRPr sz="1100">
              <a:latin typeface="Calibri"/>
              <a:cs typeface="Calibri"/>
            </a:endParaRPr>
          </a:p>
          <a:p>
            <a:pPr marL="1724025" marR="1714500" algn="ctr">
              <a:lnSpc>
                <a:spcPct val="101800"/>
              </a:lnSpc>
            </a:pPr>
            <a:r>
              <a:rPr sz="1100" spc="-5" dirty="0">
                <a:latin typeface="Calibri"/>
                <a:cs typeface="Calibri"/>
              </a:rPr>
              <a:t>Este.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Ciudad</a:t>
            </a:r>
            <a:r>
              <a:rPr sz="110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Panamá.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Panamá. </a:t>
            </a:r>
            <a:r>
              <a:rPr sz="1100" spc="-229" dirty="0">
                <a:latin typeface="Calibri"/>
                <a:cs typeface="Calibri"/>
              </a:rPr>
              <a:t> </a:t>
            </a:r>
            <a:r>
              <a:rPr sz="1100" u="sng" spc="-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3"/>
              </a:rPr>
              <a:t>www.kaizengrp.com</a:t>
            </a:r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158281" y="8909622"/>
            <a:ext cx="5561965" cy="0"/>
          </a:xfrm>
          <a:custGeom>
            <a:avLst/>
            <a:gdLst/>
            <a:ahLst/>
            <a:cxnLst/>
            <a:rect l="l" t="t" r="r" b="b"/>
            <a:pathLst>
              <a:path w="5561965">
                <a:moveTo>
                  <a:pt x="0" y="0"/>
                </a:moveTo>
                <a:lnTo>
                  <a:pt x="5561885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158044" y="804717"/>
            <a:ext cx="999649" cy="431186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6122721" y="1232662"/>
            <a:ext cx="5639435" cy="732969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715" algn="r">
              <a:spcBef>
                <a:spcPts val="100"/>
              </a:spcBef>
            </a:pPr>
            <a:r>
              <a:rPr sz="1100" spc="-5" dirty="0">
                <a:latin typeface="Calibri"/>
                <a:cs typeface="Calibri"/>
              </a:rPr>
              <a:t>Ficha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Técnica: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K-001</a:t>
            </a:r>
            <a:endParaRPr sz="1100">
              <a:latin typeface="Calibri"/>
              <a:cs typeface="Calibri"/>
            </a:endParaRPr>
          </a:p>
          <a:p>
            <a:pPr marL="5149215" marR="5080" indent="118745" algn="r">
              <a:lnSpc>
                <a:spcPct val="101800"/>
              </a:lnSpc>
              <a:spcBef>
                <a:spcPts val="5"/>
              </a:spcBef>
            </a:pPr>
            <a:r>
              <a:rPr sz="1100" dirty="0">
                <a:latin typeface="Calibri"/>
                <a:cs typeface="Calibri"/>
              </a:rPr>
              <a:t>Re</a:t>
            </a:r>
            <a:r>
              <a:rPr sz="1100" spc="5" dirty="0">
                <a:latin typeface="Calibri"/>
                <a:cs typeface="Calibri"/>
              </a:rPr>
              <a:t>v</a:t>
            </a:r>
            <a:r>
              <a:rPr sz="1100" dirty="0">
                <a:latin typeface="Calibri"/>
                <a:cs typeface="Calibri"/>
              </a:rPr>
              <a:t>.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  </a:t>
            </a:r>
            <a:r>
              <a:rPr sz="1100" spc="-5" dirty="0">
                <a:latin typeface="Calibri"/>
                <a:cs typeface="Calibri"/>
              </a:rPr>
              <a:t>Jul-</a:t>
            </a:r>
            <a:r>
              <a:rPr sz="1100" dirty="0">
                <a:latin typeface="Calibri"/>
                <a:cs typeface="Calibri"/>
              </a:rPr>
              <a:t>20</a:t>
            </a:r>
            <a:r>
              <a:rPr sz="1100" spc="-10" dirty="0">
                <a:latin typeface="Calibri"/>
                <a:cs typeface="Calibri"/>
              </a:rPr>
              <a:t>1</a:t>
            </a:r>
            <a:r>
              <a:rPr sz="1100" dirty="0">
                <a:latin typeface="Calibri"/>
                <a:cs typeface="Calibri"/>
              </a:rPr>
              <a:t>8</a:t>
            </a:r>
            <a:endParaRPr sz="1100">
              <a:latin typeface="Calibri"/>
              <a:cs typeface="Calibri"/>
            </a:endParaRPr>
          </a:p>
          <a:p>
            <a:pPr marL="283845" algn="just">
              <a:lnSpc>
                <a:spcPts val="1670"/>
              </a:lnSpc>
            </a:pPr>
            <a:r>
              <a:rPr sz="1400" spc="-5" dirty="0">
                <a:latin typeface="Arial"/>
                <a:cs typeface="Arial"/>
              </a:rPr>
              <a:t>repuestos</a:t>
            </a:r>
            <a:r>
              <a:rPr sz="1400" spc="434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especificados</a:t>
            </a:r>
            <a:r>
              <a:rPr sz="1400" spc="434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por</a:t>
            </a:r>
            <a:r>
              <a:rPr sz="1400" spc="43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el</a:t>
            </a:r>
            <a:r>
              <a:rPr sz="1400" spc="42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cliente</a:t>
            </a:r>
            <a:r>
              <a:rPr sz="1400" spc="43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y</a:t>
            </a:r>
            <a:r>
              <a:rPr sz="1400" spc="409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presentar</a:t>
            </a:r>
            <a:r>
              <a:rPr sz="1400" spc="42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una</a:t>
            </a:r>
            <a:r>
              <a:rPr sz="1400" spc="43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lista</a:t>
            </a:r>
            <a:r>
              <a:rPr sz="1400" spc="41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de</a:t>
            </a:r>
            <a:endParaRPr sz="1400">
              <a:latin typeface="Arial"/>
              <a:cs typeface="Arial"/>
            </a:endParaRPr>
          </a:p>
          <a:p>
            <a:pPr marL="283845" algn="just">
              <a:spcBef>
                <a:spcPts val="730"/>
              </a:spcBef>
            </a:pPr>
            <a:r>
              <a:rPr sz="1400" spc="-5" dirty="0">
                <a:latin typeface="Arial"/>
                <a:cs typeface="Arial"/>
              </a:rPr>
              <a:t>repuestos</a:t>
            </a:r>
            <a:r>
              <a:rPr sz="1400" spc="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adicionales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recomendados</a:t>
            </a:r>
            <a:r>
              <a:rPr sz="1400" dirty="0">
                <a:latin typeface="Arial"/>
                <a:cs typeface="Arial"/>
              </a:rPr>
              <a:t> por</a:t>
            </a:r>
            <a:r>
              <a:rPr sz="1400" spc="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el </a:t>
            </a:r>
            <a:r>
              <a:rPr sz="1400" spc="-5" dirty="0">
                <a:latin typeface="Arial"/>
                <a:cs typeface="Arial"/>
              </a:rPr>
              <a:t>fabricante.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15"/>
              </a:spcBef>
            </a:pPr>
            <a:endParaRPr sz="2200">
              <a:latin typeface="Arial"/>
              <a:cs typeface="Arial"/>
            </a:endParaRPr>
          </a:p>
          <a:p>
            <a:pPr marL="12700" algn="just"/>
            <a:r>
              <a:rPr sz="1400" b="1" spc="-5" dirty="0">
                <a:latin typeface="Arial"/>
                <a:cs typeface="Arial"/>
              </a:rPr>
              <a:t>1.4.12.2.</a:t>
            </a:r>
            <a:r>
              <a:rPr sz="1400" b="1" spc="420" dirty="0">
                <a:latin typeface="Arial"/>
                <a:cs typeface="Arial"/>
              </a:rPr>
              <a:t>  </a:t>
            </a:r>
            <a:r>
              <a:rPr sz="1400" b="1" spc="-5" dirty="0">
                <a:latin typeface="Arial"/>
                <a:cs typeface="Arial"/>
              </a:rPr>
              <a:t>Cambiador</a:t>
            </a:r>
            <a:r>
              <a:rPr sz="1400" b="1" spc="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de</a:t>
            </a:r>
            <a:r>
              <a:rPr sz="1400" b="1" spc="-1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tomas</a:t>
            </a:r>
            <a:r>
              <a:rPr sz="1400" b="1" spc="1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bajo</a:t>
            </a:r>
            <a:r>
              <a:rPr sz="1400" b="1" spc="-1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carga</a:t>
            </a:r>
            <a:endParaRPr sz="1400">
              <a:latin typeface="Arial"/>
              <a:cs typeface="Arial"/>
            </a:endParaRPr>
          </a:p>
          <a:p>
            <a:pPr marL="283845" marR="5715" algn="just">
              <a:lnSpc>
                <a:spcPct val="143600"/>
              </a:lnSpc>
              <a:spcBef>
                <a:spcPts val="190"/>
              </a:spcBef>
            </a:pPr>
            <a:r>
              <a:rPr sz="1400" dirty="0">
                <a:latin typeface="Arial"/>
                <a:cs typeface="Arial"/>
              </a:rPr>
              <a:t>Cuando se </a:t>
            </a:r>
            <a:r>
              <a:rPr sz="1400" spc="-5" dirty="0">
                <a:latin typeface="Arial"/>
                <a:cs typeface="Arial"/>
              </a:rPr>
              <a:t>requiera </a:t>
            </a:r>
            <a:r>
              <a:rPr sz="1400" dirty="0">
                <a:latin typeface="Arial"/>
                <a:cs typeface="Arial"/>
              </a:rPr>
              <a:t>en </a:t>
            </a:r>
            <a:r>
              <a:rPr sz="1400" spc="-5" dirty="0">
                <a:latin typeface="Arial"/>
                <a:cs typeface="Arial"/>
              </a:rPr>
              <a:t>las Especificaciones Particulares </a:t>
            </a:r>
            <a:r>
              <a:rPr sz="1400" dirty="0">
                <a:latin typeface="Arial"/>
                <a:cs typeface="Arial"/>
              </a:rPr>
              <a:t>del </a:t>
            </a:r>
            <a:r>
              <a:rPr sz="1400" spc="-5" dirty="0">
                <a:latin typeface="Arial"/>
                <a:cs typeface="Arial"/>
              </a:rPr>
              <a:t>cliente, </a:t>
            </a:r>
            <a:r>
              <a:rPr sz="1400" spc="-37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el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Transformador</a:t>
            </a:r>
            <a:r>
              <a:rPr sz="1400" dirty="0">
                <a:latin typeface="Arial"/>
                <a:cs typeface="Arial"/>
              </a:rPr>
              <a:t> deberá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estar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equipado</a:t>
            </a:r>
            <a:r>
              <a:rPr sz="1400" dirty="0">
                <a:latin typeface="Arial"/>
                <a:cs typeface="Arial"/>
              </a:rPr>
              <a:t> con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un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cambiador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 tomas, operado </a:t>
            </a:r>
            <a:r>
              <a:rPr sz="1400" dirty="0">
                <a:latin typeface="Arial"/>
                <a:cs typeface="Arial"/>
              </a:rPr>
              <a:t>manual o </a:t>
            </a:r>
            <a:r>
              <a:rPr sz="1400" spc="-5" dirty="0">
                <a:latin typeface="Arial"/>
                <a:cs typeface="Arial"/>
              </a:rPr>
              <a:t>eléctricamente para </a:t>
            </a:r>
            <a:r>
              <a:rPr sz="1400" dirty="0">
                <a:latin typeface="Arial"/>
                <a:cs typeface="Arial"/>
              </a:rPr>
              <a:t>cambiar su </a:t>
            </a:r>
            <a:r>
              <a:rPr sz="1400" spc="-5" dirty="0">
                <a:latin typeface="Arial"/>
                <a:cs typeface="Arial"/>
              </a:rPr>
              <a:t>relación </a:t>
            </a:r>
            <a:r>
              <a:rPr sz="1400" dirty="0">
                <a:latin typeface="Arial"/>
                <a:cs typeface="Arial"/>
              </a:rPr>
              <a:t> de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tensión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bajo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carga,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dentro</a:t>
            </a:r>
            <a:r>
              <a:rPr sz="1400" dirty="0">
                <a:latin typeface="Arial"/>
                <a:cs typeface="Arial"/>
              </a:rPr>
              <a:t> de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las</a:t>
            </a:r>
            <a:r>
              <a:rPr sz="1400" dirty="0">
                <a:latin typeface="Arial"/>
                <a:cs typeface="Arial"/>
              </a:rPr>
              <a:t> gamas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indicadas</a:t>
            </a:r>
            <a:r>
              <a:rPr sz="1400" dirty="0">
                <a:latin typeface="Arial"/>
                <a:cs typeface="Arial"/>
              </a:rPr>
              <a:t> en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las </a:t>
            </a:r>
            <a:r>
              <a:rPr sz="1400" spc="-5" dirty="0">
                <a:latin typeface="Arial"/>
                <a:cs typeface="Arial"/>
              </a:rPr>
              <a:t> Especificaciones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Particulares</a:t>
            </a:r>
            <a:r>
              <a:rPr sz="1400" dirty="0">
                <a:latin typeface="Arial"/>
                <a:cs typeface="Arial"/>
              </a:rPr>
              <a:t> y </a:t>
            </a:r>
            <a:r>
              <a:rPr sz="1400" spc="-5" dirty="0">
                <a:latin typeface="Arial"/>
                <a:cs typeface="Arial"/>
              </a:rPr>
              <a:t>conforme </a:t>
            </a:r>
            <a:r>
              <a:rPr sz="1400" dirty="0">
                <a:latin typeface="Arial"/>
                <a:cs typeface="Arial"/>
              </a:rPr>
              <a:t>con </a:t>
            </a:r>
            <a:r>
              <a:rPr sz="1400" spc="-5" dirty="0">
                <a:latin typeface="Arial"/>
                <a:cs typeface="Arial"/>
              </a:rPr>
              <a:t>los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requerimientos 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establecidos</a:t>
            </a:r>
            <a:r>
              <a:rPr sz="1400" dirty="0">
                <a:latin typeface="Arial"/>
                <a:cs typeface="Arial"/>
              </a:rPr>
              <a:t> en</a:t>
            </a:r>
            <a:r>
              <a:rPr sz="1400" spc="-5" dirty="0">
                <a:latin typeface="Arial"/>
                <a:cs typeface="Arial"/>
              </a:rPr>
              <a:t> las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normas</a:t>
            </a:r>
            <a:r>
              <a:rPr sz="1400" dirty="0">
                <a:latin typeface="Arial"/>
                <a:cs typeface="Arial"/>
              </a:rPr>
              <a:t> IEC 76-4</a:t>
            </a:r>
            <a:r>
              <a:rPr sz="1400" spc="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</a:t>
            </a:r>
            <a:r>
              <a:rPr sz="1400" spc="-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IEC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214,</a:t>
            </a:r>
            <a:r>
              <a:rPr sz="1400" spc="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y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con</a:t>
            </a:r>
            <a:r>
              <a:rPr sz="1400" spc="-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lo</a:t>
            </a:r>
            <a:r>
              <a:rPr sz="1400" spc="-5" dirty="0">
                <a:latin typeface="Arial"/>
                <a:cs typeface="Arial"/>
              </a:rPr>
              <a:t> siguiente:</a:t>
            </a:r>
            <a:endParaRPr sz="1400">
              <a:latin typeface="Arial"/>
              <a:cs typeface="Arial"/>
            </a:endParaRPr>
          </a:p>
          <a:p>
            <a:pPr marL="283845" marR="5715" algn="just">
              <a:lnSpc>
                <a:spcPct val="143700"/>
              </a:lnSpc>
              <a:spcBef>
                <a:spcPts val="815"/>
              </a:spcBef>
            </a:pPr>
            <a:r>
              <a:rPr sz="1400" dirty="0">
                <a:latin typeface="Arial"/>
                <a:cs typeface="Arial"/>
              </a:rPr>
              <a:t>Deberá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estar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diseñado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para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operación</a:t>
            </a:r>
            <a:r>
              <a:rPr sz="1400" spc="-5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local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ó</a:t>
            </a:r>
            <a:r>
              <a:rPr sz="1400" spc="-5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remota,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ésta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última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en </a:t>
            </a:r>
            <a:r>
              <a:rPr sz="1400" spc="-37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forma manual ó </a:t>
            </a:r>
            <a:r>
              <a:rPr sz="1400" spc="-5" dirty="0">
                <a:latin typeface="Arial"/>
                <a:cs typeface="Arial"/>
              </a:rPr>
              <a:t>automática. </a:t>
            </a:r>
            <a:r>
              <a:rPr sz="1400" dirty="0">
                <a:latin typeface="Arial"/>
                <a:cs typeface="Arial"/>
              </a:rPr>
              <a:t>El equipo de </a:t>
            </a:r>
            <a:r>
              <a:rPr sz="1400" spc="-5" dirty="0">
                <a:latin typeface="Arial"/>
                <a:cs typeface="Arial"/>
              </a:rPr>
              <a:t>control </a:t>
            </a:r>
            <a:r>
              <a:rPr sz="1400" spc="5" dirty="0">
                <a:latin typeface="Arial"/>
                <a:cs typeface="Arial"/>
              </a:rPr>
              <a:t>del </a:t>
            </a:r>
            <a:r>
              <a:rPr sz="1400" spc="-5" dirty="0">
                <a:latin typeface="Arial"/>
                <a:cs typeface="Arial"/>
              </a:rPr>
              <a:t>cambiador </a:t>
            </a:r>
            <a:r>
              <a:rPr sz="1400" spc="-1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 toma </a:t>
            </a:r>
            <a:r>
              <a:rPr sz="1400" dirty="0">
                <a:latin typeface="Arial"/>
                <a:cs typeface="Arial"/>
              </a:rPr>
              <a:t>deberá </a:t>
            </a:r>
            <a:r>
              <a:rPr sz="1400" spc="-5" dirty="0">
                <a:latin typeface="Arial"/>
                <a:cs typeface="Arial"/>
              </a:rPr>
              <a:t>venir </a:t>
            </a:r>
            <a:r>
              <a:rPr sz="1400" dirty="0">
                <a:latin typeface="Arial"/>
                <a:cs typeface="Arial"/>
              </a:rPr>
              <a:t>en un </a:t>
            </a:r>
            <a:r>
              <a:rPr sz="1400" spc="-5" dirty="0">
                <a:latin typeface="Arial"/>
                <a:cs typeface="Arial"/>
              </a:rPr>
              <a:t>gabinete terminal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acero </a:t>
            </a:r>
            <a:r>
              <a:rPr sz="1400" dirty="0">
                <a:latin typeface="Arial"/>
                <a:cs typeface="Arial"/>
              </a:rPr>
              <a:t>y a prueba </a:t>
            </a:r>
            <a:r>
              <a:rPr sz="1400" spc="-1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 intemperie, </a:t>
            </a:r>
            <a:r>
              <a:rPr sz="1400" dirty="0">
                <a:latin typeface="Arial"/>
                <a:cs typeface="Arial"/>
              </a:rPr>
              <a:t>con </a:t>
            </a:r>
            <a:r>
              <a:rPr sz="1400" spc="-5" dirty="0">
                <a:latin typeface="Arial"/>
                <a:cs typeface="Arial"/>
              </a:rPr>
              <a:t>una puerta provista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empacadura </a:t>
            </a:r>
            <a:r>
              <a:rPr sz="1400" dirty="0">
                <a:latin typeface="Arial"/>
                <a:cs typeface="Arial"/>
              </a:rPr>
              <a:t>y </a:t>
            </a:r>
            <a:r>
              <a:rPr sz="1400" spc="-5" dirty="0">
                <a:latin typeface="Arial"/>
                <a:cs typeface="Arial"/>
              </a:rPr>
              <a:t>apropiada </a:t>
            </a:r>
            <a:r>
              <a:rPr sz="1400" dirty="0">
                <a:latin typeface="Arial"/>
                <a:cs typeface="Arial"/>
              </a:rPr>
              <a:t> para </a:t>
            </a:r>
            <a:r>
              <a:rPr sz="1400" spc="-5" dirty="0">
                <a:latin typeface="Arial"/>
                <a:cs typeface="Arial"/>
              </a:rPr>
              <a:t>cerrarse</a:t>
            </a:r>
            <a:r>
              <a:rPr sz="1400" dirty="0">
                <a:latin typeface="Arial"/>
                <a:cs typeface="Arial"/>
              </a:rPr>
              <a:t> con </a:t>
            </a:r>
            <a:r>
              <a:rPr sz="1400" spc="-5" dirty="0">
                <a:latin typeface="Arial"/>
                <a:cs typeface="Arial"/>
              </a:rPr>
              <a:t>llave.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Asimismo, </a:t>
            </a:r>
            <a:r>
              <a:rPr sz="1400" dirty="0">
                <a:latin typeface="Arial"/>
                <a:cs typeface="Arial"/>
              </a:rPr>
              <a:t>dicho </a:t>
            </a:r>
            <a:r>
              <a:rPr sz="1400" spc="-5" dirty="0">
                <a:latin typeface="Arial"/>
                <a:cs typeface="Arial"/>
              </a:rPr>
              <a:t>gabinete deberá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estar </a:t>
            </a:r>
            <a:r>
              <a:rPr sz="1400" dirty="0">
                <a:latin typeface="Arial"/>
                <a:cs typeface="Arial"/>
              </a:rPr>
              <a:t> aislado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eléctricamente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del </a:t>
            </a:r>
            <a:r>
              <a:rPr sz="1400" dirty="0">
                <a:latin typeface="Arial"/>
                <a:cs typeface="Arial"/>
              </a:rPr>
              <a:t>tanque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del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transformador.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5"/>
              </a:spcBef>
            </a:pPr>
            <a:endParaRPr sz="2100">
              <a:latin typeface="Arial"/>
              <a:cs typeface="Arial"/>
            </a:endParaRPr>
          </a:p>
          <a:p>
            <a:pPr marL="283845" marR="5080" algn="just">
              <a:lnSpc>
                <a:spcPct val="143800"/>
              </a:lnSpc>
            </a:pPr>
            <a:r>
              <a:rPr sz="1400" dirty="0">
                <a:latin typeface="Arial"/>
                <a:cs typeface="Arial"/>
              </a:rPr>
              <a:t>Deberá funcionar </a:t>
            </a:r>
            <a:r>
              <a:rPr sz="1400" spc="-5" dirty="0">
                <a:latin typeface="Arial"/>
                <a:cs typeface="Arial"/>
              </a:rPr>
              <a:t>con </a:t>
            </a:r>
            <a:r>
              <a:rPr sz="1400" dirty="0">
                <a:latin typeface="Arial"/>
                <a:cs typeface="Arial"/>
              </a:rPr>
              <a:t>cualquier </a:t>
            </a:r>
            <a:r>
              <a:rPr sz="1400" spc="-5" dirty="0">
                <a:latin typeface="Arial"/>
                <a:cs typeface="Arial"/>
              </a:rPr>
              <a:t>corriente </a:t>
            </a:r>
            <a:r>
              <a:rPr sz="1400" dirty="0">
                <a:latin typeface="Arial"/>
                <a:cs typeface="Arial"/>
              </a:rPr>
              <a:t>de carga </a:t>
            </a:r>
            <a:r>
              <a:rPr sz="1400" spc="-5" dirty="0">
                <a:latin typeface="Arial"/>
                <a:cs typeface="Arial"/>
              </a:rPr>
              <a:t>inferior </a:t>
            </a:r>
            <a:r>
              <a:rPr sz="1400" dirty="0">
                <a:latin typeface="Arial"/>
                <a:cs typeface="Arial"/>
              </a:rPr>
              <a:t>al </a:t>
            </a:r>
            <a:r>
              <a:rPr sz="1400" spc="-5" dirty="0">
                <a:latin typeface="Arial"/>
                <a:cs typeface="Arial"/>
              </a:rPr>
              <a:t>120% </a:t>
            </a:r>
            <a:r>
              <a:rPr sz="1400" dirty="0">
                <a:latin typeface="Arial"/>
                <a:cs typeface="Arial"/>
              </a:rPr>
              <a:t> de la </a:t>
            </a:r>
            <a:r>
              <a:rPr sz="1400" spc="-5" dirty="0">
                <a:latin typeface="Arial"/>
                <a:cs typeface="Arial"/>
              </a:rPr>
              <a:t>corriente nominal del transformador. </a:t>
            </a:r>
            <a:r>
              <a:rPr sz="1400" dirty="0">
                <a:latin typeface="Arial"/>
                <a:cs typeface="Arial"/>
              </a:rPr>
              <a:t>Se </a:t>
            </a:r>
            <a:r>
              <a:rPr sz="1400" spc="-5" dirty="0">
                <a:latin typeface="Arial"/>
                <a:cs typeface="Arial"/>
              </a:rPr>
              <a:t>deberá proveer </a:t>
            </a:r>
            <a:r>
              <a:rPr sz="1400" spc="-10" dirty="0">
                <a:latin typeface="Arial"/>
                <a:cs typeface="Arial"/>
              </a:rPr>
              <a:t>un </a:t>
            </a:r>
            <a:r>
              <a:rPr sz="1400" spc="-5" dirty="0">
                <a:latin typeface="Arial"/>
                <a:cs typeface="Arial"/>
              </a:rPr>
              <a:t> dispositivo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bloqueo </a:t>
            </a:r>
            <a:r>
              <a:rPr sz="1400" dirty="0">
                <a:latin typeface="Arial"/>
                <a:cs typeface="Arial"/>
              </a:rPr>
              <a:t>que </a:t>
            </a:r>
            <a:r>
              <a:rPr sz="1400" spc="-5" dirty="0">
                <a:latin typeface="Arial"/>
                <a:cs typeface="Arial"/>
              </a:rPr>
              <a:t>evite toda </a:t>
            </a:r>
            <a:r>
              <a:rPr sz="1400" dirty="0">
                <a:latin typeface="Arial"/>
                <a:cs typeface="Arial"/>
              </a:rPr>
              <a:t>operación de </a:t>
            </a:r>
            <a:r>
              <a:rPr sz="1400" spc="-5" dirty="0">
                <a:latin typeface="Arial"/>
                <a:cs typeface="Arial"/>
              </a:rPr>
              <a:t>cambio </a:t>
            </a:r>
            <a:r>
              <a:rPr sz="1400" dirty="0">
                <a:latin typeface="Arial"/>
                <a:cs typeface="Arial"/>
              </a:rPr>
              <a:t>si </a:t>
            </a:r>
            <a:r>
              <a:rPr sz="1400" spc="-10" dirty="0">
                <a:latin typeface="Arial"/>
                <a:cs typeface="Arial"/>
              </a:rPr>
              <a:t>la </a:t>
            </a:r>
            <a:r>
              <a:rPr sz="1400" spc="-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corriente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línea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es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superior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dicho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valor.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Cuando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el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cambiador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de </a:t>
            </a:r>
            <a:r>
              <a:rPr sz="1400" spc="-37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tomas</a:t>
            </a:r>
            <a:r>
              <a:rPr sz="1400" spc="-8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se</a:t>
            </a:r>
            <a:r>
              <a:rPr sz="1400" spc="-8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encuentre</a:t>
            </a:r>
            <a:r>
              <a:rPr sz="1400" spc="-7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en</a:t>
            </a:r>
            <a:r>
              <a:rPr sz="1400" spc="-8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un</a:t>
            </a:r>
            <a:r>
              <a:rPr sz="1400" spc="-7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proceso</a:t>
            </a:r>
            <a:r>
              <a:rPr sz="1400" spc="-8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7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cambio</a:t>
            </a:r>
            <a:r>
              <a:rPr sz="1400" spc="-7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8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tomas</a:t>
            </a:r>
            <a:r>
              <a:rPr sz="1400" spc="-7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y</a:t>
            </a:r>
            <a:r>
              <a:rPr sz="1400" spc="-8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la</a:t>
            </a:r>
            <a:r>
              <a:rPr sz="1400" spc="-7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corriente</a:t>
            </a:r>
            <a:endParaRPr sz="14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255308" y="8940496"/>
            <a:ext cx="5372100" cy="5073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1150"/>
              </a:lnSpc>
            </a:pPr>
            <a:r>
              <a:rPr sz="1100" dirty="0">
                <a:latin typeface="Calibri"/>
                <a:cs typeface="Calibri"/>
              </a:rPr>
              <a:t>PH </a:t>
            </a:r>
            <a:r>
              <a:rPr sz="1100" spc="-5" dirty="0">
                <a:latin typeface="Calibri"/>
                <a:cs typeface="Calibri"/>
              </a:rPr>
              <a:t>Financial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Park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Tower,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Piso</a:t>
            </a:r>
            <a:r>
              <a:rPr sz="1100" dirty="0">
                <a:latin typeface="Calibri"/>
                <a:cs typeface="Calibri"/>
              </a:rPr>
              <a:t> 35,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Boulevard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Costa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Este. </a:t>
            </a:r>
            <a:r>
              <a:rPr sz="1100" spc="-5" dirty="0">
                <a:latin typeface="Calibri"/>
                <a:cs typeface="Calibri"/>
              </a:rPr>
              <a:t>Corregimiento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Juan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Díaz,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Costa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del</a:t>
            </a:r>
            <a:endParaRPr sz="1100">
              <a:latin typeface="Calibri"/>
              <a:cs typeface="Calibri"/>
            </a:endParaRPr>
          </a:p>
          <a:p>
            <a:pPr marL="1724025" marR="1714500" algn="ctr">
              <a:lnSpc>
                <a:spcPct val="101800"/>
              </a:lnSpc>
            </a:pPr>
            <a:r>
              <a:rPr sz="1100" spc="-5" dirty="0">
                <a:latin typeface="Calibri"/>
                <a:cs typeface="Calibri"/>
              </a:rPr>
              <a:t>Este.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Ciudad</a:t>
            </a:r>
            <a:r>
              <a:rPr sz="110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Panamá.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Panamá. </a:t>
            </a:r>
            <a:r>
              <a:rPr sz="1100" spc="-229" dirty="0">
                <a:latin typeface="Calibri"/>
                <a:cs typeface="Calibri"/>
              </a:rPr>
              <a:t> </a:t>
            </a:r>
            <a:r>
              <a:rPr sz="1100" u="sng" spc="-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3"/>
              </a:rPr>
              <a:t>www.kaizengrp.com</a:t>
            </a:r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158281" y="8909622"/>
            <a:ext cx="5561965" cy="0"/>
          </a:xfrm>
          <a:custGeom>
            <a:avLst/>
            <a:gdLst/>
            <a:ahLst/>
            <a:cxnLst/>
            <a:rect l="l" t="t" r="r" b="b"/>
            <a:pathLst>
              <a:path w="5561965">
                <a:moveTo>
                  <a:pt x="0" y="0"/>
                </a:moveTo>
                <a:lnTo>
                  <a:pt x="5561885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158044" y="804717"/>
            <a:ext cx="999649" cy="431186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6393941" y="1232662"/>
            <a:ext cx="5368290" cy="75165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715" algn="r">
              <a:spcBef>
                <a:spcPts val="100"/>
              </a:spcBef>
            </a:pPr>
            <a:r>
              <a:rPr sz="1100" spc="-5" dirty="0">
                <a:latin typeface="Calibri"/>
                <a:cs typeface="Calibri"/>
              </a:rPr>
              <a:t>Ficha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Técnica: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K-001</a:t>
            </a:r>
            <a:endParaRPr sz="1100">
              <a:latin typeface="Calibri"/>
              <a:cs typeface="Calibri"/>
            </a:endParaRPr>
          </a:p>
          <a:p>
            <a:pPr marL="4878070" marR="5080" indent="118745" algn="r">
              <a:lnSpc>
                <a:spcPct val="101800"/>
              </a:lnSpc>
              <a:spcBef>
                <a:spcPts val="5"/>
              </a:spcBef>
            </a:pPr>
            <a:r>
              <a:rPr sz="1100" dirty="0">
                <a:latin typeface="Calibri"/>
                <a:cs typeface="Calibri"/>
              </a:rPr>
              <a:t>Re</a:t>
            </a:r>
            <a:r>
              <a:rPr sz="1100" spc="5" dirty="0">
                <a:latin typeface="Calibri"/>
                <a:cs typeface="Calibri"/>
              </a:rPr>
              <a:t>v</a:t>
            </a:r>
            <a:r>
              <a:rPr sz="1100" dirty="0">
                <a:latin typeface="Calibri"/>
                <a:cs typeface="Calibri"/>
              </a:rPr>
              <a:t>.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  </a:t>
            </a:r>
            <a:r>
              <a:rPr sz="1100" spc="-5" dirty="0">
                <a:latin typeface="Calibri"/>
                <a:cs typeface="Calibri"/>
              </a:rPr>
              <a:t>Jul-</a:t>
            </a:r>
            <a:r>
              <a:rPr sz="1100" dirty="0">
                <a:latin typeface="Calibri"/>
                <a:cs typeface="Calibri"/>
              </a:rPr>
              <a:t>20</a:t>
            </a:r>
            <a:r>
              <a:rPr sz="1100" spc="-10" dirty="0">
                <a:latin typeface="Calibri"/>
                <a:cs typeface="Calibri"/>
              </a:rPr>
              <a:t>1</a:t>
            </a:r>
            <a:r>
              <a:rPr sz="1100" dirty="0">
                <a:latin typeface="Calibri"/>
                <a:cs typeface="Calibri"/>
              </a:rPr>
              <a:t>8</a:t>
            </a:r>
            <a:endParaRPr sz="1100">
              <a:latin typeface="Calibri"/>
              <a:cs typeface="Calibri"/>
            </a:endParaRPr>
          </a:p>
          <a:p>
            <a:pPr marL="12700" algn="just">
              <a:lnSpc>
                <a:spcPts val="1670"/>
              </a:lnSpc>
            </a:pPr>
            <a:r>
              <a:rPr sz="1400" dirty="0">
                <a:latin typeface="Arial"/>
                <a:cs typeface="Arial"/>
              </a:rPr>
              <a:t>de</a:t>
            </a:r>
            <a:r>
              <a:rPr sz="1400" spc="8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carga</a:t>
            </a:r>
            <a:r>
              <a:rPr sz="1400" spc="8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sea</a:t>
            </a:r>
            <a:r>
              <a:rPr sz="1400" spc="9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mayor</a:t>
            </a:r>
            <a:r>
              <a:rPr sz="1400" spc="9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al</a:t>
            </a:r>
            <a:r>
              <a:rPr sz="1400" spc="9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120</a:t>
            </a:r>
            <a:r>
              <a:rPr sz="1400" spc="8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%</a:t>
            </a:r>
            <a:r>
              <a:rPr sz="1400" spc="9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no</a:t>
            </a:r>
            <a:r>
              <a:rPr sz="1400" spc="7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se</a:t>
            </a:r>
            <a:r>
              <a:rPr sz="1400" spc="9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deberá</a:t>
            </a:r>
            <a:r>
              <a:rPr sz="1400" spc="9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bloquear</a:t>
            </a:r>
            <a:r>
              <a:rPr sz="1400" spc="9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el</a:t>
            </a:r>
            <a:r>
              <a:rPr sz="1400" spc="8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cambiador</a:t>
            </a:r>
            <a:endParaRPr sz="1400">
              <a:latin typeface="Arial"/>
              <a:cs typeface="Arial"/>
            </a:endParaRPr>
          </a:p>
          <a:p>
            <a:pPr marL="12700" algn="just">
              <a:spcBef>
                <a:spcPts val="730"/>
              </a:spcBef>
            </a:pPr>
            <a:r>
              <a:rPr sz="1400" dirty="0">
                <a:latin typeface="Arial"/>
                <a:cs typeface="Arial"/>
              </a:rPr>
              <a:t>de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tomas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hasta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tanto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no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se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ejecute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el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cambio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completo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tomas.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El</a:t>
            </a:r>
            <a:endParaRPr sz="1400">
              <a:latin typeface="Arial"/>
              <a:cs typeface="Arial"/>
            </a:endParaRPr>
          </a:p>
          <a:p>
            <a:pPr marL="12700" marR="6350" algn="just">
              <a:lnSpc>
                <a:spcPct val="143600"/>
              </a:lnSpc>
              <a:spcBef>
                <a:spcPts val="10"/>
              </a:spcBef>
            </a:pPr>
            <a:r>
              <a:rPr sz="1400" dirty="0">
                <a:latin typeface="Arial"/>
                <a:cs typeface="Arial"/>
              </a:rPr>
              <a:t>equipo</a:t>
            </a:r>
            <a:r>
              <a:rPr sz="1400" spc="-7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deberá</a:t>
            </a:r>
            <a:r>
              <a:rPr sz="1400" spc="-7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poder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resistir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los</a:t>
            </a:r>
            <a:r>
              <a:rPr sz="1400" spc="-6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efectos</a:t>
            </a:r>
            <a:r>
              <a:rPr sz="1400" spc="-5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térmicos</a:t>
            </a:r>
            <a:r>
              <a:rPr sz="1400" spc="-6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y</a:t>
            </a:r>
            <a:r>
              <a:rPr sz="1400" spc="-7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electromecánicos </a:t>
            </a:r>
            <a:r>
              <a:rPr sz="1400" spc="-38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 la corriente de </a:t>
            </a:r>
            <a:r>
              <a:rPr sz="1400" spc="-5" dirty="0">
                <a:latin typeface="Arial"/>
                <a:cs typeface="Arial"/>
              </a:rPr>
              <a:t>cortocircuito máxima </a:t>
            </a:r>
            <a:r>
              <a:rPr sz="1400" dirty="0">
                <a:latin typeface="Arial"/>
                <a:cs typeface="Arial"/>
              </a:rPr>
              <a:t>en el </a:t>
            </a:r>
            <a:r>
              <a:rPr sz="1400" spc="-5" dirty="0">
                <a:latin typeface="Arial"/>
                <a:cs typeface="Arial"/>
              </a:rPr>
              <a:t>transformador, </a:t>
            </a:r>
            <a:r>
              <a:rPr sz="1400" dirty="0">
                <a:latin typeface="Arial"/>
                <a:cs typeface="Arial"/>
              </a:rPr>
              <a:t>aún </a:t>
            </a:r>
            <a:r>
              <a:rPr sz="1400" spc="-10" dirty="0">
                <a:latin typeface="Arial"/>
                <a:cs typeface="Arial"/>
              </a:rPr>
              <a:t>en </a:t>
            </a:r>
            <a:r>
              <a:rPr sz="1400" spc="-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el </a:t>
            </a:r>
            <a:r>
              <a:rPr sz="1400" spc="-5" dirty="0">
                <a:latin typeface="Arial"/>
                <a:cs typeface="Arial"/>
              </a:rPr>
              <a:t>caso </a:t>
            </a:r>
            <a:r>
              <a:rPr sz="1400" dirty="0">
                <a:latin typeface="Arial"/>
                <a:cs typeface="Arial"/>
              </a:rPr>
              <a:t>de que el </a:t>
            </a:r>
            <a:r>
              <a:rPr sz="1400" spc="-5" dirty="0">
                <a:latin typeface="Arial"/>
                <a:cs typeface="Arial"/>
              </a:rPr>
              <a:t>cortocircuito ocurra durante una </a:t>
            </a:r>
            <a:r>
              <a:rPr sz="1400" dirty="0">
                <a:latin typeface="Arial"/>
                <a:cs typeface="Arial"/>
              </a:rPr>
              <a:t>operación </a:t>
            </a:r>
            <a:r>
              <a:rPr sz="1400" spc="-1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cambio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tomas.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700">
              <a:latin typeface="Arial"/>
              <a:cs typeface="Arial"/>
            </a:endParaRPr>
          </a:p>
          <a:p>
            <a:pPr marL="12700" marR="6350" algn="just">
              <a:lnSpc>
                <a:spcPct val="143800"/>
              </a:lnSpc>
            </a:pPr>
            <a:r>
              <a:rPr sz="1400" dirty="0">
                <a:latin typeface="Arial"/>
                <a:cs typeface="Arial"/>
              </a:rPr>
              <a:t>Los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contactos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del</a:t>
            </a:r>
            <a:r>
              <a:rPr sz="1400" dirty="0">
                <a:latin typeface="Arial"/>
                <a:cs typeface="Arial"/>
              </a:rPr>
              <a:t> cambiador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deberán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estar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localizados</a:t>
            </a:r>
            <a:r>
              <a:rPr sz="1400" dirty="0">
                <a:latin typeface="Arial"/>
                <a:cs typeface="Arial"/>
              </a:rPr>
              <a:t> en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un 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compartimiento individual, </a:t>
            </a:r>
            <a:r>
              <a:rPr sz="1400" dirty="0">
                <a:latin typeface="Arial"/>
                <a:cs typeface="Arial"/>
              </a:rPr>
              <a:t>con </a:t>
            </a:r>
            <a:r>
              <a:rPr sz="1400" spc="-5" dirty="0">
                <a:latin typeface="Arial"/>
                <a:cs typeface="Arial"/>
              </a:rPr>
              <a:t>una tapa </a:t>
            </a:r>
            <a:r>
              <a:rPr sz="1400" dirty="0">
                <a:latin typeface="Arial"/>
                <a:cs typeface="Arial"/>
              </a:rPr>
              <a:t>apernada </a:t>
            </a:r>
            <a:r>
              <a:rPr sz="1400" spc="-5" dirty="0">
                <a:latin typeface="Arial"/>
                <a:cs typeface="Arial"/>
              </a:rPr>
              <a:t>removible </a:t>
            </a:r>
            <a:r>
              <a:rPr sz="1400" dirty="0">
                <a:latin typeface="Arial"/>
                <a:cs typeface="Arial"/>
              </a:rPr>
              <a:t>y con 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empacadura, </a:t>
            </a:r>
            <a:r>
              <a:rPr sz="1400" dirty="0">
                <a:latin typeface="Arial"/>
                <a:cs typeface="Arial"/>
              </a:rPr>
              <a:t>que permita el </a:t>
            </a:r>
            <a:r>
              <a:rPr sz="1400" spc="-5" dirty="0">
                <a:latin typeface="Arial"/>
                <a:cs typeface="Arial"/>
              </a:rPr>
              <a:t>acceso </a:t>
            </a:r>
            <a:r>
              <a:rPr sz="1400" dirty="0">
                <a:latin typeface="Arial"/>
                <a:cs typeface="Arial"/>
              </a:rPr>
              <a:t>al </a:t>
            </a:r>
            <a:r>
              <a:rPr sz="1400" spc="-5" dirty="0">
                <a:latin typeface="Arial"/>
                <a:cs typeface="Arial"/>
              </a:rPr>
              <a:t>conmutador </a:t>
            </a:r>
            <a:r>
              <a:rPr sz="1400" dirty="0">
                <a:latin typeface="Arial"/>
                <a:cs typeface="Arial"/>
              </a:rPr>
              <a:t>sin tener </a:t>
            </a:r>
            <a:r>
              <a:rPr sz="1400" spc="-10" dirty="0">
                <a:latin typeface="Arial"/>
                <a:cs typeface="Arial"/>
              </a:rPr>
              <a:t>que </a:t>
            </a:r>
            <a:r>
              <a:rPr sz="1400" spc="-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abrir el tanque </a:t>
            </a:r>
            <a:r>
              <a:rPr sz="1400" spc="-5" dirty="0">
                <a:latin typeface="Arial"/>
                <a:cs typeface="Arial"/>
              </a:rPr>
              <a:t>principal. Dicho compartimiento tendrá </a:t>
            </a:r>
            <a:r>
              <a:rPr sz="1400" dirty="0">
                <a:latin typeface="Arial"/>
                <a:cs typeface="Arial"/>
              </a:rPr>
              <a:t>su </a:t>
            </a:r>
            <a:r>
              <a:rPr sz="1400" spc="-5" dirty="0">
                <a:latin typeface="Arial"/>
                <a:cs typeface="Arial"/>
              </a:rPr>
              <a:t>propio </a:t>
            </a:r>
            <a:r>
              <a:rPr sz="1400" dirty="0">
                <a:latin typeface="Arial"/>
                <a:cs typeface="Arial"/>
              </a:rPr>
              <a:t> contenido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aceite,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incluyendo</a:t>
            </a:r>
            <a:r>
              <a:rPr sz="1400" dirty="0">
                <a:latin typeface="Arial"/>
                <a:cs typeface="Arial"/>
              </a:rPr>
              <a:t> un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depósito</a:t>
            </a:r>
            <a:r>
              <a:rPr sz="1400" dirty="0">
                <a:latin typeface="Arial"/>
                <a:cs typeface="Arial"/>
              </a:rPr>
              <a:t> de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expansión 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independiente</a:t>
            </a:r>
            <a:r>
              <a:rPr sz="1400" dirty="0">
                <a:latin typeface="Arial"/>
                <a:cs typeface="Arial"/>
              </a:rPr>
              <a:t> del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conservador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principal.</a:t>
            </a:r>
            <a:r>
              <a:rPr sz="1400" dirty="0">
                <a:latin typeface="Arial"/>
                <a:cs typeface="Arial"/>
              </a:rPr>
              <a:t> Estará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por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completo </a:t>
            </a:r>
            <a:r>
              <a:rPr sz="1400" dirty="0">
                <a:latin typeface="Arial"/>
                <a:cs typeface="Arial"/>
              </a:rPr>
              <a:t> separado del </a:t>
            </a:r>
            <a:r>
              <a:rPr sz="1400" spc="-5" dirty="0">
                <a:latin typeface="Arial"/>
                <a:cs typeface="Arial"/>
              </a:rPr>
              <a:t>tanque </a:t>
            </a:r>
            <a:r>
              <a:rPr sz="1400" dirty="0">
                <a:latin typeface="Arial"/>
                <a:cs typeface="Arial"/>
              </a:rPr>
              <a:t>del </a:t>
            </a:r>
            <a:r>
              <a:rPr sz="1400" spc="-5" dirty="0">
                <a:latin typeface="Arial"/>
                <a:cs typeface="Arial"/>
              </a:rPr>
              <a:t>transformador </a:t>
            </a:r>
            <a:r>
              <a:rPr sz="1400" dirty="0">
                <a:latin typeface="Arial"/>
                <a:cs typeface="Arial"/>
              </a:rPr>
              <a:t>y deberá tener </a:t>
            </a:r>
            <a:r>
              <a:rPr sz="1400" spc="-5" dirty="0">
                <a:latin typeface="Arial"/>
                <a:cs typeface="Arial"/>
              </a:rPr>
              <a:t>todas </a:t>
            </a:r>
            <a:r>
              <a:rPr sz="1400" spc="-10" dirty="0">
                <a:latin typeface="Arial"/>
                <a:cs typeface="Arial"/>
              </a:rPr>
              <a:t>las </a:t>
            </a:r>
            <a:r>
              <a:rPr sz="1400" spc="-5" dirty="0">
                <a:latin typeface="Arial"/>
                <a:cs typeface="Arial"/>
              </a:rPr>
              <a:t> facilidades </a:t>
            </a:r>
            <a:r>
              <a:rPr sz="1400" dirty="0">
                <a:latin typeface="Arial"/>
                <a:cs typeface="Arial"/>
              </a:rPr>
              <a:t>para </a:t>
            </a:r>
            <a:r>
              <a:rPr sz="1400" spc="-5" dirty="0">
                <a:latin typeface="Arial"/>
                <a:cs typeface="Arial"/>
              </a:rPr>
              <a:t>drenaje, muestreo </a:t>
            </a:r>
            <a:r>
              <a:rPr sz="1400" dirty="0">
                <a:latin typeface="Arial"/>
                <a:cs typeface="Arial"/>
              </a:rPr>
              <a:t>y </a:t>
            </a:r>
            <a:r>
              <a:rPr sz="1400" spc="-5" dirty="0">
                <a:latin typeface="Arial"/>
                <a:cs typeface="Arial"/>
              </a:rPr>
              <a:t>llenado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aceite. </a:t>
            </a:r>
            <a:r>
              <a:rPr sz="1400" dirty="0">
                <a:latin typeface="Arial"/>
                <a:cs typeface="Arial"/>
              </a:rPr>
              <a:t>Deberá </a:t>
            </a:r>
            <a:r>
              <a:rPr sz="1400" spc="-5" dirty="0">
                <a:latin typeface="Arial"/>
                <a:cs typeface="Arial"/>
              </a:rPr>
              <a:t>ser </a:t>
            </a:r>
            <a:r>
              <a:rPr sz="1400" dirty="0">
                <a:latin typeface="Arial"/>
                <a:cs typeface="Arial"/>
              </a:rPr>
              <a:t> diseñado </a:t>
            </a:r>
            <a:r>
              <a:rPr sz="1400" spc="-5" dirty="0">
                <a:latin typeface="Arial"/>
                <a:cs typeface="Arial"/>
              </a:rPr>
              <a:t>para soportar </a:t>
            </a:r>
            <a:r>
              <a:rPr sz="1400" dirty="0">
                <a:latin typeface="Arial"/>
                <a:cs typeface="Arial"/>
              </a:rPr>
              <a:t>el llenado de </a:t>
            </a:r>
            <a:r>
              <a:rPr sz="1400" spc="-5" dirty="0">
                <a:latin typeface="Arial"/>
                <a:cs typeface="Arial"/>
              </a:rPr>
              <a:t>aceite bajo vacío, </a:t>
            </a:r>
            <a:r>
              <a:rPr sz="1400" dirty="0">
                <a:latin typeface="Arial"/>
                <a:cs typeface="Arial"/>
              </a:rPr>
              <a:t>sin </a:t>
            </a:r>
            <a:r>
              <a:rPr sz="1400" spc="-5" dirty="0">
                <a:latin typeface="Arial"/>
                <a:cs typeface="Arial"/>
              </a:rPr>
              <a:t>drenar 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aceite </a:t>
            </a:r>
            <a:r>
              <a:rPr sz="1400" dirty="0">
                <a:latin typeface="Arial"/>
                <a:cs typeface="Arial"/>
              </a:rPr>
              <a:t>o </a:t>
            </a:r>
            <a:r>
              <a:rPr sz="1400" spc="-5" dirty="0">
                <a:latin typeface="Arial"/>
                <a:cs typeface="Arial"/>
              </a:rPr>
              <a:t>aplicar vacío </a:t>
            </a:r>
            <a:r>
              <a:rPr sz="1400" dirty="0">
                <a:latin typeface="Arial"/>
                <a:cs typeface="Arial"/>
              </a:rPr>
              <a:t>al tanque </a:t>
            </a:r>
            <a:r>
              <a:rPr sz="1400" spc="-5" dirty="0">
                <a:latin typeface="Arial"/>
                <a:cs typeface="Arial"/>
              </a:rPr>
              <a:t>principal. De </a:t>
            </a:r>
            <a:r>
              <a:rPr sz="1400" dirty="0">
                <a:latin typeface="Arial"/>
                <a:cs typeface="Arial"/>
              </a:rPr>
              <a:t>la </a:t>
            </a:r>
            <a:r>
              <a:rPr sz="1400" spc="-5" dirty="0">
                <a:latin typeface="Arial"/>
                <a:cs typeface="Arial"/>
              </a:rPr>
              <a:t>misma </a:t>
            </a:r>
            <a:r>
              <a:rPr sz="1400" dirty="0">
                <a:latin typeface="Arial"/>
                <a:cs typeface="Arial"/>
              </a:rPr>
              <a:t>manera, </a:t>
            </a:r>
            <a:r>
              <a:rPr sz="1400" spc="-10" dirty="0">
                <a:latin typeface="Arial"/>
                <a:cs typeface="Arial"/>
              </a:rPr>
              <a:t>el </a:t>
            </a:r>
            <a:r>
              <a:rPr sz="1400" spc="-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drenaje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y</a:t>
            </a:r>
            <a:r>
              <a:rPr sz="1400" spc="-7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llenado</a:t>
            </a:r>
            <a:r>
              <a:rPr sz="1400" spc="-6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de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aceite</a:t>
            </a:r>
            <a:r>
              <a:rPr sz="1400" spc="-6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bajo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vacío</a:t>
            </a:r>
            <a:r>
              <a:rPr sz="1400" spc="-7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del</a:t>
            </a:r>
            <a:r>
              <a:rPr sz="1400" spc="-6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tanque</a:t>
            </a:r>
            <a:r>
              <a:rPr sz="1400" spc="-6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principal</a:t>
            </a:r>
            <a:r>
              <a:rPr sz="1400" spc="-6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no</a:t>
            </a:r>
            <a:r>
              <a:rPr sz="1400" spc="-6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deberá </a:t>
            </a:r>
            <a:r>
              <a:rPr sz="1400" spc="-37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afectar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este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compartimiento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en </a:t>
            </a:r>
            <a:r>
              <a:rPr sz="1400" spc="-5" dirty="0">
                <a:latin typeface="Arial"/>
                <a:cs typeface="Arial"/>
              </a:rPr>
              <a:t>ningún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aspecto.</a:t>
            </a:r>
            <a:endParaRPr sz="1400">
              <a:latin typeface="Arial"/>
              <a:cs typeface="Arial"/>
            </a:endParaRPr>
          </a:p>
          <a:p>
            <a:pPr marL="12700" marR="6985" algn="just">
              <a:lnSpc>
                <a:spcPct val="143600"/>
              </a:lnSpc>
            </a:pPr>
            <a:r>
              <a:rPr sz="1400" dirty="0">
                <a:latin typeface="Arial"/>
                <a:cs typeface="Arial"/>
              </a:rPr>
              <a:t>Deberán </a:t>
            </a:r>
            <a:r>
              <a:rPr sz="1400" spc="-5" dirty="0">
                <a:latin typeface="Arial"/>
                <a:cs typeface="Arial"/>
              </a:rPr>
              <a:t>tomarse previsiones para permitir </a:t>
            </a:r>
            <a:r>
              <a:rPr sz="1400" dirty="0">
                <a:latin typeface="Arial"/>
                <a:cs typeface="Arial"/>
              </a:rPr>
              <a:t>el escape de </a:t>
            </a:r>
            <a:r>
              <a:rPr sz="1400" spc="-5" dirty="0">
                <a:latin typeface="Arial"/>
                <a:cs typeface="Arial"/>
              </a:rPr>
              <a:t>los </a:t>
            </a:r>
            <a:r>
              <a:rPr sz="1400" spc="-10" dirty="0">
                <a:latin typeface="Arial"/>
                <a:cs typeface="Arial"/>
              </a:rPr>
              <a:t>gases </a:t>
            </a:r>
            <a:r>
              <a:rPr sz="1400" spc="-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producidos</a:t>
            </a:r>
            <a:r>
              <a:rPr sz="1400" spc="4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durante</a:t>
            </a:r>
            <a:r>
              <a:rPr sz="1400" spc="3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las</a:t>
            </a:r>
            <a:r>
              <a:rPr sz="1400" spc="4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operaciones</a:t>
            </a:r>
            <a:r>
              <a:rPr sz="1400" spc="7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de</a:t>
            </a:r>
            <a:r>
              <a:rPr sz="1400" spc="3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conmutación</a:t>
            </a:r>
            <a:r>
              <a:rPr sz="1400" spc="5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</a:t>
            </a:r>
            <a:r>
              <a:rPr sz="1400" spc="3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través</a:t>
            </a:r>
            <a:r>
              <a:rPr sz="1400" spc="5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5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un</a:t>
            </a:r>
            <a:endParaRPr sz="1400">
              <a:latin typeface="Arial"/>
              <a:cs typeface="Arial"/>
            </a:endParaRPr>
          </a:p>
          <a:p>
            <a:pPr marL="12700" marR="8890" algn="just">
              <a:lnSpc>
                <a:spcPct val="143600"/>
              </a:lnSpc>
              <a:spcBef>
                <a:spcPts val="10"/>
              </a:spcBef>
            </a:pPr>
            <a:r>
              <a:rPr sz="1400" dirty="0">
                <a:latin typeface="Arial"/>
                <a:cs typeface="Arial"/>
              </a:rPr>
              <a:t>desecador de aire </a:t>
            </a:r>
            <a:r>
              <a:rPr sz="1400" spc="-5" dirty="0">
                <a:latin typeface="Arial"/>
                <a:cs typeface="Arial"/>
              </a:rPr>
              <a:t>(silica </a:t>
            </a:r>
            <a:r>
              <a:rPr sz="1400" dirty="0">
                <a:latin typeface="Arial"/>
                <a:cs typeface="Arial"/>
              </a:rPr>
              <a:t>gel) y de </a:t>
            </a:r>
            <a:r>
              <a:rPr sz="1400" spc="-5" dirty="0">
                <a:latin typeface="Arial"/>
                <a:cs typeface="Arial"/>
              </a:rPr>
              <a:t>cualquier otro componente sujeto </a:t>
            </a:r>
            <a:r>
              <a:rPr sz="1400" spc="-37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 deterioro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por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servicio.</a:t>
            </a:r>
            <a:endParaRPr sz="14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255308" y="8940496"/>
            <a:ext cx="5372100" cy="5073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1150"/>
              </a:lnSpc>
            </a:pPr>
            <a:r>
              <a:rPr sz="1100" dirty="0">
                <a:latin typeface="Calibri"/>
                <a:cs typeface="Calibri"/>
              </a:rPr>
              <a:t>PH </a:t>
            </a:r>
            <a:r>
              <a:rPr sz="1100" spc="-5" dirty="0">
                <a:latin typeface="Calibri"/>
                <a:cs typeface="Calibri"/>
              </a:rPr>
              <a:t>Financial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Park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Tower,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Piso</a:t>
            </a:r>
            <a:r>
              <a:rPr sz="1100" dirty="0">
                <a:latin typeface="Calibri"/>
                <a:cs typeface="Calibri"/>
              </a:rPr>
              <a:t> 35,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Boulevard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Costa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Este. </a:t>
            </a:r>
            <a:r>
              <a:rPr sz="1100" spc="-5" dirty="0">
                <a:latin typeface="Calibri"/>
                <a:cs typeface="Calibri"/>
              </a:rPr>
              <a:t>Corregimiento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Juan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Díaz,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Costa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del</a:t>
            </a:r>
            <a:endParaRPr sz="1100">
              <a:latin typeface="Calibri"/>
              <a:cs typeface="Calibri"/>
            </a:endParaRPr>
          </a:p>
          <a:p>
            <a:pPr marL="1724025" marR="1714500" algn="ctr">
              <a:lnSpc>
                <a:spcPct val="101800"/>
              </a:lnSpc>
            </a:pPr>
            <a:r>
              <a:rPr sz="1100" spc="-5" dirty="0">
                <a:latin typeface="Calibri"/>
                <a:cs typeface="Calibri"/>
              </a:rPr>
              <a:t>Este.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Ciudad</a:t>
            </a:r>
            <a:r>
              <a:rPr sz="110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Panamá.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Panamá. </a:t>
            </a:r>
            <a:r>
              <a:rPr sz="1100" spc="-229" dirty="0">
                <a:latin typeface="Calibri"/>
                <a:cs typeface="Calibri"/>
              </a:rPr>
              <a:t> </a:t>
            </a:r>
            <a:r>
              <a:rPr sz="1100" u="sng" spc="-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3"/>
              </a:rPr>
              <a:t>www.kaizengrp.com</a:t>
            </a:r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158281" y="8909622"/>
            <a:ext cx="5561965" cy="0"/>
          </a:xfrm>
          <a:custGeom>
            <a:avLst/>
            <a:gdLst/>
            <a:ahLst/>
            <a:cxnLst/>
            <a:rect l="l" t="t" r="r" b="b"/>
            <a:pathLst>
              <a:path w="5561965">
                <a:moveTo>
                  <a:pt x="0" y="0"/>
                </a:moveTo>
                <a:lnTo>
                  <a:pt x="5561885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158044" y="804717"/>
            <a:ext cx="999649" cy="431186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6351270" y="1232662"/>
            <a:ext cx="5410835" cy="692388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715" algn="r">
              <a:spcBef>
                <a:spcPts val="100"/>
              </a:spcBef>
            </a:pPr>
            <a:r>
              <a:rPr sz="1100" spc="-5" dirty="0">
                <a:latin typeface="Calibri"/>
                <a:cs typeface="Calibri"/>
              </a:rPr>
              <a:t>Ficha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Técnica: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K-001</a:t>
            </a:r>
            <a:endParaRPr sz="1100">
              <a:latin typeface="Calibri"/>
              <a:cs typeface="Calibri"/>
            </a:endParaRPr>
          </a:p>
          <a:p>
            <a:pPr marL="4920615" marR="5080" indent="118745" algn="r">
              <a:lnSpc>
                <a:spcPct val="101800"/>
              </a:lnSpc>
              <a:spcBef>
                <a:spcPts val="5"/>
              </a:spcBef>
            </a:pPr>
            <a:r>
              <a:rPr sz="1100" dirty="0">
                <a:latin typeface="Calibri"/>
                <a:cs typeface="Calibri"/>
              </a:rPr>
              <a:t>Re</a:t>
            </a:r>
            <a:r>
              <a:rPr sz="1100" spc="5" dirty="0">
                <a:latin typeface="Calibri"/>
                <a:cs typeface="Calibri"/>
              </a:rPr>
              <a:t>v</a:t>
            </a:r>
            <a:r>
              <a:rPr sz="1100" dirty="0">
                <a:latin typeface="Calibri"/>
                <a:cs typeface="Calibri"/>
              </a:rPr>
              <a:t>.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  </a:t>
            </a:r>
            <a:r>
              <a:rPr sz="1100" spc="-5" dirty="0">
                <a:latin typeface="Calibri"/>
                <a:cs typeface="Calibri"/>
              </a:rPr>
              <a:t>Jul-</a:t>
            </a:r>
            <a:r>
              <a:rPr sz="1100" dirty="0">
                <a:latin typeface="Calibri"/>
                <a:cs typeface="Calibri"/>
              </a:rPr>
              <a:t>20</a:t>
            </a:r>
            <a:r>
              <a:rPr sz="1100" spc="-10" dirty="0">
                <a:latin typeface="Calibri"/>
                <a:cs typeface="Calibri"/>
              </a:rPr>
              <a:t>1</a:t>
            </a:r>
            <a:r>
              <a:rPr sz="1100" dirty="0">
                <a:latin typeface="Calibri"/>
                <a:cs typeface="Calibri"/>
              </a:rPr>
              <a:t>8</a:t>
            </a:r>
            <a:endParaRPr sz="1100">
              <a:latin typeface="Calibri"/>
              <a:cs typeface="Calibri"/>
            </a:endParaRPr>
          </a:p>
          <a:p>
            <a:pPr>
              <a:spcBef>
                <a:spcPts val="5"/>
              </a:spcBef>
            </a:pPr>
            <a:endParaRPr sz="1350">
              <a:latin typeface="Calibri"/>
              <a:cs typeface="Calibri"/>
            </a:endParaRPr>
          </a:p>
          <a:p>
            <a:pPr marL="55244" marR="190500">
              <a:lnSpc>
                <a:spcPct val="144300"/>
              </a:lnSpc>
            </a:pPr>
            <a:r>
              <a:rPr sz="1400" dirty="0">
                <a:latin typeface="Arial"/>
                <a:cs typeface="Arial"/>
              </a:rPr>
              <a:t>El cambiador de </a:t>
            </a:r>
            <a:r>
              <a:rPr sz="1400" spc="-5" dirty="0">
                <a:latin typeface="Arial"/>
                <a:cs typeface="Arial"/>
              </a:rPr>
              <a:t>tomas deberá </a:t>
            </a:r>
            <a:r>
              <a:rPr sz="1400" dirty="0">
                <a:latin typeface="Arial"/>
                <a:cs typeface="Arial"/>
              </a:rPr>
              <a:t>ser </a:t>
            </a:r>
            <a:r>
              <a:rPr sz="1400" spc="-5" dirty="0">
                <a:latin typeface="Arial"/>
                <a:cs typeface="Arial"/>
              </a:rPr>
              <a:t>suministrado completo con los </a:t>
            </a:r>
            <a:r>
              <a:rPr sz="1400" spc="-37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siguientes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accesorios: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5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300">
              <a:latin typeface="Arial"/>
              <a:cs typeface="Arial"/>
            </a:endParaRPr>
          </a:p>
          <a:p>
            <a:pPr marL="55244" marR="6985" algn="just">
              <a:lnSpc>
                <a:spcPct val="143600"/>
              </a:lnSpc>
            </a:pPr>
            <a:r>
              <a:rPr sz="1400" spc="-5" dirty="0">
                <a:latin typeface="Arial"/>
                <a:cs typeface="Arial"/>
              </a:rPr>
              <a:t>-Interruptores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eléctricos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operados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mecánicamente</a:t>
            </a:r>
            <a:r>
              <a:rPr sz="1400" dirty="0">
                <a:latin typeface="Arial"/>
                <a:cs typeface="Arial"/>
              </a:rPr>
              <a:t> y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topes </a:t>
            </a:r>
            <a:r>
              <a:rPr sz="1400" spc="-37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mecánicos</a:t>
            </a:r>
            <a:r>
              <a:rPr sz="1400" dirty="0">
                <a:latin typeface="Arial"/>
                <a:cs typeface="Arial"/>
              </a:rPr>
              <a:t> en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el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mecanismo</a:t>
            </a:r>
            <a:r>
              <a:rPr sz="1400" dirty="0">
                <a:latin typeface="Arial"/>
                <a:cs typeface="Arial"/>
              </a:rPr>
              <a:t> de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accionamiento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para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prevenir 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sobrecargas más allá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las</a:t>
            </a:r>
            <a:r>
              <a:rPr sz="1400" spc="-5" dirty="0">
                <a:latin typeface="Arial"/>
                <a:cs typeface="Arial"/>
              </a:rPr>
              <a:t> posiciones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extremas.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15"/>
              </a:spcBef>
            </a:pPr>
            <a:endParaRPr sz="2100">
              <a:latin typeface="Arial"/>
              <a:cs typeface="Arial"/>
            </a:endParaRPr>
          </a:p>
          <a:p>
            <a:pPr marL="241300" marR="7620" indent="-228600" algn="just">
              <a:lnSpc>
                <a:spcPct val="143200"/>
              </a:lnSpc>
              <a:buChar char="-"/>
              <a:tabLst>
                <a:tab pos="241300" algn="l"/>
              </a:tabLst>
            </a:pPr>
            <a:r>
              <a:rPr sz="1400" dirty="0">
                <a:latin typeface="Arial"/>
                <a:cs typeface="Arial"/>
              </a:rPr>
              <a:t>Palanca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ó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rueda</a:t>
            </a:r>
            <a:r>
              <a:rPr sz="1400" dirty="0">
                <a:latin typeface="Arial"/>
                <a:cs typeface="Arial"/>
              </a:rPr>
              <a:t> manual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tomas,</a:t>
            </a:r>
            <a:r>
              <a:rPr sz="1400" dirty="0">
                <a:latin typeface="Arial"/>
                <a:cs typeface="Arial"/>
              </a:rPr>
              <a:t> en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combinación</a:t>
            </a:r>
            <a:r>
              <a:rPr sz="1400" dirty="0">
                <a:latin typeface="Arial"/>
                <a:cs typeface="Arial"/>
              </a:rPr>
              <a:t> con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un </a:t>
            </a:r>
            <a:r>
              <a:rPr sz="1400" spc="-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bloqueo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eléctrico</a:t>
            </a:r>
            <a:r>
              <a:rPr sz="1400" dirty="0">
                <a:latin typeface="Arial"/>
                <a:cs typeface="Arial"/>
              </a:rPr>
              <a:t> que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desconecte</a:t>
            </a:r>
            <a:r>
              <a:rPr sz="1400" dirty="0">
                <a:latin typeface="Arial"/>
                <a:cs typeface="Arial"/>
              </a:rPr>
              <a:t> el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motor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de</a:t>
            </a:r>
            <a:r>
              <a:rPr sz="1400" spc="-5" dirty="0">
                <a:latin typeface="Arial"/>
                <a:cs typeface="Arial"/>
              </a:rPr>
              <a:t> accionamiento </a:t>
            </a:r>
            <a:r>
              <a:rPr sz="1400" spc="-37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mientras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la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palanca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ó</a:t>
            </a:r>
            <a:r>
              <a:rPr sz="1400" spc="2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rueda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manual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esté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insertada.</a:t>
            </a:r>
            <a:endParaRPr sz="1400">
              <a:latin typeface="Arial"/>
              <a:cs typeface="Arial"/>
            </a:endParaRPr>
          </a:p>
          <a:p>
            <a:pPr marL="55244" marR="8255" algn="just">
              <a:lnSpc>
                <a:spcPct val="143600"/>
              </a:lnSpc>
              <a:spcBef>
                <a:spcPts val="815"/>
              </a:spcBef>
              <a:buChar char="-"/>
              <a:tabLst>
                <a:tab pos="206375" algn="l"/>
              </a:tabLst>
            </a:pPr>
            <a:r>
              <a:rPr sz="1400" spc="-5" dirty="0">
                <a:latin typeface="Arial"/>
                <a:cs typeface="Arial"/>
              </a:rPr>
              <a:t>Dispositivo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bloqueo para evitar </a:t>
            </a:r>
            <a:r>
              <a:rPr sz="1400" dirty="0">
                <a:latin typeface="Arial"/>
                <a:cs typeface="Arial"/>
              </a:rPr>
              <a:t>la operación del </a:t>
            </a:r>
            <a:r>
              <a:rPr sz="1400" spc="-5" dirty="0">
                <a:latin typeface="Arial"/>
                <a:cs typeface="Arial"/>
              </a:rPr>
              <a:t>cambiador </a:t>
            </a:r>
            <a:r>
              <a:rPr sz="1400" dirty="0">
                <a:latin typeface="Arial"/>
                <a:cs typeface="Arial"/>
              </a:rPr>
              <a:t> durante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los cortocircuitos.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  <a:buFont typeface="Arial"/>
              <a:buChar char="-"/>
            </a:pPr>
            <a:endParaRPr sz="1500">
              <a:latin typeface="Arial"/>
              <a:cs typeface="Arial"/>
            </a:endParaRPr>
          </a:p>
          <a:p>
            <a:pPr>
              <a:spcBef>
                <a:spcPts val="55"/>
              </a:spcBef>
              <a:buFont typeface="Arial"/>
              <a:buChar char="-"/>
            </a:pPr>
            <a:endParaRPr sz="1200">
              <a:latin typeface="Arial"/>
              <a:cs typeface="Arial"/>
            </a:endParaRPr>
          </a:p>
          <a:p>
            <a:pPr marL="165100" indent="-109855" algn="just">
              <a:buChar char="-"/>
              <a:tabLst>
                <a:tab pos="165100" algn="l"/>
              </a:tabLst>
            </a:pPr>
            <a:r>
              <a:rPr sz="1400" spc="-10" dirty="0">
                <a:latin typeface="Arial"/>
                <a:cs typeface="Arial"/>
              </a:rPr>
              <a:t>Dos</a:t>
            </a:r>
            <a:r>
              <a:rPr sz="1400" dirty="0">
                <a:latin typeface="Arial"/>
                <a:cs typeface="Arial"/>
              </a:rPr>
              <a:t> (2) </a:t>
            </a:r>
            <a:r>
              <a:rPr sz="1400" spc="-5" dirty="0">
                <a:latin typeface="Arial"/>
                <a:cs typeface="Arial"/>
              </a:rPr>
              <a:t>botones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pulsadores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para</a:t>
            </a:r>
            <a:r>
              <a:rPr sz="1400" dirty="0">
                <a:latin typeface="Arial"/>
                <a:cs typeface="Arial"/>
              </a:rPr>
              <a:t> operación</a:t>
            </a:r>
            <a:r>
              <a:rPr sz="1400" spc="-5" dirty="0">
                <a:latin typeface="Arial"/>
                <a:cs typeface="Arial"/>
              </a:rPr>
              <a:t> eléctrica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local-manual.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50"/>
              </a:spcBef>
              <a:buFont typeface="Arial"/>
              <a:buChar char="-"/>
            </a:pPr>
            <a:endParaRPr sz="2050">
              <a:latin typeface="Arial"/>
              <a:cs typeface="Arial"/>
            </a:endParaRPr>
          </a:p>
          <a:p>
            <a:pPr marL="241300" marR="5080" indent="-228600" algn="just">
              <a:lnSpc>
                <a:spcPct val="143600"/>
              </a:lnSpc>
              <a:spcBef>
                <a:spcPts val="5"/>
              </a:spcBef>
              <a:buChar char="-"/>
              <a:tabLst>
                <a:tab pos="241300" algn="l"/>
              </a:tabLst>
            </a:pPr>
            <a:r>
              <a:rPr sz="1400" dirty="0">
                <a:latin typeface="Arial"/>
                <a:cs typeface="Arial"/>
              </a:rPr>
              <a:t>Indicador</a:t>
            </a:r>
            <a:r>
              <a:rPr sz="1400" spc="-7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7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posición</a:t>
            </a:r>
            <a:r>
              <a:rPr sz="1400" spc="-5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local</a:t>
            </a:r>
            <a:r>
              <a:rPr sz="1400" spc="-6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de</a:t>
            </a:r>
            <a:r>
              <a:rPr sz="1400" spc="-7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tipo</a:t>
            </a:r>
            <a:r>
              <a:rPr sz="1400" spc="-7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mecánico,</a:t>
            </a:r>
            <a:r>
              <a:rPr sz="1400" spc="-6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visible</a:t>
            </a:r>
            <a:r>
              <a:rPr sz="1400" spc="-6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desde</a:t>
            </a:r>
            <a:r>
              <a:rPr sz="1400" spc="-7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la</a:t>
            </a:r>
            <a:r>
              <a:rPr sz="1400" spc="-7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base </a:t>
            </a:r>
            <a:r>
              <a:rPr sz="1400" spc="-37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del</a:t>
            </a:r>
            <a:r>
              <a:rPr sz="1400" spc="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transformador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mientras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se opere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el</a:t>
            </a:r>
            <a:r>
              <a:rPr sz="1400" spc="1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cambiador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manualmente.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  <a:buFont typeface="Arial"/>
              <a:buChar char="-"/>
            </a:pPr>
            <a:endParaRPr sz="1500">
              <a:latin typeface="Arial"/>
              <a:cs typeface="Arial"/>
            </a:endParaRPr>
          </a:p>
          <a:p>
            <a:pPr>
              <a:spcBef>
                <a:spcPts val="50"/>
              </a:spcBef>
              <a:buFont typeface="Arial"/>
              <a:buChar char="-"/>
            </a:pPr>
            <a:endParaRPr sz="1200">
              <a:latin typeface="Arial"/>
              <a:cs typeface="Arial"/>
            </a:endParaRPr>
          </a:p>
          <a:p>
            <a:pPr marL="165100" indent="-109855" algn="just">
              <a:buChar char="-"/>
              <a:tabLst>
                <a:tab pos="165100" algn="l"/>
              </a:tabLst>
            </a:pPr>
            <a:r>
              <a:rPr sz="1400" spc="-5" dirty="0">
                <a:latin typeface="Arial"/>
                <a:cs typeface="Arial"/>
              </a:rPr>
              <a:t>Contador </a:t>
            </a:r>
            <a:r>
              <a:rPr sz="1400" spc="-10" dirty="0">
                <a:latin typeface="Arial"/>
                <a:cs typeface="Arial"/>
              </a:rPr>
              <a:t>de</a:t>
            </a:r>
            <a:r>
              <a:rPr sz="1400" spc="-5" dirty="0">
                <a:latin typeface="Arial"/>
                <a:cs typeface="Arial"/>
              </a:rPr>
              <a:t> operaciones.</a:t>
            </a:r>
            <a:endParaRPr sz="14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255308" y="8940496"/>
            <a:ext cx="5372100" cy="5073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1150"/>
              </a:lnSpc>
            </a:pPr>
            <a:r>
              <a:rPr sz="1100" dirty="0">
                <a:latin typeface="Calibri"/>
                <a:cs typeface="Calibri"/>
              </a:rPr>
              <a:t>PH </a:t>
            </a:r>
            <a:r>
              <a:rPr sz="1100" spc="-5" dirty="0">
                <a:latin typeface="Calibri"/>
                <a:cs typeface="Calibri"/>
              </a:rPr>
              <a:t>Financial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Park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Tower,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Piso</a:t>
            </a:r>
            <a:r>
              <a:rPr sz="1100" dirty="0">
                <a:latin typeface="Calibri"/>
                <a:cs typeface="Calibri"/>
              </a:rPr>
              <a:t> 35,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Boulevard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Costa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Este. </a:t>
            </a:r>
            <a:r>
              <a:rPr sz="1100" spc="-5" dirty="0">
                <a:latin typeface="Calibri"/>
                <a:cs typeface="Calibri"/>
              </a:rPr>
              <a:t>Corregimiento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Juan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Díaz,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Costa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del</a:t>
            </a:r>
            <a:endParaRPr sz="1100">
              <a:latin typeface="Calibri"/>
              <a:cs typeface="Calibri"/>
            </a:endParaRPr>
          </a:p>
          <a:p>
            <a:pPr marL="1724025" marR="1714500" algn="ctr">
              <a:lnSpc>
                <a:spcPct val="101800"/>
              </a:lnSpc>
            </a:pPr>
            <a:r>
              <a:rPr sz="1100" spc="-5" dirty="0">
                <a:latin typeface="Calibri"/>
                <a:cs typeface="Calibri"/>
              </a:rPr>
              <a:t>Este.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Ciudad</a:t>
            </a:r>
            <a:r>
              <a:rPr sz="110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Panamá.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Panamá. </a:t>
            </a:r>
            <a:r>
              <a:rPr sz="1100" spc="-229" dirty="0">
                <a:latin typeface="Calibri"/>
                <a:cs typeface="Calibri"/>
              </a:rPr>
              <a:t> </a:t>
            </a:r>
            <a:r>
              <a:rPr sz="1100" u="sng" spc="-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3"/>
              </a:rPr>
              <a:t>www.kaizengrp.com</a:t>
            </a:r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158281" y="8909622"/>
            <a:ext cx="5561965" cy="0"/>
          </a:xfrm>
          <a:custGeom>
            <a:avLst/>
            <a:gdLst/>
            <a:ahLst/>
            <a:cxnLst/>
            <a:rect l="l" t="t" r="r" b="b"/>
            <a:pathLst>
              <a:path w="5561965">
                <a:moveTo>
                  <a:pt x="0" y="0"/>
                </a:moveTo>
                <a:lnTo>
                  <a:pt x="5561885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158044" y="804717"/>
            <a:ext cx="999649" cy="431186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6351270" y="1232661"/>
            <a:ext cx="5410835" cy="71069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715" algn="r">
              <a:spcBef>
                <a:spcPts val="100"/>
              </a:spcBef>
            </a:pPr>
            <a:r>
              <a:rPr sz="1100" spc="-5" dirty="0">
                <a:latin typeface="Calibri"/>
                <a:cs typeface="Calibri"/>
              </a:rPr>
              <a:t>Ficha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Técnica: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K-001</a:t>
            </a:r>
            <a:endParaRPr sz="1100">
              <a:latin typeface="Calibri"/>
              <a:cs typeface="Calibri"/>
            </a:endParaRPr>
          </a:p>
          <a:p>
            <a:pPr marL="4920615" marR="5080" indent="118745" algn="r">
              <a:lnSpc>
                <a:spcPct val="101800"/>
              </a:lnSpc>
              <a:spcBef>
                <a:spcPts val="5"/>
              </a:spcBef>
            </a:pPr>
            <a:r>
              <a:rPr sz="1100" dirty="0">
                <a:latin typeface="Calibri"/>
                <a:cs typeface="Calibri"/>
              </a:rPr>
              <a:t>Re</a:t>
            </a:r>
            <a:r>
              <a:rPr sz="1100" spc="5" dirty="0">
                <a:latin typeface="Calibri"/>
                <a:cs typeface="Calibri"/>
              </a:rPr>
              <a:t>v</a:t>
            </a:r>
            <a:r>
              <a:rPr sz="1100" dirty="0">
                <a:latin typeface="Calibri"/>
                <a:cs typeface="Calibri"/>
              </a:rPr>
              <a:t>.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  </a:t>
            </a:r>
            <a:r>
              <a:rPr sz="1100" spc="-5" dirty="0">
                <a:latin typeface="Calibri"/>
                <a:cs typeface="Calibri"/>
              </a:rPr>
              <a:t>Jul-</a:t>
            </a:r>
            <a:r>
              <a:rPr sz="1100" dirty="0">
                <a:latin typeface="Calibri"/>
                <a:cs typeface="Calibri"/>
              </a:rPr>
              <a:t>20</a:t>
            </a:r>
            <a:r>
              <a:rPr sz="1100" spc="-10" dirty="0">
                <a:latin typeface="Calibri"/>
                <a:cs typeface="Calibri"/>
              </a:rPr>
              <a:t>1</a:t>
            </a:r>
            <a:r>
              <a:rPr sz="1100" dirty="0">
                <a:latin typeface="Calibri"/>
                <a:cs typeface="Calibri"/>
              </a:rPr>
              <a:t>8</a:t>
            </a:r>
            <a:endParaRPr sz="1100">
              <a:latin typeface="Calibri"/>
              <a:cs typeface="Calibri"/>
            </a:endParaRPr>
          </a:p>
          <a:p>
            <a:pPr marL="12700">
              <a:lnSpc>
                <a:spcPts val="1670"/>
              </a:lnSpc>
            </a:pPr>
            <a:r>
              <a:rPr sz="1400" dirty="0">
                <a:latin typeface="Arial"/>
                <a:cs typeface="Arial"/>
              </a:rPr>
              <a:t>-</a:t>
            </a:r>
            <a:r>
              <a:rPr sz="1400" spc="-23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Contactos</a:t>
            </a:r>
            <a:r>
              <a:rPr sz="1400" spc="35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auxiliares</a:t>
            </a:r>
            <a:r>
              <a:rPr sz="1400" spc="35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accionados</a:t>
            </a:r>
            <a:r>
              <a:rPr sz="1400" spc="35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mecánicamente</a:t>
            </a:r>
            <a:r>
              <a:rPr sz="1400" spc="34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utilizables</a:t>
            </a:r>
            <a:r>
              <a:rPr sz="1400" spc="35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para</a:t>
            </a:r>
            <a:endParaRPr sz="1400">
              <a:latin typeface="Arial"/>
              <a:cs typeface="Arial"/>
            </a:endParaRPr>
          </a:p>
          <a:p>
            <a:pPr marL="241300">
              <a:spcBef>
                <a:spcPts val="730"/>
              </a:spcBef>
            </a:pPr>
            <a:r>
              <a:rPr sz="1400" spc="-5" dirty="0">
                <a:latin typeface="Arial"/>
                <a:cs typeface="Arial"/>
              </a:rPr>
              <a:t>transmitir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remotamente </a:t>
            </a:r>
            <a:r>
              <a:rPr sz="1400" dirty="0">
                <a:latin typeface="Arial"/>
                <a:cs typeface="Arial"/>
              </a:rPr>
              <a:t>la</a:t>
            </a:r>
            <a:r>
              <a:rPr sz="1400" spc="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posición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las </a:t>
            </a:r>
            <a:r>
              <a:rPr sz="1400" spc="-5" dirty="0">
                <a:latin typeface="Arial"/>
                <a:cs typeface="Arial"/>
              </a:rPr>
              <a:t>tomas.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5"/>
              </a:spcBef>
            </a:pPr>
            <a:endParaRPr sz="2100">
              <a:latin typeface="Arial"/>
              <a:cs typeface="Arial"/>
            </a:endParaRPr>
          </a:p>
          <a:p>
            <a:pPr marL="241300" marR="5080" indent="-228600" algn="just">
              <a:lnSpc>
                <a:spcPct val="143700"/>
              </a:lnSpc>
              <a:buChar char="-"/>
              <a:tabLst>
                <a:tab pos="241300" algn="l"/>
              </a:tabLst>
            </a:pPr>
            <a:r>
              <a:rPr sz="1400" dirty="0">
                <a:latin typeface="Arial"/>
                <a:cs typeface="Arial"/>
              </a:rPr>
              <a:t>Equipo de control del </a:t>
            </a:r>
            <a:r>
              <a:rPr sz="1400" spc="-5" dirty="0">
                <a:latin typeface="Arial"/>
                <a:cs typeface="Arial"/>
              </a:rPr>
              <a:t>motor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accionamiento, </a:t>
            </a:r>
            <a:r>
              <a:rPr sz="1400" dirty="0">
                <a:latin typeface="Arial"/>
                <a:cs typeface="Arial"/>
              </a:rPr>
              <a:t>incluyendo </a:t>
            </a:r>
            <a:r>
              <a:rPr sz="1400" spc="-5" dirty="0">
                <a:latin typeface="Arial"/>
                <a:cs typeface="Arial"/>
              </a:rPr>
              <a:t>relés, 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contadores,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etc.,</a:t>
            </a:r>
            <a:r>
              <a:rPr sz="1400" spc="-5" dirty="0">
                <a:latin typeface="Arial"/>
                <a:cs typeface="Arial"/>
              </a:rPr>
              <a:t> requeridos</a:t>
            </a:r>
            <a:r>
              <a:rPr sz="1400" dirty="0">
                <a:latin typeface="Arial"/>
                <a:cs typeface="Arial"/>
              </a:rPr>
              <a:t> para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su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correcta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operación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bajo </a:t>
            </a:r>
            <a:r>
              <a:rPr sz="1400" dirty="0">
                <a:latin typeface="Arial"/>
                <a:cs typeface="Arial"/>
              </a:rPr>
              <a:t> órdenes </a:t>
            </a:r>
            <a:r>
              <a:rPr sz="1400" spc="-5" dirty="0">
                <a:latin typeface="Arial"/>
                <a:cs typeface="Arial"/>
              </a:rPr>
              <a:t>locales</a:t>
            </a:r>
            <a:r>
              <a:rPr sz="1400" dirty="0">
                <a:latin typeface="Arial"/>
                <a:cs typeface="Arial"/>
              </a:rPr>
              <a:t> o </a:t>
            </a:r>
            <a:r>
              <a:rPr sz="1400" spc="-5" dirty="0">
                <a:latin typeface="Arial"/>
                <a:cs typeface="Arial"/>
              </a:rPr>
              <a:t>remotas,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dispositivos</a:t>
            </a:r>
            <a:r>
              <a:rPr sz="1400" spc="-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protección </a:t>
            </a:r>
            <a:r>
              <a:rPr sz="1400" dirty="0">
                <a:latin typeface="Arial"/>
                <a:cs typeface="Arial"/>
              </a:rPr>
              <a:t>para </a:t>
            </a:r>
            <a:r>
              <a:rPr sz="1400" spc="-10" dirty="0">
                <a:latin typeface="Arial"/>
                <a:cs typeface="Arial"/>
              </a:rPr>
              <a:t>el </a:t>
            </a:r>
            <a:r>
              <a:rPr sz="1400" spc="-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motor, </a:t>
            </a:r>
            <a:r>
              <a:rPr sz="1400" spc="-5" dirty="0">
                <a:latin typeface="Arial"/>
                <a:cs typeface="Arial"/>
              </a:rPr>
              <a:t>interruptores </a:t>
            </a:r>
            <a:r>
              <a:rPr sz="1400" dirty="0">
                <a:latin typeface="Arial"/>
                <a:cs typeface="Arial"/>
              </a:rPr>
              <a:t>operables </a:t>
            </a:r>
            <a:r>
              <a:rPr sz="1400" spc="-5" dirty="0">
                <a:latin typeface="Arial"/>
                <a:cs typeface="Arial"/>
              </a:rPr>
              <a:t>manualmente </a:t>
            </a:r>
            <a:r>
              <a:rPr sz="1400" dirty="0">
                <a:latin typeface="Arial"/>
                <a:cs typeface="Arial"/>
              </a:rPr>
              <a:t>que </a:t>
            </a:r>
            <a:r>
              <a:rPr sz="1400" spc="-5" dirty="0">
                <a:latin typeface="Arial"/>
                <a:cs typeface="Arial"/>
              </a:rPr>
              <a:t>permitan aislar 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completamente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al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motor,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contactos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auxiliares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para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la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señalización </a:t>
            </a:r>
            <a:r>
              <a:rPr sz="1400" spc="-38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posición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local/remoto</a:t>
            </a:r>
            <a:r>
              <a:rPr sz="1400" dirty="0">
                <a:latin typeface="Arial"/>
                <a:cs typeface="Arial"/>
              </a:rPr>
              <a:t> del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cambiador,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cambiador 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subiendo/bajando tomas, </a:t>
            </a:r>
            <a:r>
              <a:rPr sz="1400" dirty="0">
                <a:latin typeface="Arial"/>
                <a:cs typeface="Arial"/>
              </a:rPr>
              <a:t>cambiador </a:t>
            </a:r>
            <a:r>
              <a:rPr sz="1400" spc="-10" dirty="0">
                <a:latin typeface="Arial"/>
                <a:cs typeface="Arial"/>
              </a:rPr>
              <a:t>en </a:t>
            </a:r>
            <a:r>
              <a:rPr sz="1400" spc="-5" dirty="0">
                <a:latin typeface="Arial"/>
                <a:cs typeface="Arial"/>
              </a:rPr>
              <a:t>límite superior/inferior </a:t>
            </a:r>
            <a:r>
              <a:rPr sz="1400" spc="-1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 tomas, cambiador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en </a:t>
            </a:r>
            <a:r>
              <a:rPr sz="1400" spc="-5" dirty="0">
                <a:latin typeface="Arial"/>
                <a:cs typeface="Arial"/>
              </a:rPr>
              <a:t>marcha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paso-paso, etc.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55"/>
              </a:spcBef>
              <a:buFont typeface="Arial"/>
              <a:buChar char="-"/>
            </a:pPr>
            <a:endParaRPr sz="2050">
              <a:latin typeface="Arial"/>
              <a:cs typeface="Arial"/>
            </a:endParaRPr>
          </a:p>
          <a:p>
            <a:pPr marL="241300" marR="6350" indent="-228600" algn="just">
              <a:lnSpc>
                <a:spcPct val="143800"/>
              </a:lnSpc>
              <a:buChar char="-"/>
              <a:tabLst>
                <a:tab pos="241300" algn="l"/>
              </a:tabLst>
            </a:pPr>
            <a:r>
              <a:rPr sz="1400" spc="-5" dirty="0">
                <a:latin typeface="Arial"/>
                <a:cs typeface="Arial"/>
              </a:rPr>
              <a:t>Contactos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alarmas </a:t>
            </a:r>
            <a:r>
              <a:rPr sz="1400" dirty="0">
                <a:latin typeface="Arial"/>
                <a:cs typeface="Arial"/>
              </a:rPr>
              <a:t>y disparo con bloqueo del </a:t>
            </a:r>
            <a:r>
              <a:rPr sz="1400" spc="-5" dirty="0">
                <a:latin typeface="Arial"/>
                <a:cs typeface="Arial"/>
              </a:rPr>
              <a:t>cambiador </a:t>
            </a:r>
            <a:r>
              <a:rPr sz="1400" spc="-1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tomas para </a:t>
            </a:r>
            <a:r>
              <a:rPr sz="1400" spc="-5" dirty="0">
                <a:latin typeface="Arial"/>
                <a:cs typeface="Arial"/>
              </a:rPr>
              <a:t>señalizar condiciones anormales como mecanismo 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atascado, </a:t>
            </a:r>
            <a:r>
              <a:rPr sz="1400" dirty="0">
                <a:latin typeface="Arial"/>
                <a:cs typeface="Arial"/>
              </a:rPr>
              <a:t>cambio de </a:t>
            </a:r>
            <a:r>
              <a:rPr sz="1400" spc="-5" dirty="0">
                <a:latin typeface="Arial"/>
                <a:cs typeface="Arial"/>
              </a:rPr>
              <a:t>toma </a:t>
            </a:r>
            <a:r>
              <a:rPr sz="1400" dirty="0">
                <a:latin typeface="Arial"/>
                <a:cs typeface="Arial"/>
              </a:rPr>
              <a:t>no </a:t>
            </a:r>
            <a:r>
              <a:rPr sz="1400" spc="-5" dirty="0">
                <a:latin typeface="Arial"/>
                <a:cs typeface="Arial"/>
              </a:rPr>
              <a:t>completado, </a:t>
            </a:r>
            <a:r>
              <a:rPr sz="1400" dirty="0">
                <a:latin typeface="Arial"/>
                <a:cs typeface="Arial"/>
              </a:rPr>
              <a:t>cambiador </a:t>
            </a:r>
            <a:r>
              <a:rPr sz="1400" spc="-5" dirty="0">
                <a:latin typeface="Arial"/>
                <a:cs typeface="Arial"/>
              </a:rPr>
              <a:t>fuera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paso,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falla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cambiador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de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tomas,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actuación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relé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cambiador,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etc.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5"/>
              </a:spcBef>
              <a:buFont typeface="Arial"/>
              <a:buChar char="-"/>
            </a:pPr>
            <a:endParaRPr sz="2100">
              <a:latin typeface="Arial"/>
              <a:cs typeface="Arial"/>
            </a:endParaRPr>
          </a:p>
          <a:p>
            <a:pPr marL="55244" marR="367665" lvl="1" indent="48260">
              <a:lnSpc>
                <a:spcPct val="143700"/>
              </a:lnSpc>
              <a:buChar char="-"/>
              <a:tabLst>
                <a:tab pos="213995" algn="l"/>
              </a:tabLst>
            </a:pPr>
            <a:r>
              <a:rPr sz="1400" spc="-5" dirty="0">
                <a:latin typeface="Arial"/>
                <a:cs typeface="Arial"/>
              </a:rPr>
              <a:t>Un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indicador</a:t>
            </a:r>
            <a:r>
              <a:rPr sz="1400" spc="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nivel</a:t>
            </a:r>
            <a:r>
              <a:rPr sz="1400" spc="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aceite </a:t>
            </a:r>
            <a:r>
              <a:rPr sz="1400" dirty="0">
                <a:latin typeface="Arial"/>
                <a:cs typeface="Arial"/>
              </a:rPr>
              <a:t>con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contactos</a:t>
            </a:r>
            <a:r>
              <a:rPr sz="1400" dirty="0">
                <a:latin typeface="Arial"/>
                <a:cs typeface="Arial"/>
              </a:rPr>
              <a:t> para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alarma</a:t>
            </a:r>
            <a:r>
              <a:rPr sz="1400" spc="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-37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bajo</a:t>
            </a:r>
            <a:r>
              <a:rPr sz="1400" spc="-5" dirty="0">
                <a:latin typeface="Arial"/>
                <a:cs typeface="Arial"/>
              </a:rPr>
              <a:t> nivel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aceite.</a:t>
            </a:r>
            <a:endParaRPr sz="1400">
              <a:latin typeface="Arial"/>
              <a:cs typeface="Arial"/>
            </a:endParaRPr>
          </a:p>
          <a:p>
            <a:pPr lvl="1">
              <a:lnSpc>
                <a:spcPct val="100000"/>
              </a:lnSpc>
              <a:buFont typeface="Arial"/>
              <a:buChar char="-"/>
            </a:pPr>
            <a:endParaRPr sz="1500">
              <a:latin typeface="Arial"/>
              <a:cs typeface="Arial"/>
            </a:endParaRPr>
          </a:p>
          <a:p>
            <a:pPr lvl="1">
              <a:spcBef>
                <a:spcPts val="40"/>
              </a:spcBef>
              <a:buFont typeface="Arial"/>
              <a:buChar char="-"/>
            </a:pPr>
            <a:endParaRPr sz="1900">
              <a:latin typeface="Arial"/>
              <a:cs typeface="Arial"/>
            </a:endParaRPr>
          </a:p>
          <a:p>
            <a:pPr marL="213360" lvl="1" indent="-109855">
              <a:buChar char="-"/>
              <a:tabLst>
                <a:tab pos="213995" algn="l"/>
              </a:tabLst>
            </a:pPr>
            <a:r>
              <a:rPr sz="1400" spc="-5" dirty="0">
                <a:latin typeface="Arial"/>
                <a:cs typeface="Arial"/>
              </a:rPr>
              <a:t>Un</a:t>
            </a:r>
            <a:r>
              <a:rPr sz="1400" spc="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relé </a:t>
            </a:r>
            <a:r>
              <a:rPr sz="1400" dirty="0">
                <a:latin typeface="Arial"/>
                <a:cs typeface="Arial"/>
              </a:rPr>
              <a:t>tipo</a:t>
            </a:r>
            <a:r>
              <a:rPr sz="1400" spc="-5" dirty="0">
                <a:latin typeface="Arial"/>
                <a:cs typeface="Arial"/>
              </a:rPr>
              <a:t> Buchholz</a:t>
            </a:r>
            <a:r>
              <a:rPr sz="1400" dirty="0">
                <a:latin typeface="Arial"/>
                <a:cs typeface="Arial"/>
              </a:rPr>
              <a:t> o</a:t>
            </a:r>
            <a:r>
              <a:rPr sz="1400" spc="1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dispositivo</a:t>
            </a:r>
            <a:r>
              <a:rPr sz="1400" spc="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protección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equivalente.</a:t>
            </a:r>
            <a:endParaRPr sz="14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255308" y="8940496"/>
            <a:ext cx="5372100" cy="5073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1150"/>
              </a:lnSpc>
            </a:pPr>
            <a:r>
              <a:rPr sz="1100" dirty="0">
                <a:latin typeface="Calibri"/>
                <a:cs typeface="Calibri"/>
              </a:rPr>
              <a:t>PH </a:t>
            </a:r>
            <a:r>
              <a:rPr sz="1100" spc="-5" dirty="0">
                <a:latin typeface="Calibri"/>
                <a:cs typeface="Calibri"/>
              </a:rPr>
              <a:t>Financial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Park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Tower,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Piso</a:t>
            </a:r>
            <a:r>
              <a:rPr sz="1100" dirty="0">
                <a:latin typeface="Calibri"/>
                <a:cs typeface="Calibri"/>
              </a:rPr>
              <a:t> 35,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Boulevard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Costa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Este. </a:t>
            </a:r>
            <a:r>
              <a:rPr sz="1100" spc="-5" dirty="0">
                <a:latin typeface="Calibri"/>
                <a:cs typeface="Calibri"/>
              </a:rPr>
              <a:t>Corregimiento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Juan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Díaz,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Costa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del</a:t>
            </a:r>
            <a:endParaRPr sz="1100">
              <a:latin typeface="Calibri"/>
              <a:cs typeface="Calibri"/>
            </a:endParaRPr>
          </a:p>
          <a:p>
            <a:pPr marL="1724025" marR="1714500" algn="ctr">
              <a:lnSpc>
                <a:spcPct val="101800"/>
              </a:lnSpc>
            </a:pPr>
            <a:r>
              <a:rPr sz="1100" spc="-5" dirty="0">
                <a:latin typeface="Calibri"/>
                <a:cs typeface="Calibri"/>
              </a:rPr>
              <a:t>Este.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Ciudad</a:t>
            </a:r>
            <a:r>
              <a:rPr sz="110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Panamá.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Panamá. </a:t>
            </a:r>
            <a:r>
              <a:rPr sz="1100" spc="-229" dirty="0">
                <a:latin typeface="Calibri"/>
                <a:cs typeface="Calibri"/>
              </a:rPr>
              <a:t> </a:t>
            </a:r>
            <a:r>
              <a:rPr sz="1100" u="sng" spc="-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3"/>
              </a:rPr>
              <a:t>www.kaizengrp.com</a:t>
            </a:r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158281" y="8909622"/>
            <a:ext cx="5561965" cy="0"/>
          </a:xfrm>
          <a:custGeom>
            <a:avLst/>
            <a:gdLst/>
            <a:ahLst/>
            <a:cxnLst/>
            <a:rect l="l" t="t" r="r" b="b"/>
            <a:pathLst>
              <a:path w="5561965">
                <a:moveTo>
                  <a:pt x="0" y="0"/>
                </a:moveTo>
                <a:lnTo>
                  <a:pt x="5561885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158044" y="804717"/>
            <a:ext cx="999649" cy="431186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6351270" y="1232661"/>
            <a:ext cx="5410835" cy="714003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715" algn="r">
              <a:spcBef>
                <a:spcPts val="100"/>
              </a:spcBef>
            </a:pPr>
            <a:r>
              <a:rPr sz="1100" spc="-5" dirty="0">
                <a:latin typeface="Calibri"/>
                <a:cs typeface="Calibri"/>
              </a:rPr>
              <a:t>Ficha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Técnica: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K-001</a:t>
            </a:r>
            <a:endParaRPr sz="1100">
              <a:latin typeface="Calibri"/>
              <a:cs typeface="Calibri"/>
            </a:endParaRPr>
          </a:p>
          <a:p>
            <a:pPr marL="4920615" marR="5080" indent="118745" algn="r">
              <a:lnSpc>
                <a:spcPct val="101800"/>
              </a:lnSpc>
              <a:spcBef>
                <a:spcPts val="5"/>
              </a:spcBef>
            </a:pPr>
            <a:r>
              <a:rPr sz="1100" dirty="0">
                <a:latin typeface="Calibri"/>
                <a:cs typeface="Calibri"/>
              </a:rPr>
              <a:t>Re</a:t>
            </a:r>
            <a:r>
              <a:rPr sz="1100" spc="5" dirty="0">
                <a:latin typeface="Calibri"/>
                <a:cs typeface="Calibri"/>
              </a:rPr>
              <a:t>v</a:t>
            </a:r>
            <a:r>
              <a:rPr sz="1100" dirty="0">
                <a:latin typeface="Calibri"/>
                <a:cs typeface="Calibri"/>
              </a:rPr>
              <a:t>.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  </a:t>
            </a:r>
            <a:r>
              <a:rPr sz="1100" spc="-5" dirty="0">
                <a:latin typeface="Calibri"/>
                <a:cs typeface="Calibri"/>
              </a:rPr>
              <a:t>Jul-</a:t>
            </a:r>
            <a:r>
              <a:rPr sz="1100" dirty="0">
                <a:latin typeface="Calibri"/>
                <a:cs typeface="Calibri"/>
              </a:rPr>
              <a:t>20</a:t>
            </a:r>
            <a:r>
              <a:rPr sz="1100" spc="-10" dirty="0">
                <a:latin typeface="Calibri"/>
                <a:cs typeface="Calibri"/>
              </a:rPr>
              <a:t>1</a:t>
            </a:r>
            <a:r>
              <a:rPr sz="1100" dirty="0">
                <a:latin typeface="Calibri"/>
                <a:cs typeface="Calibri"/>
              </a:rPr>
              <a:t>8</a:t>
            </a:r>
            <a:endParaRPr sz="1100">
              <a:latin typeface="Calibri"/>
              <a:cs typeface="Calibri"/>
            </a:endParaRPr>
          </a:p>
          <a:p>
            <a:pPr marL="241300" indent="-228600">
              <a:lnSpc>
                <a:spcPts val="1670"/>
              </a:lnSpc>
              <a:buChar char="-"/>
              <a:tabLst>
                <a:tab pos="240665" algn="l"/>
                <a:tab pos="241300" algn="l"/>
              </a:tabLst>
            </a:pPr>
            <a:r>
              <a:rPr sz="1400" spc="-5" dirty="0">
                <a:latin typeface="Arial"/>
                <a:cs typeface="Arial"/>
              </a:rPr>
              <a:t>Una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válvula</a:t>
            </a:r>
            <a:r>
              <a:rPr sz="1400" dirty="0">
                <a:latin typeface="Arial"/>
                <a:cs typeface="Arial"/>
              </a:rPr>
              <a:t> para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drenaje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aceite situada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en la</a:t>
            </a:r>
            <a:r>
              <a:rPr sz="1400" spc="-5" dirty="0">
                <a:latin typeface="Arial"/>
                <a:cs typeface="Arial"/>
              </a:rPr>
              <a:t> parte</a:t>
            </a:r>
            <a:r>
              <a:rPr sz="1400" spc="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inferior</a:t>
            </a:r>
            <a:endParaRPr sz="1400">
              <a:latin typeface="Arial"/>
              <a:cs typeface="Arial"/>
            </a:endParaRPr>
          </a:p>
          <a:p>
            <a:pPr marL="241300">
              <a:spcBef>
                <a:spcPts val="730"/>
              </a:spcBef>
            </a:pPr>
            <a:r>
              <a:rPr sz="1400" dirty="0">
                <a:latin typeface="Arial"/>
                <a:cs typeface="Arial"/>
              </a:rPr>
              <a:t>para </a:t>
            </a:r>
            <a:r>
              <a:rPr sz="1400" spc="-5" dirty="0">
                <a:latin typeface="Arial"/>
                <a:cs typeface="Arial"/>
              </a:rPr>
              <a:t>asegurar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un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drenaje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completo.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40"/>
              </a:spcBef>
            </a:pPr>
            <a:endParaRPr sz="2050">
              <a:latin typeface="Arial"/>
              <a:cs typeface="Arial"/>
            </a:endParaRPr>
          </a:p>
          <a:p>
            <a:pPr marL="241300" marR="130175" indent="-228600">
              <a:lnSpc>
                <a:spcPct val="144500"/>
              </a:lnSpc>
              <a:buChar char="-"/>
              <a:tabLst>
                <a:tab pos="240665" algn="l"/>
                <a:tab pos="241300" algn="l"/>
              </a:tabLst>
            </a:pPr>
            <a:r>
              <a:rPr sz="1400" spc="-5" dirty="0">
                <a:latin typeface="Arial"/>
                <a:cs typeface="Arial"/>
              </a:rPr>
              <a:t>Una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válvula</a:t>
            </a:r>
            <a:r>
              <a:rPr sz="1400" spc="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cierre-apertura </a:t>
            </a:r>
            <a:r>
              <a:rPr sz="1400" dirty="0">
                <a:latin typeface="Arial"/>
                <a:cs typeface="Arial"/>
              </a:rPr>
              <a:t>entre el </a:t>
            </a:r>
            <a:r>
              <a:rPr sz="1400" spc="-5" dirty="0">
                <a:latin typeface="Arial"/>
                <a:cs typeface="Arial"/>
              </a:rPr>
              <a:t>dispositivo</a:t>
            </a:r>
            <a:r>
              <a:rPr sz="1400" spc="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protección </a:t>
            </a:r>
            <a:r>
              <a:rPr sz="1400" spc="-37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y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el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conservador.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  <a:buFont typeface="Arial"/>
              <a:buChar char="-"/>
            </a:pPr>
            <a:endParaRPr sz="1500">
              <a:latin typeface="Arial"/>
              <a:cs typeface="Arial"/>
            </a:endParaRPr>
          </a:p>
          <a:p>
            <a:pPr>
              <a:spcBef>
                <a:spcPts val="50"/>
              </a:spcBef>
              <a:buFont typeface="Arial"/>
              <a:buChar char="-"/>
            </a:pPr>
            <a:endParaRPr sz="1250">
              <a:latin typeface="Arial"/>
              <a:cs typeface="Arial"/>
            </a:endParaRPr>
          </a:p>
          <a:p>
            <a:pPr marL="241300" marR="6350" indent="-228600" algn="just">
              <a:lnSpc>
                <a:spcPct val="143600"/>
              </a:lnSpc>
              <a:buChar char="-"/>
              <a:tabLst>
                <a:tab pos="241300" algn="l"/>
              </a:tabLst>
            </a:pPr>
            <a:r>
              <a:rPr sz="1400" dirty="0">
                <a:latin typeface="Arial"/>
                <a:cs typeface="Arial"/>
              </a:rPr>
              <a:t>Calentadores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con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termostato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ajustable</a:t>
            </a:r>
            <a:r>
              <a:rPr sz="1400" dirty="0">
                <a:latin typeface="Arial"/>
                <a:cs typeface="Arial"/>
              </a:rPr>
              <a:t> para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mantener</a:t>
            </a:r>
            <a:r>
              <a:rPr sz="1400" dirty="0">
                <a:latin typeface="Arial"/>
                <a:cs typeface="Arial"/>
              </a:rPr>
              <a:t> la 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temperatura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en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el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compartimiento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del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mecanismo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accionador,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por </a:t>
            </a:r>
            <a:r>
              <a:rPr sz="1400" spc="-37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encima</a:t>
            </a:r>
            <a:r>
              <a:rPr sz="1400" spc="-7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6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la</a:t>
            </a:r>
            <a:r>
              <a:rPr sz="1400" spc="-7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temperatura</a:t>
            </a:r>
            <a:r>
              <a:rPr sz="1400" spc="-7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ambiente</a:t>
            </a:r>
            <a:r>
              <a:rPr sz="1400" spc="-7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para</a:t>
            </a:r>
            <a:r>
              <a:rPr sz="1400" spc="-6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prevenir</a:t>
            </a:r>
            <a:r>
              <a:rPr sz="1400" spc="-6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la</a:t>
            </a:r>
            <a:r>
              <a:rPr sz="1400" spc="-7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condensación </a:t>
            </a:r>
            <a:r>
              <a:rPr sz="1400" spc="-37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la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humedad.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  <a:buFont typeface="Arial"/>
              <a:buChar char="-"/>
            </a:pPr>
            <a:endParaRPr sz="1500">
              <a:latin typeface="Arial"/>
              <a:cs typeface="Arial"/>
            </a:endParaRPr>
          </a:p>
          <a:p>
            <a:pPr>
              <a:spcBef>
                <a:spcPts val="10"/>
              </a:spcBef>
              <a:buFont typeface="Arial"/>
              <a:buChar char="-"/>
            </a:pPr>
            <a:endParaRPr sz="1300">
              <a:latin typeface="Arial"/>
              <a:cs typeface="Arial"/>
            </a:endParaRPr>
          </a:p>
          <a:p>
            <a:pPr marL="241300" marR="605790" indent="-228600">
              <a:lnSpc>
                <a:spcPct val="143600"/>
              </a:lnSpc>
              <a:buChar char="-"/>
              <a:tabLst>
                <a:tab pos="240665" algn="l"/>
                <a:tab pos="241300" algn="l"/>
              </a:tabLst>
            </a:pPr>
            <a:r>
              <a:rPr sz="1400" dirty="0">
                <a:latin typeface="Arial"/>
                <a:cs typeface="Arial"/>
              </a:rPr>
              <a:t>Aberturas de </a:t>
            </a:r>
            <a:r>
              <a:rPr sz="1400" spc="-5" dirty="0">
                <a:latin typeface="Arial"/>
                <a:cs typeface="Arial"/>
              </a:rPr>
              <a:t>acceso </a:t>
            </a:r>
            <a:r>
              <a:rPr sz="1400" dirty="0">
                <a:latin typeface="Arial"/>
                <a:cs typeface="Arial"/>
              </a:rPr>
              <a:t>al </a:t>
            </a:r>
            <a:r>
              <a:rPr sz="1400" spc="-5" dirty="0">
                <a:latin typeface="Arial"/>
                <a:cs typeface="Arial"/>
              </a:rPr>
              <a:t>selector </a:t>
            </a:r>
            <a:r>
              <a:rPr sz="1400" dirty="0">
                <a:latin typeface="Arial"/>
                <a:cs typeface="Arial"/>
              </a:rPr>
              <a:t>y otras </a:t>
            </a:r>
            <a:r>
              <a:rPr sz="1400" spc="-5" dirty="0">
                <a:latin typeface="Arial"/>
                <a:cs typeface="Arial"/>
              </a:rPr>
              <a:t>partes móviles </a:t>
            </a:r>
            <a:r>
              <a:rPr sz="1400" dirty="0">
                <a:latin typeface="Arial"/>
                <a:cs typeface="Arial"/>
              </a:rPr>
              <a:t>del </a:t>
            </a:r>
            <a:r>
              <a:rPr sz="1400" spc="-37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cambiador.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  <a:buFont typeface="Arial"/>
              <a:buChar char="-"/>
            </a:pPr>
            <a:endParaRPr sz="1500">
              <a:latin typeface="Arial"/>
              <a:cs typeface="Arial"/>
            </a:endParaRPr>
          </a:p>
          <a:p>
            <a:pPr>
              <a:spcBef>
                <a:spcPts val="55"/>
              </a:spcBef>
              <a:buFont typeface="Arial"/>
              <a:buChar char="-"/>
            </a:pPr>
            <a:endParaRPr sz="1250">
              <a:latin typeface="Arial"/>
              <a:cs typeface="Arial"/>
            </a:endParaRPr>
          </a:p>
          <a:p>
            <a:pPr marL="241300" marR="941705" indent="-228600">
              <a:lnSpc>
                <a:spcPct val="143600"/>
              </a:lnSpc>
              <a:buChar char="-"/>
              <a:tabLst>
                <a:tab pos="240665" algn="l"/>
                <a:tab pos="241300" algn="l"/>
              </a:tabLst>
            </a:pPr>
            <a:r>
              <a:rPr sz="1400" spc="-5" dirty="0">
                <a:latin typeface="Arial"/>
                <a:cs typeface="Arial"/>
              </a:rPr>
              <a:t>Medios</a:t>
            </a:r>
            <a:r>
              <a:rPr sz="1400" dirty="0">
                <a:latin typeface="Arial"/>
                <a:cs typeface="Arial"/>
              </a:rPr>
              <a:t> para </a:t>
            </a:r>
            <a:r>
              <a:rPr sz="1400" spc="-5" dirty="0">
                <a:latin typeface="Arial"/>
                <a:cs typeface="Arial"/>
              </a:rPr>
              <a:t>elevar</a:t>
            </a:r>
            <a:r>
              <a:rPr sz="1400" spc="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y</a:t>
            </a:r>
            <a:r>
              <a:rPr sz="1400" spc="-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darle</a:t>
            </a:r>
            <a:r>
              <a:rPr sz="1400" spc="-5" dirty="0">
                <a:latin typeface="Arial"/>
                <a:cs typeface="Arial"/>
              </a:rPr>
              <a:t> servicio</a:t>
            </a:r>
            <a:r>
              <a:rPr sz="1400" spc="1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individualmente</a:t>
            </a:r>
            <a:r>
              <a:rPr sz="1400" spc="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al </a:t>
            </a:r>
            <a:r>
              <a:rPr sz="1400" spc="-37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compartimiento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del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conmutador.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  <a:buFont typeface="Arial"/>
              <a:buChar char="-"/>
            </a:pPr>
            <a:endParaRPr sz="1500">
              <a:latin typeface="Arial"/>
              <a:cs typeface="Arial"/>
            </a:endParaRPr>
          </a:p>
          <a:p>
            <a:pPr>
              <a:spcBef>
                <a:spcPts val="40"/>
              </a:spcBef>
              <a:buFont typeface="Arial"/>
              <a:buChar char="-"/>
            </a:pPr>
            <a:endParaRPr sz="1200">
              <a:latin typeface="Arial"/>
              <a:cs typeface="Arial"/>
            </a:endParaRPr>
          </a:p>
          <a:p>
            <a:pPr marL="291465" indent="-279400">
              <a:buChar char="-"/>
              <a:tabLst>
                <a:tab pos="291465" algn="l"/>
                <a:tab pos="292100" algn="l"/>
              </a:tabLst>
            </a:pPr>
            <a:r>
              <a:rPr sz="1400" spc="-5" dirty="0">
                <a:latin typeface="Arial"/>
                <a:cs typeface="Arial"/>
              </a:rPr>
              <a:t>Indicador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5" dirty="0">
                <a:latin typeface="Arial"/>
                <a:cs typeface="Arial"/>
              </a:rPr>
              <a:t> posición</a:t>
            </a:r>
            <a:r>
              <a:rPr sz="1400" dirty="0">
                <a:latin typeface="Arial"/>
                <a:cs typeface="Arial"/>
              </a:rPr>
              <a:t> del</a:t>
            </a:r>
            <a:r>
              <a:rPr sz="1400" spc="-5" dirty="0">
                <a:latin typeface="Arial"/>
                <a:cs typeface="Arial"/>
              </a:rPr>
              <a:t> cambiador </a:t>
            </a:r>
            <a:r>
              <a:rPr sz="1400" spc="-10" dirty="0">
                <a:latin typeface="Arial"/>
                <a:cs typeface="Arial"/>
              </a:rPr>
              <a:t>en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la</a:t>
            </a:r>
            <a:r>
              <a:rPr sz="1400" spc="-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tapa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del</a:t>
            </a:r>
            <a:r>
              <a:rPr sz="1400" spc="-5" dirty="0">
                <a:latin typeface="Arial"/>
                <a:cs typeface="Arial"/>
              </a:rPr>
              <a:t> tanque.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40"/>
              </a:spcBef>
              <a:buFont typeface="Arial"/>
              <a:buChar char="-"/>
            </a:pPr>
            <a:endParaRPr sz="2100">
              <a:latin typeface="Arial"/>
              <a:cs typeface="Arial"/>
            </a:endParaRPr>
          </a:p>
          <a:p>
            <a:pPr marL="241300" marR="278765" indent="-228600">
              <a:lnSpc>
                <a:spcPts val="1610"/>
              </a:lnSpc>
              <a:buChar char="-"/>
              <a:tabLst>
                <a:tab pos="240665" algn="l"/>
                <a:tab pos="241300" algn="l"/>
              </a:tabLst>
            </a:pPr>
            <a:r>
              <a:rPr sz="1400" dirty="0">
                <a:latin typeface="Arial"/>
                <a:cs typeface="Arial"/>
              </a:rPr>
              <a:t>Guía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alineación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en el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borde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del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tanque</a:t>
            </a:r>
            <a:r>
              <a:rPr sz="1400" dirty="0">
                <a:latin typeface="Arial"/>
                <a:cs typeface="Arial"/>
              </a:rPr>
              <a:t> para</a:t>
            </a:r>
            <a:r>
              <a:rPr sz="1400" spc="-5" dirty="0">
                <a:latin typeface="Arial"/>
                <a:cs typeface="Arial"/>
              </a:rPr>
              <a:t> instalación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del </a:t>
            </a:r>
            <a:r>
              <a:rPr sz="1400" spc="-37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conmutador.</a:t>
            </a:r>
            <a:endParaRPr sz="14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255308" y="8940496"/>
            <a:ext cx="5372100" cy="5073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1150"/>
              </a:lnSpc>
            </a:pPr>
            <a:r>
              <a:rPr sz="1100" dirty="0">
                <a:latin typeface="Calibri"/>
                <a:cs typeface="Calibri"/>
              </a:rPr>
              <a:t>PH </a:t>
            </a:r>
            <a:r>
              <a:rPr sz="1100" spc="-5" dirty="0">
                <a:latin typeface="Calibri"/>
                <a:cs typeface="Calibri"/>
              </a:rPr>
              <a:t>Financial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Park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Tower,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Piso</a:t>
            </a:r>
            <a:r>
              <a:rPr sz="1100" dirty="0">
                <a:latin typeface="Calibri"/>
                <a:cs typeface="Calibri"/>
              </a:rPr>
              <a:t> 35,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Boulevard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Costa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Este. </a:t>
            </a:r>
            <a:r>
              <a:rPr sz="1100" spc="-5" dirty="0">
                <a:latin typeface="Calibri"/>
                <a:cs typeface="Calibri"/>
              </a:rPr>
              <a:t>Corregimiento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Juan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Díaz,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Costa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del</a:t>
            </a:r>
            <a:endParaRPr sz="1100">
              <a:latin typeface="Calibri"/>
              <a:cs typeface="Calibri"/>
            </a:endParaRPr>
          </a:p>
          <a:p>
            <a:pPr marL="1724025" marR="1714500" algn="ctr">
              <a:lnSpc>
                <a:spcPct val="101800"/>
              </a:lnSpc>
            </a:pPr>
            <a:r>
              <a:rPr sz="1100" spc="-5" dirty="0">
                <a:latin typeface="Calibri"/>
                <a:cs typeface="Calibri"/>
              </a:rPr>
              <a:t>Este.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Ciudad</a:t>
            </a:r>
            <a:r>
              <a:rPr sz="110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Panamá.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Panamá. </a:t>
            </a:r>
            <a:r>
              <a:rPr sz="1100" spc="-229" dirty="0">
                <a:latin typeface="Calibri"/>
                <a:cs typeface="Calibri"/>
              </a:rPr>
              <a:t> </a:t>
            </a:r>
            <a:r>
              <a:rPr sz="1100" u="sng" spc="-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3"/>
              </a:rPr>
              <a:t>www.kaizengrp.com</a:t>
            </a:r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582528" y="1232662"/>
            <a:ext cx="1179830" cy="5353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00" spc="-5" dirty="0">
                <a:latin typeface="Calibri"/>
                <a:cs typeface="Calibri"/>
              </a:rPr>
              <a:t>Ficha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Técnica: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K-001</a:t>
            </a:r>
            <a:endParaRPr sz="1100">
              <a:latin typeface="Calibri"/>
              <a:cs typeface="Calibri"/>
            </a:endParaRPr>
          </a:p>
          <a:p>
            <a:pPr marL="689610" marR="5080" indent="118745">
              <a:lnSpc>
                <a:spcPct val="101800"/>
              </a:lnSpc>
              <a:spcBef>
                <a:spcPts val="5"/>
              </a:spcBef>
            </a:pPr>
            <a:r>
              <a:rPr sz="1100" dirty="0">
                <a:latin typeface="Calibri"/>
                <a:cs typeface="Calibri"/>
              </a:rPr>
              <a:t>Re</a:t>
            </a:r>
            <a:r>
              <a:rPr sz="1100" spc="5" dirty="0">
                <a:latin typeface="Calibri"/>
                <a:cs typeface="Calibri"/>
              </a:rPr>
              <a:t>v</a:t>
            </a:r>
            <a:r>
              <a:rPr sz="1100" dirty="0">
                <a:latin typeface="Calibri"/>
                <a:cs typeface="Calibri"/>
              </a:rPr>
              <a:t>.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  </a:t>
            </a:r>
            <a:r>
              <a:rPr sz="1100" spc="-5" dirty="0">
                <a:latin typeface="Calibri"/>
                <a:cs typeface="Calibri"/>
              </a:rPr>
              <a:t>Jul-</a:t>
            </a:r>
            <a:r>
              <a:rPr sz="1100" dirty="0">
                <a:latin typeface="Calibri"/>
                <a:cs typeface="Calibri"/>
              </a:rPr>
              <a:t>20</a:t>
            </a:r>
            <a:r>
              <a:rPr sz="1100" spc="-10" dirty="0">
                <a:latin typeface="Calibri"/>
                <a:cs typeface="Calibri"/>
              </a:rPr>
              <a:t>1</a:t>
            </a:r>
            <a:r>
              <a:rPr sz="1100" dirty="0">
                <a:latin typeface="Calibri"/>
                <a:cs typeface="Calibri"/>
              </a:rPr>
              <a:t>8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6158281" y="8909622"/>
            <a:ext cx="5561965" cy="0"/>
          </a:xfrm>
          <a:custGeom>
            <a:avLst/>
            <a:gdLst/>
            <a:ahLst/>
            <a:cxnLst/>
            <a:rect l="l" t="t" r="r" b="b"/>
            <a:pathLst>
              <a:path w="5561965">
                <a:moveTo>
                  <a:pt x="0" y="0"/>
                </a:moveTo>
                <a:lnTo>
                  <a:pt x="5561885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158044" y="804717"/>
            <a:ext cx="999649" cy="431186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6122720" y="2046478"/>
            <a:ext cx="5637530" cy="4515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90245" lvl="2" indent="-678180">
              <a:spcBef>
                <a:spcPts val="100"/>
              </a:spcBef>
              <a:buAutoNum type="arabicPeriod" startAt="13"/>
              <a:tabLst>
                <a:tab pos="690245" algn="l"/>
                <a:tab pos="690880" algn="l"/>
              </a:tabLst>
            </a:pPr>
            <a:r>
              <a:rPr sz="1400" b="1" u="sng" spc="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400" b="1" u="sng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Regulador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400" b="1" u="sng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de</a:t>
            </a:r>
            <a:r>
              <a:rPr sz="1400" b="1" u="sng" spc="-2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400" b="1" u="sng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Voltaje</a:t>
            </a:r>
            <a:r>
              <a:rPr sz="1400" b="1" spc="-5" dirty="0">
                <a:latin typeface="Arial"/>
                <a:cs typeface="Arial"/>
              </a:rPr>
              <a:t>.</a:t>
            </a:r>
            <a:endParaRPr sz="1400">
              <a:latin typeface="Arial"/>
              <a:cs typeface="Arial"/>
            </a:endParaRPr>
          </a:p>
          <a:p>
            <a:pPr lvl="2">
              <a:lnSpc>
                <a:spcPct val="100000"/>
              </a:lnSpc>
              <a:buFont typeface="Arial"/>
              <a:buAutoNum type="arabicPeriod" startAt="13"/>
            </a:pPr>
            <a:endParaRPr sz="1500">
              <a:latin typeface="Arial"/>
              <a:cs typeface="Arial"/>
            </a:endParaRPr>
          </a:p>
          <a:p>
            <a:pPr lvl="2">
              <a:lnSpc>
                <a:spcPct val="100000"/>
              </a:lnSpc>
              <a:buFont typeface="Arial"/>
              <a:buAutoNum type="arabicPeriod" startAt="13"/>
            </a:pPr>
            <a:endParaRPr sz="1250">
              <a:latin typeface="Arial"/>
              <a:cs typeface="Arial"/>
            </a:endParaRPr>
          </a:p>
          <a:p>
            <a:pPr marL="12700" marR="5715" algn="just">
              <a:lnSpc>
                <a:spcPct val="97000"/>
              </a:lnSpc>
            </a:pPr>
            <a:r>
              <a:rPr sz="1400" dirty="0">
                <a:latin typeface="Arial"/>
                <a:cs typeface="Arial"/>
              </a:rPr>
              <a:t>Cuando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sea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requerido</a:t>
            </a:r>
            <a:r>
              <a:rPr sz="1400" dirty="0">
                <a:latin typeface="Arial"/>
                <a:cs typeface="Arial"/>
              </a:rPr>
              <a:t> en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las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Especificaciones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Particulares,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EL </a:t>
            </a:r>
            <a:r>
              <a:rPr sz="1400" spc="-5" dirty="0">
                <a:latin typeface="Arial"/>
                <a:cs typeface="Arial"/>
              </a:rPr>
              <a:t> CONTRATISTA deberá suministrar </a:t>
            </a:r>
            <a:r>
              <a:rPr sz="1400" dirty="0">
                <a:latin typeface="Arial"/>
                <a:cs typeface="Arial"/>
              </a:rPr>
              <a:t>e instalar con cada </a:t>
            </a:r>
            <a:r>
              <a:rPr sz="1400" spc="-5" dirty="0">
                <a:latin typeface="Arial"/>
                <a:cs typeface="Arial"/>
              </a:rPr>
              <a:t>transformador </a:t>
            </a:r>
            <a:r>
              <a:rPr sz="1400" dirty="0">
                <a:latin typeface="Arial"/>
                <a:cs typeface="Arial"/>
              </a:rPr>
              <a:t> que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esté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provisto</a:t>
            </a:r>
            <a:r>
              <a:rPr sz="1400" dirty="0">
                <a:latin typeface="Arial"/>
                <a:cs typeface="Arial"/>
              </a:rPr>
              <a:t> de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un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cambiador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tomas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bajo</a:t>
            </a:r>
            <a:r>
              <a:rPr sz="1400" dirty="0">
                <a:latin typeface="Arial"/>
                <a:cs typeface="Arial"/>
              </a:rPr>
              <a:t> carga,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un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relé </a:t>
            </a:r>
            <a:r>
              <a:rPr sz="1400" spc="-37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regulador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voltaje</a:t>
            </a:r>
            <a:r>
              <a:rPr sz="1400" dirty="0">
                <a:latin typeface="Arial"/>
                <a:cs typeface="Arial"/>
              </a:rPr>
              <a:t> el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cual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vendrá</a:t>
            </a:r>
            <a:r>
              <a:rPr sz="1400" dirty="0">
                <a:latin typeface="Arial"/>
                <a:cs typeface="Arial"/>
              </a:rPr>
              <a:t> en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un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gabinete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independiente </a:t>
            </a:r>
            <a:r>
              <a:rPr sz="1400" dirty="0">
                <a:latin typeface="Arial"/>
                <a:cs typeface="Arial"/>
              </a:rPr>
              <a:t> adosado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al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transformador,</a:t>
            </a:r>
            <a:r>
              <a:rPr sz="1400" dirty="0">
                <a:latin typeface="Arial"/>
                <a:cs typeface="Arial"/>
              </a:rPr>
              <a:t> y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el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cual</a:t>
            </a:r>
            <a:r>
              <a:rPr sz="1400" dirty="0">
                <a:latin typeface="Arial"/>
                <a:cs typeface="Arial"/>
              </a:rPr>
              <a:t> deberá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venir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provisto</a:t>
            </a:r>
            <a:r>
              <a:rPr sz="1400" dirty="0">
                <a:latin typeface="Arial"/>
                <a:cs typeface="Arial"/>
              </a:rPr>
              <a:t> de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sus </a:t>
            </a:r>
            <a:r>
              <a:rPr sz="1400" spc="-5" dirty="0">
                <a:latin typeface="Arial"/>
                <a:cs typeface="Arial"/>
              </a:rPr>
              <a:t> correspondientes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borneras.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500">
              <a:latin typeface="Arial"/>
              <a:cs typeface="Arial"/>
            </a:endParaRPr>
          </a:p>
          <a:p>
            <a:pPr>
              <a:spcBef>
                <a:spcPts val="25"/>
              </a:spcBef>
            </a:pPr>
            <a:endParaRPr sz="1250">
              <a:latin typeface="Arial"/>
              <a:cs typeface="Arial"/>
            </a:endParaRPr>
          </a:p>
          <a:p>
            <a:pPr marL="690245" lvl="2" indent="-678180">
              <a:spcBef>
                <a:spcPts val="5"/>
              </a:spcBef>
              <a:buAutoNum type="arabicPeriod" startAt="14"/>
              <a:tabLst>
                <a:tab pos="690245" algn="l"/>
                <a:tab pos="690880" algn="l"/>
              </a:tabLst>
            </a:pPr>
            <a:r>
              <a:rPr sz="1400" b="1" u="sng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ACEITE</a:t>
            </a:r>
            <a:endParaRPr sz="1400">
              <a:latin typeface="Arial"/>
              <a:cs typeface="Arial"/>
            </a:endParaRPr>
          </a:p>
          <a:p>
            <a:pPr lvl="2">
              <a:spcBef>
                <a:spcPts val="40"/>
              </a:spcBef>
              <a:buFont typeface="Arial"/>
              <a:buAutoNum type="arabicPeriod" startAt="14"/>
            </a:pPr>
            <a:endParaRPr sz="1300">
              <a:latin typeface="Arial"/>
              <a:cs typeface="Arial"/>
            </a:endParaRPr>
          </a:p>
          <a:p>
            <a:pPr marL="911225" lvl="3" indent="-899160">
              <a:buAutoNum type="arabicPeriod"/>
              <a:tabLst>
                <a:tab pos="911225" algn="l"/>
                <a:tab pos="911860" algn="l"/>
              </a:tabLst>
            </a:pPr>
            <a:r>
              <a:rPr sz="1400" b="1" u="sng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Tipo</a:t>
            </a:r>
            <a:endParaRPr sz="1400">
              <a:latin typeface="Arial"/>
              <a:cs typeface="Arial"/>
            </a:endParaRPr>
          </a:p>
          <a:p>
            <a:pPr marL="12700" marR="685800">
              <a:lnSpc>
                <a:spcPct val="101499"/>
              </a:lnSpc>
              <a:spcBef>
                <a:spcPts val="900"/>
              </a:spcBef>
            </a:pPr>
            <a:r>
              <a:rPr sz="1400" dirty="0">
                <a:latin typeface="Arial"/>
                <a:cs typeface="Arial"/>
              </a:rPr>
              <a:t>Deberá ser un </a:t>
            </a:r>
            <a:r>
              <a:rPr sz="1400" spc="-5" dirty="0">
                <a:latin typeface="Arial"/>
                <a:cs typeface="Arial"/>
              </a:rPr>
              <a:t>aceite </a:t>
            </a:r>
            <a:r>
              <a:rPr sz="1400" dirty="0">
                <a:latin typeface="Arial"/>
                <a:cs typeface="Arial"/>
              </a:rPr>
              <a:t>mineral </a:t>
            </a:r>
            <a:r>
              <a:rPr sz="1400" spc="-5" dirty="0">
                <a:latin typeface="Arial"/>
                <a:cs typeface="Arial"/>
              </a:rPr>
              <a:t>inhibido, refinado </a:t>
            </a:r>
            <a:r>
              <a:rPr sz="1400" dirty="0">
                <a:latin typeface="Arial"/>
                <a:cs typeface="Arial"/>
              </a:rPr>
              <a:t>de alta </a:t>
            </a:r>
            <a:r>
              <a:rPr sz="1400" spc="-5" dirty="0">
                <a:latin typeface="Arial"/>
                <a:cs typeface="Arial"/>
              </a:rPr>
              <a:t>calidad, </a:t>
            </a:r>
            <a:r>
              <a:rPr sz="1400" spc="-37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mediante</a:t>
            </a:r>
            <a:r>
              <a:rPr sz="1400" spc="-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un</a:t>
            </a:r>
            <a:r>
              <a:rPr sz="1400" spc="-5" dirty="0">
                <a:latin typeface="Arial"/>
                <a:cs typeface="Arial"/>
              </a:rPr>
              <a:t> proceso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probado </a:t>
            </a:r>
            <a:r>
              <a:rPr sz="1400" dirty="0">
                <a:latin typeface="Arial"/>
                <a:cs typeface="Arial"/>
              </a:rPr>
              <a:t>para</a:t>
            </a:r>
            <a:r>
              <a:rPr sz="1400" spc="-10" dirty="0">
                <a:latin typeface="Arial"/>
                <a:cs typeface="Arial"/>
              </a:rPr>
              <a:t> uso</a:t>
            </a:r>
            <a:r>
              <a:rPr sz="1400" spc="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especialmente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en 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transformadores.</a:t>
            </a:r>
            <a:endParaRPr sz="1400">
              <a:latin typeface="Arial"/>
              <a:cs typeface="Arial"/>
            </a:endParaRPr>
          </a:p>
          <a:p>
            <a:pPr marL="12700" marR="5080" algn="just">
              <a:lnSpc>
                <a:spcPct val="110000"/>
              </a:lnSpc>
              <a:spcBef>
                <a:spcPts val="645"/>
              </a:spcBef>
            </a:pPr>
            <a:r>
              <a:rPr sz="1400" spc="-5" dirty="0">
                <a:latin typeface="Arial"/>
                <a:cs typeface="Arial"/>
              </a:rPr>
              <a:t>Todo </a:t>
            </a:r>
            <a:r>
              <a:rPr sz="1400" dirty="0">
                <a:latin typeface="Arial"/>
                <a:cs typeface="Arial"/>
              </a:rPr>
              <a:t>el </a:t>
            </a:r>
            <a:r>
              <a:rPr sz="1400" spc="-5" dirty="0">
                <a:latin typeface="Arial"/>
                <a:cs typeface="Arial"/>
              </a:rPr>
              <a:t>aceite </a:t>
            </a:r>
            <a:r>
              <a:rPr sz="1400" spc="-1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aislamiento necesario </a:t>
            </a:r>
            <a:r>
              <a:rPr sz="1400" dirty="0">
                <a:latin typeface="Arial"/>
                <a:cs typeface="Arial"/>
              </a:rPr>
              <a:t>para el </a:t>
            </a:r>
            <a:r>
              <a:rPr sz="1400" spc="-5" dirty="0">
                <a:latin typeface="Arial"/>
                <a:cs typeface="Arial"/>
              </a:rPr>
              <a:t>funcionamiento </a:t>
            </a:r>
            <a:r>
              <a:rPr sz="1400" dirty="0">
                <a:latin typeface="Arial"/>
                <a:cs typeface="Arial"/>
              </a:rPr>
              <a:t>normal 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los transformadores </a:t>
            </a:r>
            <a:r>
              <a:rPr sz="1400" dirty="0">
                <a:latin typeface="Arial"/>
                <a:cs typeface="Arial"/>
              </a:rPr>
              <a:t>deberá ser </a:t>
            </a:r>
            <a:r>
              <a:rPr sz="1400" spc="-5" dirty="0">
                <a:latin typeface="Arial"/>
                <a:cs typeface="Arial"/>
              </a:rPr>
              <a:t>suministrado </a:t>
            </a:r>
            <a:r>
              <a:rPr sz="1400" dirty="0">
                <a:latin typeface="Arial"/>
                <a:cs typeface="Arial"/>
              </a:rPr>
              <a:t>en </a:t>
            </a:r>
            <a:r>
              <a:rPr sz="1400" spc="-5" dirty="0">
                <a:latin typeface="Arial"/>
                <a:cs typeface="Arial"/>
              </a:rPr>
              <a:t>recipientes </a:t>
            </a:r>
            <a:r>
              <a:rPr sz="1400" dirty="0">
                <a:latin typeface="Arial"/>
                <a:cs typeface="Arial"/>
              </a:rPr>
              <a:t>o a 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granel.</a:t>
            </a:r>
            <a:endParaRPr sz="14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255308" y="8940496"/>
            <a:ext cx="5372100" cy="5073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1150"/>
              </a:lnSpc>
            </a:pPr>
            <a:r>
              <a:rPr sz="1100" dirty="0">
                <a:latin typeface="Calibri"/>
                <a:cs typeface="Calibri"/>
              </a:rPr>
              <a:t>PH </a:t>
            </a:r>
            <a:r>
              <a:rPr sz="1100" spc="-5" dirty="0">
                <a:latin typeface="Calibri"/>
                <a:cs typeface="Calibri"/>
              </a:rPr>
              <a:t>Financial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Park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Tower,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Piso</a:t>
            </a:r>
            <a:r>
              <a:rPr sz="1100" dirty="0">
                <a:latin typeface="Calibri"/>
                <a:cs typeface="Calibri"/>
              </a:rPr>
              <a:t> 35,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Boulevard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Costa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Este. </a:t>
            </a:r>
            <a:r>
              <a:rPr sz="1100" spc="-5" dirty="0">
                <a:latin typeface="Calibri"/>
                <a:cs typeface="Calibri"/>
              </a:rPr>
              <a:t>Corregimiento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Juan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Díaz,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Costa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del</a:t>
            </a:r>
            <a:endParaRPr sz="1100">
              <a:latin typeface="Calibri"/>
              <a:cs typeface="Calibri"/>
            </a:endParaRPr>
          </a:p>
          <a:p>
            <a:pPr marL="1724025" marR="1714500" algn="ctr">
              <a:lnSpc>
                <a:spcPct val="101800"/>
              </a:lnSpc>
            </a:pPr>
            <a:r>
              <a:rPr sz="1100" spc="-5" dirty="0">
                <a:latin typeface="Calibri"/>
                <a:cs typeface="Calibri"/>
              </a:rPr>
              <a:t>Este.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Ciudad</a:t>
            </a:r>
            <a:r>
              <a:rPr sz="110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Panamá.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Panamá. </a:t>
            </a:r>
            <a:r>
              <a:rPr sz="1100" spc="-229" dirty="0">
                <a:latin typeface="Calibri"/>
                <a:cs typeface="Calibri"/>
              </a:rPr>
              <a:t> </a:t>
            </a:r>
            <a:r>
              <a:rPr sz="1100" u="sng" spc="-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3"/>
              </a:rPr>
              <a:t>www.kaizengrp.com</a:t>
            </a:r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158281" y="8909622"/>
            <a:ext cx="5561965" cy="0"/>
          </a:xfrm>
          <a:custGeom>
            <a:avLst/>
            <a:gdLst/>
            <a:ahLst/>
            <a:cxnLst/>
            <a:rect l="l" t="t" r="r" b="b"/>
            <a:pathLst>
              <a:path w="5561965">
                <a:moveTo>
                  <a:pt x="0" y="0"/>
                </a:moveTo>
                <a:lnTo>
                  <a:pt x="5561885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158044" y="804717"/>
            <a:ext cx="999649" cy="431186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6122721" y="1232662"/>
            <a:ext cx="5639435" cy="20262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715" algn="r">
              <a:spcBef>
                <a:spcPts val="100"/>
              </a:spcBef>
            </a:pPr>
            <a:r>
              <a:rPr sz="1100" spc="-5" dirty="0">
                <a:latin typeface="Calibri"/>
                <a:cs typeface="Calibri"/>
              </a:rPr>
              <a:t>Ficha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Técnica: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K-001</a:t>
            </a:r>
            <a:endParaRPr sz="1100">
              <a:latin typeface="Calibri"/>
              <a:cs typeface="Calibri"/>
            </a:endParaRPr>
          </a:p>
          <a:p>
            <a:pPr marL="5149215" marR="5080" indent="118745" algn="r">
              <a:lnSpc>
                <a:spcPct val="101800"/>
              </a:lnSpc>
              <a:spcBef>
                <a:spcPts val="5"/>
              </a:spcBef>
            </a:pPr>
            <a:r>
              <a:rPr sz="1100" dirty="0">
                <a:latin typeface="Calibri"/>
                <a:cs typeface="Calibri"/>
              </a:rPr>
              <a:t>Re</a:t>
            </a:r>
            <a:r>
              <a:rPr sz="1100" spc="5" dirty="0">
                <a:latin typeface="Calibri"/>
                <a:cs typeface="Calibri"/>
              </a:rPr>
              <a:t>v</a:t>
            </a:r>
            <a:r>
              <a:rPr sz="1100" dirty="0">
                <a:latin typeface="Calibri"/>
                <a:cs typeface="Calibri"/>
              </a:rPr>
              <a:t>.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  </a:t>
            </a:r>
            <a:r>
              <a:rPr sz="1100" spc="-5" dirty="0">
                <a:latin typeface="Calibri"/>
                <a:cs typeface="Calibri"/>
              </a:rPr>
              <a:t>Jul-</a:t>
            </a:r>
            <a:r>
              <a:rPr sz="1100" dirty="0">
                <a:latin typeface="Calibri"/>
                <a:cs typeface="Calibri"/>
              </a:rPr>
              <a:t>20</a:t>
            </a:r>
            <a:r>
              <a:rPr sz="1100" spc="-10" dirty="0">
                <a:latin typeface="Calibri"/>
                <a:cs typeface="Calibri"/>
              </a:rPr>
              <a:t>1</a:t>
            </a:r>
            <a:r>
              <a:rPr sz="1100" dirty="0">
                <a:latin typeface="Calibri"/>
                <a:cs typeface="Calibri"/>
              </a:rPr>
              <a:t>8</a:t>
            </a:r>
            <a:endParaRPr sz="11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1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050">
              <a:latin typeface="Calibri"/>
              <a:cs typeface="Calibri"/>
            </a:endParaRPr>
          </a:p>
          <a:p>
            <a:pPr marL="12700" algn="just"/>
            <a:r>
              <a:rPr sz="1400" b="1" spc="-5" dirty="0">
                <a:latin typeface="Arial"/>
                <a:cs typeface="Arial"/>
              </a:rPr>
              <a:t>1.4.14.2.</a:t>
            </a:r>
            <a:r>
              <a:rPr sz="1400" b="1" spc="420" dirty="0">
                <a:latin typeface="Arial"/>
                <a:cs typeface="Arial"/>
              </a:rPr>
              <a:t>  </a:t>
            </a:r>
            <a:r>
              <a:rPr sz="1400" b="1" u="sng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Características</a:t>
            </a:r>
            <a:endParaRPr sz="1400">
              <a:latin typeface="Arial"/>
              <a:cs typeface="Arial"/>
            </a:endParaRPr>
          </a:p>
          <a:p>
            <a:pPr marL="12700" marR="5715" algn="just">
              <a:lnSpc>
                <a:spcPct val="143300"/>
              </a:lnSpc>
              <a:spcBef>
                <a:spcPts val="210"/>
              </a:spcBef>
            </a:pPr>
            <a:r>
              <a:rPr sz="1400" dirty="0">
                <a:latin typeface="Arial"/>
                <a:cs typeface="Arial"/>
              </a:rPr>
              <a:t>El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contratista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deberá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realizar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con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sus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propios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medios,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la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recepción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del </a:t>
            </a:r>
            <a:r>
              <a:rPr sz="1400" spc="-38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aceite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en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sitio,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como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mínimo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las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siguientes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pruebas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del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aceite,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antes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de </a:t>
            </a:r>
            <a:r>
              <a:rPr sz="1400" spc="-38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su </a:t>
            </a:r>
            <a:r>
              <a:rPr sz="1400" spc="-5" dirty="0">
                <a:latin typeface="Arial"/>
                <a:cs typeface="Arial"/>
              </a:rPr>
              <a:t>aceptación.</a:t>
            </a:r>
            <a:endParaRPr sz="14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255308" y="8940496"/>
            <a:ext cx="5372100" cy="5073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1150"/>
              </a:lnSpc>
            </a:pPr>
            <a:r>
              <a:rPr sz="1100" dirty="0">
                <a:latin typeface="Calibri"/>
                <a:cs typeface="Calibri"/>
              </a:rPr>
              <a:t>PH </a:t>
            </a:r>
            <a:r>
              <a:rPr sz="1100" spc="-5" dirty="0">
                <a:latin typeface="Calibri"/>
                <a:cs typeface="Calibri"/>
              </a:rPr>
              <a:t>Financial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Park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Tower,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Piso</a:t>
            </a:r>
            <a:r>
              <a:rPr sz="1100" dirty="0">
                <a:latin typeface="Calibri"/>
                <a:cs typeface="Calibri"/>
              </a:rPr>
              <a:t> 35,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Boulevard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Costa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Este. </a:t>
            </a:r>
            <a:r>
              <a:rPr sz="1100" spc="-5" dirty="0">
                <a:latin typeface="Calibri"/>
                <a:cs typeface="Calibri"/>
              </a:rPr>
              <a:t>Corregimiento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Juan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Díaz,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Costa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del</a:t>
            </a:r>
            <a:endParaRPr sz="1100">
              <a:latin typeface="Calibri"/>
              <a:cs typeface="Calibri"/>
            </a:endParaRPr>
          </a:p>
          <a:p>
            <a:pPr marL="1724025" marR="1714500" algn="ctr">
              <a:lnSpc>
                <a:spcPct val="101800"/>
              </a:lnSpc>
            </a:pPr>
            <a:r>
              <a:rPr sz="1100" spc="-5" dirty="0">
                <a:latin typeface="Calibri"/>
                <a:cs typeface="Calibri"/>
              </a:rPr>
              <a:t>Este.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Ciudad</a:t>
            </a:r>
            <a:r>
              <a:rPr sz="110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Panamá.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Panamá. </a:t>
            </a:r>
            <a:r>
              <a:rPr sz="1100" spc="-229" dirty="0">
                <a:latin typeface="Calibri"/>
                <a:cs typeface="Calibri"/>
              </a:rPr>
              <a:t> </a:t>
            </a:r>
            <a:r>
              <a:rPr sz="1100" u="sng" spc="-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3"/>
              </a:rPr>
              <a:t>www.kaizengrp.com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668262" y="3662299"/>
            <a:ext cx="1607185" cy="22890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dirty="0">
                <a:latin typeface="Arial"/>
                <a:cs typeface="Arial"/>
              </a:rPr>
              <a:t>-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Rigidez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Dieléctrica</a:t>
            </a:r>
            <a:endParaRPr sz="14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9438004" y="3662299"/>
            <a:ext cx="668020" cy="22890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dirty="0">
                <a:latin typeface="Arial"/>
                <a:cs typeface="Arial"/>
              </a:rPr>
              <a:t>-</a:t>
            </a:r>
            <a:r>
              <a:rPr sz="1400" spc="-6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Acidez</a:t>
            </a:r>
            <a:endParaRPr sz="14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668262" y="4245991"/>
            <a:ext cx="1983739" cy="22890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dirty="0">
                <a:latin typeface="Arial"/>
                <a:cs typeface="Arial"/>
              </a:rPr>
              <a:t>-</a:t>
            </a:r>
            <a:r>
              <a:rPr sz="1400" spc="-5" dirty="0">
                <a:latin typeface="Arial"/>
                <a:cs typeface="Arial"/>
              </a:rPr>
              <a:t> Contenido</a:t>
            </a:r>
            <a:r>
              <a:rPr sz="1400" spc="-10" dirty="0">
                <a:latin typeface="Arial"/>
                <a:cs typeface="Arial"/>
              </a:rPr>
              <a:t> de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humedad</a:t>
            </a:r>
            <a:endParaRPr sz="14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9438005" y="4245991"/>
            <a:ext cx="1457325" cy="22890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dirty="0">
                <a:latin typeface="Arial"/>
                <a:cs typeface="Arial"/>
              </a:rPr>
              <a:t>-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Azufre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Corrosivo</a:t>
            </a:r>
            <a:endParaRPr sz="14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668262" y="4828159"/>
            <a:ext cx="1607185" cy="22890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dirty="0">
                <a:latin typeface="Arial"/>
                <a:cs typeface="Arial"/>
              </a:rPr>
              <a:t>-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Factor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potencia</a:t>
            </a:r>
            <a:endParaRPr sz="14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9438005" y="4828159"/>
            <a:ext cx="1586865" cy="22890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dirty="0">
                <a:latin typeface="Arial"/>
                <a:cs typeface="Arial"/>
              </a:rPr>
              <a:t>-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Tensión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Interfacial</a:t>
            </a:r>
            <a:endParaRPr sz="14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122720" y="5389855"/>
            <a:ext cx="5636260" cy="31182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307975">
              <a:lnSpc>
                <a:spcPct val="110000"/>
              </a:lnSpc>
              <a:spcBef>
                <a:spcPts val="100"/>
              </a:spcBef>
            </a:pPr>
            <a:r>
              <a:rPr sz="1400" spc="-5" dirty="0">
                <a:latin typeface="Arial"/>
                <a:cs typeface="Arial"/>
              </a:rPr>
              <a:t>Igualmente</a:t>
            </a:r>
            <a:r>
              <a:rPr sz="1400" dirty="0">
                <a:latin typeface="Arial"/>
                <a:cs typeface="Arial"/>
              </a:rPr>
              <a:t> se </a:t>
            </a:r>
            <a:r>
              <a:rPr sz="1400" spc="-5" dirty="0">
                <a:latin typeface="Arial"/>
                <a:cs typeface="Arial"/>
              </a:rPr>
              <a:t>deberán</a:t>
            </a:r>
            <a:r>
              <a:rPr sz="1400" spc="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realizar</a:t>
            </a:r>
            <a:r>
              <a:rPr sz="1400" spc="1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las</a:t>
            </a:r>
            <a:r>
              <a:rPr sz="1400" spc="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pruebas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señaladas</a:t>
            </a:r>
            <a:r>
              <a:rPr sz="1400" spc="1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antes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ser </a:t>
            </a:r>
            <a:r>
              <a:rPr sz="1400" spc="-37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introducido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el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aceite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al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tanque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del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transformador.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500">
              <a:latin typeface="Arial"/>
              <a:cs typeface="Arial"/>
            </a:endParaRPr>
          </a:p>
          <a:p>
            <a:pPr>
              <a:spcBef>
                <a:spcPts val="45"/>
              </a:spcBef>
            </a:pPr>
            <a:endParaRPr sz="1400">
              <a:latin typeface="Arial"/>
              <a:cs typeface="Arial"/>
            </a:endParaRPr>
          </a:p>
          <a:p>
            <a:pPr marL="12700">
              <a:tabLst>
                <a:tab pos="690245" algn="l"/>
              </a:tabLst>
            </a:pPr>
            <a:r>
              <a:rPr sz="1400" b="1" spc="-5" dirty="0">
                <a:latin typeface="Arial"/>
                <a:cs typeface="Arial"/>
              </a:rPr>
              <a:t>1.4.15.	</a:t>
            </a:r>
            <a:r>
              <a:rPr sz="1400" b="1" u="sng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PLACAS</a:t>
            </a:r>
            <a:r>
              <a:rPr sz="1400" b="1" u="sng" spc="-2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400" b="1" u="sng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DE</a:t>
            </a:r>
            <a:r>
              <a:rPr sz="1400" b="1" u="sng" spc="-2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400" b="1" u="sng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CARACTERISTICAS</a:t>
            </a:r>
            <a:endParaRPr sz="1400">
              <a:latin typeface="Arial"/>
              <a:cs typeface="Arial"/>
            </a:endParaRPr>
          </a:p>
          <a:p>
            <a:pPr marL="12700" marR="5080" algn="just">
              <a:lnSpc>
                <a:spcPts val="1660"/>
              </a:lnSpc>
              <a:spcBef>
                <a:spcPts val="1010"/>
              </a:spcBef>
            </a:pPr>
            <a:r>
              <a:rPr sz="1400" spc="-5" dirty="0">
                <a:latin typeface="Arial"/>
                <a:cs typeface="Arial"/>
              </a:rPr>
              <a:t>Cada </a:t>
            </a:r>
            <a:r>
              <a:rPr sz="1400" dirty="0">
                <a:latin typeface="Arial"/>
                <a:cs typeface="Arial"/>
              </a:rPr>
              <a:t>parte </a:t>
            </a:r>
            <a:r>
              <a:rPr sz="1400" spc="-5" dirty="0">
                <a:latin typeface="Arial"/>
                <a:cs typeface="Arial"/>
              </a:rPr>
              <a:t>principal </a:t>
            </a:r>
            <a:r>
              <a:rPr sz="1400" dirty="0">
                <a:latin typeface="Arial"/>
                <a:cs typeface="Arial"/>
              </a:rPr>
              <a:t>y </a:t>
            </a:r>
            <a:r>
              <a:rPr sz="1400" spc="-5" dirty="0">
                <a:latin typeface="Arial"/>
                <a:cs typeface="Arial"/>
              </a:rPr>
              <a:t>auxiliar </a:t>
            </a:r>
            <a:r>
              <a:rPr sz="1400" dirty="0">
                <a:latin typeface="Arial"/>
                <a:cs typeface="Arial"/>
              </a:rPr>
              <a:t>del </a:t>
            </a:r>
            <a:r>
              <a:rPr sz="1400" spc="-5" dirty="0">
                <a:latin typeface="Arial"/>
                <a:cs typeface="Arial"/>
              </a:rPr>
              <a:t>equipo </a:t>
            </a:r>
            <a:r>
              <a:rPr sz="1400" dirty="0">
                <a:latin typeface="Arial"/>
                <a:cs typeface="Arial"/>
              </a:rPr>
              <a:t>deberá </a:t>
            </a:r>
            <a:r>
              <a:rPr sz="1400" spc="-5" dirty="0">
                <a:latin typeface="Arial"/>
                <a:cs typeface="Arial"/>
              </a:rPr>
              <a:t>tener </a:t>
            </a:r>
            <a:r>
              <a:rPr sz="1400" dirty="0">
                <a:latin typeface="Arial"/>
                <a:cs typeface="Arial"/>
              </a:rPr>
              <a:t>una </a:t>
            </a:r>
            <a:r>
              <a:rPr sz="1400" spc="-5" dirty="0">
                <a:latin typeface="Arial"/>
                <a:cs typeface="Arial"/>
              </a:rPr>
              <a:t>placa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características </a:t>
            </a:r>
            <a:r>
              <a:rPr sz="1400" spc="-10" dirty="0">
                <a:latin typeface="Arial"/>
                <a:cs typeface="Arial"/>
              </a:rPr>
              <a:t>en </a:t>
            </a:r>
            <a:r>
              <a:rPr sz="1400" spc="-5" dirty="0">
                <a:latin typeface="Arial"/>
                <a:cs typeface="Arial"/>
              </a:rPr>
              <a:t>forma </a:t>
            </a:r>
            <a:r>
              <a:rPr sz="1400" dirty="0">
                <a:latin typeface="Arial"/>
                <a:cs typeface="Arial"/>
              </a:rPr>
              <a:t>legible y duradera de acuerdo a </a:t>
            </a:r>
            <a:r>
              <a:rPr sz="1400" spc="-10" dirty="0">
                <a:latin typeface="Arial"/>
                <a:cs typeface="Arial"/>
              </a:rPr>
              <a:t>lo </a:t>
            </a:r>
            <a:r>
              <a:rPr sz="1400" spc="-5" dirty="0">
                <a:latin typeface="Arial"/>
                <a:cs typeface="Arial"/>
              </a:rPr>
              <a:t>indicado </a:t>
            </a:r>
            <a:r>
              <a:rPr sz="1400" dirty="0">
                <a:latin typeface="Arial"/>
                <a:cs typeface="Arial"/>
              </a:rPr>
              <a:t>en </a:t>
            </a:r>
            <a:r>
              <a:rPr sz="1400" spc="-37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las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Especificaciones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del cliente.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20"/>
              </a:spcBef>
            </a:pPr>
            <a:endParaRPr sz="1350">
              <a:latin typeface="Arial"/>
              <a:cs typeface="Arial"/>
            </a:endParaRPr>
          </a:p>
          <a:p>
            <a:pPr marL="12700" algn="just">
              <a:spcBef>
                <a:spcPts val="5"/>
              </a:spcBef>
            </a:pPr>
            <a:r>
              <a:rPr sz="1400" dirty="0">
                <a:latin typeface="Arial"/>
                <a:cs typeface="Arial"/>
              </a:rPr>
              <a:t>Las</a:t>
            </a:r>
            <a:r>
              <a:rPr sz="1400" spc="-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placas </a:t>
            </a:r>
            <a:r>
              <a:rPr sz="1400" spc="-5" dirty="0">
                <a:latin typeface="Arial"/>
                <a:cs typeface="Arial"/>
              </a:rPr>
              <a:t>contendrán como</a:t>
            </a:r>
            <a:r>
              <a:rPr sz="1400" spc="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mínimo</a:t>
            </a:r>
            <a:r>
              <a:rPr sz="1400" spc="1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la</a:t>
            </a:r>
            <a:r>
              <a:rPr sz="1400" spc="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siguiente</a:t>
            </a:r>
            <a:r>
              <a:rPr sz="1400" spc="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información:</a:t>
            </a:r>
            <a:endParaRPr sz="1400">
              <a:latin typeface="Arial"/>
              <a:cs typeface="Arial"/>
            </a:endParaRPr>
          </a:p>
          <a:p>
            <a:pPr marL="212090">
              <a:spcBef>
                <a:spcPts val="1295"/>
              </a:spcBef>
            </a:pPr>
            <a:r>
              <a:rPr sz="1400" spc="-5" dirty="0">
                <a:latin typeface="Arial"/>
                <a:cs typeface="Arial"/>
              </a:rPr>
              <a:t>-La</a:t>
            </a:r>
            <a:r>
              <a:rPr sz="1400" spc="2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palabra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"Transformador",</a:t>
            </a:r>
            <a:r>
              <a:rPr sz="1400" spc="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"Autotransformador",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según</a:t>
            </a:r>
            <a:r>
              <a:rPr sz="1400" spc="2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aplique.</a:t>
            </a:r>
            <a:endParaRPr sz="1400">
              <a:latin typeface="Arial"/>
              <a:cs typeface="Arial"/>
            </a:endParaRPr>
          </a:p>
          <a:p>
            <a:pPr marL="240665">
              <a:spcBef>
                <a:spcPts val="1305"/>
              </a:spcBef>
              <a:tabLst>
                <a:tab pos="469265" algn="l"/>
              </a:tabLst>
            </a:pPr>
            <a:r>
              <a:rPr sz="1400" dirty="0">
                <a:latin typeface="Arial"/>
                <a:cs typeface="Arial"/>
              </a:rPr>
              <a:t>-	El</a:t>
            </a:r>
            <a:r>
              <a:rPr sz="1400" spc="-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número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serie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del</a:t>
            </a:r>
            <a:r>
              <a:rPr sz="1400" spc="-5" dirty="0">
                <a:latin typeface="Arial"/>
                <a:cs typeface="Arial"/>
              </a:rPr>
              <a:t> fabricante.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158281" y="8909622"/>
            <a:ext cx="5561965" cy="0"/>
          </a:xfrm>
          <a:custGeom>
            <a:avLst/>
            <a:gdLst/>
            <a:ahLst/>
            <a:cxnLst/>
            <a:rect l="l" t="t" r="r" b="b"/>
            <a:pathLst>
              <a:path w="5561965">
                <a:moveTo>
                  <a:pt x="0" y="0"/>
                </a:moveTo>
                <a:lnTo>
                  <a:pt x="5561885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158044" y="804717"/>
            <a:ext cx="999649" cy="431186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6351270" y="1232662"/>
            <a:ext cx="5410835" cy="73926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715" algn="r">
              <a:spcBef>
                <a:spcPts val="100"/>
              </a:spcBef>
            </a:pPr>
            <a:r>
              <a:rPr sz="1100" spc="-5" dirty="0">
                <a:latin typeface="Calibri"/>
                <a:cs typeface="Calibri"/>
              </a:rPr>
              <a:t>Ficha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Técnica: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K-001</a:t>
            </a:r>
            <a:endParaRPr sz="1100">
              <a:latin typeface="Calibri"/>
              <a:cs typeface="Calibri"/>
            </a:endParaRPr>
          </a:p>
          <a:p>
            <a:pPr marL="4920615" marR="5080" indent="118745" algn="r">
              <a:lnSpc>
                <a:spcPct val="101800"/>
              </a:lnSpc>
              <a:spcBef>
                <a:spcPts val="5"/>
              </a:spcBef>
            </a:pPr>
            <a:r>
              <a:rPr sz="1100" dirty="0">
                <a:latin typeface="Calibri"/>
                <a:cs typeface="Calibri"/>
              </a:rPr>
              <a:t>Re</a:t>
            </a:r>
            <a:r>
              <a:rPr sz="1100" spc="5" dirty="0">
                <a:latin typeface="Calibri"/>
                <a:cs typeface="Calibri"/>
              </a:rPr>
              <a:t>v</a:t>
            </a:r>
            <a:r>
              <a:rPr sz="1100" dirty="0">
                <a:latin typeface="Calibri"/>
                <a:cs typeface="Calibri"/>
              </a:rPr>
              <a:t>.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  </a:t>
            </a:r>
            <a:r>
              <a:rPr sz="1100" spc="-5" dirty="0">
                <a:latin typeface="Calibri"/>
                <a:cs typeface="Calibri"/>
              </a:rPr>
              <a:t>Jul-</a:t>
            </a:r>
            <a:r>
              <a:rPr sz="1100" dirty="0">
                <a:latin typeface="Calibri"/>
                <a:cs typeface="Calibri"/>
              </a:rPr>
              <a:t>20</a:t>
            </a:r>
            <a:r>
              <a:rPr sz="1100" spc="-10" dirty="0">
                <a:latin typeface="Calibri"/>
                <a:cs typeface="Calibri"/>
              </a:rPr>
              <a:t>1</a:t>
            </a:r>
            <a:r>
              <a:rPr sz="1100" dirty="0">
                <a:latin typeface="Calibri"/>
                <a:cs typeface="Calibri"/>
              </a:rPr>
              <a:t>8</a:t>
            </a:r>
            <a:endParaRPr sz="1100">
              <a:latin typeface="Calibri"/>
              <a:cs typeface="Calibri"/>
            </a:endParaRPr>
          </a:p>
          <a:p>
            <a:pPr marL="241300" indent="-228600">
              <a:lnSpc>
                <a:spcPts val="1670"/>
              </a:lnSpc>
              <a:buChar char="-"/>
              <a:tabLst>
                <a:tab pos="240665" algn="l"/>
                <a:tab pos="241300" algn="l"/>
              </a:tabLst>
            </a:pPr>
            <a:r>
              <a:rPr sz="1400" dirty="0">
                <a:latin typeface="Arial"/>
                <a:cs typeface="Arial"/>
              </a:rPr>
              <a:t>El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tipo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de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enfriamiento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(OA,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OA/FA,</a:t>
            </a:r>
            <a:r>
              <a:rPr sz="1400" spc="1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OD,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etc.)</a:t>
            </a:r>
            <a:endParaRPr sz="1400">
              <a:latin typeface="Arial"/>
              <a:cs typeface="Arial"/>
            </a:endParaRPr>
          </a:p>
          <a:p>
            <a:pPr marL="241300" indent="-228600">
              <a:spcBef>
                <a:spcPts val="1305"/>
              </a:spcBef>
              <a:buChar char="-"/>
              <a:tabLst>
                <a:tab pos="240665" algn="l"/>
                <a:tab pos="241300" algn="l"/>
              </a:tabLst>
            </a:pPr>
            <a:r>
              <a:rPr sz="1400" dirty="0">
                <a:latin typeface="Arial"/>
                <a:cs typeface="Arial"/>
              </a:rPr>
              <a:t>El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número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fases.</a:t>
            </a:r>
            <a:endParaRPr sz="1400">
              <a:latin typeface="Arial"/>
              <a:cs typeface="Arial"/>
            </a:endParaRPr>
          </a:p>
          <a:p>
            <a:pPr marL="241300" indent="-228600">
              <a:spcBef>
                <a:spcPts val="1310"/>
              </a:spcBef>
              <a:buChar char="-"/>
              <a:tabLst>
                <a:tab pos="240665" algn="l"/>
                <a:tab pos="241300" algn="l"/>
              </a:tabLst>
            </a:pPr>
            <a:r>
              <a:rPr sz="1400" dirty="0">
                <a:latin typeface="Arial"/>
                <a:cs typeface="Arial"/>
              </a:rPr>
              <a:t>La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frecuencia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nominal.</a:t>
            </a:r>
            <a:endParaRPr sz="1400">
              <a:latin typeface="Arial"/>
              <a:cs typeface="Arial"/>
            </a:endParaRPr>
          </a:p>
          <a:p>
            <a:pPr marL="241300" indent="-228600">
              <a:spcBef>
                <a:spcPts val="1305"/>
              </a:spcBef>
              <a:buChar char="-"/>
              <a:tabLst>
                <a:tab pos="240665" algn="l"/>
                <a:tab pos="241300" algn="l"/>
              </a:tabLst>
            </a:pPr>
            <a:r>
              <a:rPr sz="1400" dirty="0">
                <a:latin typeface="Arial"/>
                <a:cs typeface="Arial"/>
              </a:rPr>
              <a:t>La </a:t>
            </a:r>
            <a:r>
              <a:rPr sz="1400" spc="-5" dirty="0">
                <a:latin typeface="Arial"/>
                <a:cs typeface="Arial"/>
              </a:rPr>
              <a:t>capacidad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nominal</a:t>
            </a:r>
            <a:r>
              <a:rPr sz="1400" dirty="0">
                <a:latin typeface="Arial"/>
                <a:cs typeface="Arial"/>
              </a:rPr>
              <a:t> para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cada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arrollado, si hay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más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dos.</a:t>
            </a:r>
            <a:endParaRPr sz="1400">
              <a:latin typeface="Arial"/>
              <a:cs typeface="Arial"/>
            </a:endParaRPr>
          </a:p>
          <a:p>
            <a:pPr marL="241300" indent="-228600">
              <a:spcBef>
                <a:spcPts val="1300"/>
              </a:spcBef>
              <a:buChar char="-"/>
              <a:tabLst>
                <a:tab pos="240665" algn="l"/>
                <a:tab pos="241300" algn="l"/>
              </a:tabLst>
            </a:pPr>
            <a:r>
              <a:rPr sz="1400" dirty="0">
                <a:latin typeface="Arial"/>
                <a:cs typeface="Arial"/>
              </a:rPr>
              <a:t>Las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tensiones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nominales.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40"/>
              </a:spcBef>
              <a:buFont typeface="Arial"/>
              <a:buChar char="-"/>
            </a:pPr>
            <a:endParaRPr sz="1200">
              <a:latin typeface="Arial"/>
              <a:cs typeface="Arial"/>
            </a:endParaRPr>
          </a:p>
          <a:p>
            <a:pPr marL="241300" marR="408305" indent="-228600">
              <a:lnSpc>
                <a:spcPts val="1610"/>
              </a:lnSpc>
              <a:buChar char="-"/>
              <a:tabLst>
                <a:tab pos="240665" algn="l"/>
                <a:tab pos="241300" algn="l"/>
              </a:tabLst>
            </a:pPr>
            <a:r>
              <a:rPr sz="1400" dirty="0">
                <a:latin typeface="Arial"/>
                <a:cs typeface="Arial"/>
              </a:rPr>
              <a:t>Las </a:t>
            </a:r>
            <a:r>
              <a:rPr sz="1400" spc="-5" dirty="0">
                <a:latin typeface="Arial"/>
                <a:cs typeface="Arial"/>
              </a:rPr>
              <a:t>tensiones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nominales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en</a:t>
            </a:r>
            <a:r>
              <a:rPr sz="1400" spc="-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cada</a:t>
            </a:r>
            <a:r>
              <a:rPr sz="1400" spc="-5" dirty="0">
                <a:latin typeface="Arial"/>
                <a:cs typeface="Arial"/>
              </a:rPr>
              <a:t> posición</a:t>
            </a:r>
            <a:r>
              <a:rPr sz="1400" dirty="0">
                <a:latin typeface="Arial"/>
                <a:cs typeface="Arial"/>
              </a:rPr>
              <a:t> del</a:t>
            </a:r>
            <a:r>
              <a:rPr sz="1400" spc="-5" dirty="0">
                <a:latin typeface="Arial"/>
                <a:cs typeface="Arial"/>
              </a:rPr>
              <a:t> cambiador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-37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tomas.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15"/>
              </a:spcBef>
              <a:buFont typeface="Arial"/>
              <a:buChar char="-"/>
            </a:pPr>
            <a:endParaRPr sz="1400">
              <a:latin typeface="Arial"/>
              <a:cs typeface="Arial"/>
            </a:endParaRPr>
          </a:p>
          <a:p>
            <a:pPr marL="241300" indent="-228600">
              <a:buChar char="-"/>
              <a:tabLst>
                <a:tab pos="240665" algn="l"/>
                <a:tab pos="241300" algn="l"/>
              </a:tabLst>
            </a:pPr>
            <a:r>
              <a:rPr sz="1400" spc="-5" dirty="0">
                <a:latin typeface="Arial"/>
                <a:cs typeface="Arial"/>
              </a:rPr>
              <a:t>Elevación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5" dirty="0">
                <a:latin typeface="Arial"/>
                <a:cs typeface="Arial"/>
              </a:rPr>
              <a:t> temperatura nominal.</a:t>
            </a:r>
            <a:endParaRPr sz="1400">
              <a:latin typeface="Arial"/>
              <a:cs typeface="Arial"/>
            </a:endParaRPr>
          </a:p>
          <a:p>
            <a:pPr marL="241300" marR="447040" indent="-228600">
              <a:lnSpc>
                <a:spcPct val="110000"/>
              </a:lnSpc>
              <a:spcBef>
                <a:spcPts val="890"/>
              </a:spcBef>
              <a:buChar char="-"/>
              <a:tabLst>
                <a:tab pos="240665" algn="l"/>
                <a:tab pos="241300" algn="l"/>
              </a:tabLst>
            </a:pPr>
            <a:r>
              <a:rPr sz="1400" dirty="0">
                <a:latin typeface="Arial"/>
                <a:cs typeface="Arial"/>
              </a:rPr>
              <a:t>La polaridad </a:t>
            </a:r>
            <a:r>
              <a:rPr sz="1400" spc="-5" dirty="0">
                <a:latin typeface="Arial"/>
                <a:cs typeface="Arial"/>
              </a:rPr>
              <a:t>para transformadores monofásicos, </a:t>
            </a:r>
            <a:r>
              <a:rPr sz="1400" dirty="0">
                <a:latin typeface="Arial"/>
                <a:cs typeface="Arial"/>
              </a:rPr>
              <a:t>y la 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representación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vectorial</a:t>
            </a:r>
            <a:r>
              <a:rPr sz="1400" spc="2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para</a:t>
            </a:r>
            <a:r>
              <a:rPr sz="1400" spc="2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los</a:t>
            </a:r>
            <a:r>
              <a:rPr sz="1400" spc="1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transformadores</a:t>
            </a:r>
            <a:r>
              <a:rPr sz="1400" spc="1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trifásicos.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55"/>
              </a:spcBef>
              <a:buFont typeface="Arial"/>
              <a:buChar char="-"/>
            </a:pPr>
            <a:endParaRPr sz="1550">
              <a:latin typeface="Arial"/>
              <a:cs typeface="Arial"/>
            </a:endParaRPr>
          </a:p>
          <a:p>
            <a:pPr marL="241300" marR="71120" indent="-228600">
              <a:lnSpc>
                <a:spcPct val="110000"/>
              </a:lnSpc>
              <a:buChar char="-"/>
              <a:tabLst>
                <a:tab pos="240665" algn="l"/>
                <a:tab pos="241300" algn="l"/>
              </a:tabLst>
            </a:pPr>
            <a:r>
              <a:rPr sz="1400" dirty="0">
                <a:latin typeface="Arial"/>
                <a:cs typeface="Arial"/>
              </a:rPr>
              <a:t>La </a:t>
            </a:r>
            <a:r>
              <a:rPr sz="1400" spc="-5" dirty="0">
                <a:latin typeface="Arial"/>
                <a:cs typeface="Arial"/>
              </a:rPr>
              <a:t>impedancia </a:t>
            </a:r>
            <a:r>
              <a:rPr sz="1400" dirty="0">
                <a:latin typeface="Arial"/>
                <a:cs typeface="Arial"/>
              </a:rPr>
              <a:t>en % </a:t>
            </a:r>
            <a:r>
              <a:rPr sz="1400" spc="-5" dirty="0">
                <a:latin typeface="Arial"/>
                <a:cs typeface="Arial"/>
              </a:rPr>
              <a:t>referido </a:t>
            </a:r>
            <a:r>
              <a:rPr sz="1400" dirty="0">
                <a:latin typeface="Arial"/>
                <a:cs typeface="Arial"/>
              </a:rPr>
              <a:t>a la </a:t>
            </a:r>
            <a:r>
              <a:rPr sz="1400" spc="-5" dirty="0">
                <a:latin typeface="Arial"/>
                <a:cs typeface="Arial"/>
              </a:rPr>
              <a:t>potencia </a:t>
            </a:r>
            <a:r>
              <a:rPr sz="1400" dirty="0">
                <a:latin typeface="Arial"/>
                <a:cs typeface="Arial"/>
              </a:rPr>
              <a:t>nominal y a la tensión </a:t>
            </a:r>
            <a:r>
              <a:rPr sz="1400" spc="-37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nominal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la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toma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correspondiente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entre </a:t>
            </a:r>
            <a:r>
              <a:rPr sz="1400" dirty="0">
                <a:latin typeface="Arial"/>
                <a:cs typeface="Arial"/>
              </a:rPr>
              <a:t>cada</a:t>
            </a:r>
            <a:r>
              <a:rPr sz="1400" spc="-5" dirty="0">
                <a:latin typeface="Arial"/>
                <a:cs typeface="Arial"/>
              </a:rPr>
              <a:t> arrollado.</a:t>
            </a:r>
            <a:endParaRPr sz="1400">
              <a:latin typeface="Arial"/>
              <a:cs typeface="Arial"/>
            </a:endParaRPr>
          </a:p>
          <a:p>
            <a:pPr marL="102870" marR="326390" indent="-102870">
              <a:lnSpc>
                <a:spcPct val="109600"/>
              </a:lnSpc>
              <a:spcBef>
                <a:spcPts val="940"/>
              </a:spcBef>
              <a:buChar char="-"/>
              <a:tabLst>
                <a:tab pos="102870" algn="l"/>
              </a:tabLst>
            </a:pPr>
            <a:r>
              <a:rPr sz="1400" dirty="0">
                <a:latin typeface="Arial"/>
                <a:cs typeface="Arial"/>
              </a:rPr>
              <a:t>La </a:t>
            </a:r>
            <a:r>
              <a:rPr sz="1400" spc="-5" dirty="0">
                <a:latin typeface="Arial"/>
                <a:cs typeface="Arial"/>
              </a:rPr>
              <a:t>tensión</a:t>
            </a:r>
            <a:r>
              <a:rPr sz="1400" spc="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aislamiento</a:t>
            </a:r>
            <a:r>
              <a:rPr sz="1400" spc="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las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ondas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impulso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atmosférico, </a:t>
            </a:r>
            <a:r>
              <a:rPr sz="1400" dirty="0">
                <a:latin typeface="Arial"/>
                <a:cs typeface="Arial"/>
              </a:rPr>
              <a:t> maniobra y</a:t>
            </a:r>
            <a:r>
              <a:rPr sz="1400" spc="-5" dirty="0">
                <a:latin typeface="Arial"/>
                <a:cs typeface="Arial"/>
              </a:rPr>
              <a:t> frecuencia industrial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para cada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arrollado,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neutro</a:t>
            </a:r>
            <a:r>
              <a:rPr sz="1400" spc="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y </a:t>
            </a:r>
            <a:r>
              <a:rPr sz="1400" spc="-37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aisladores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pasatapas.</a:t>
            </a:r>
            <a:endParaRPr sz="1400">
              <a:latin typeface="Arial"/>
              <a:cs typeface="Arial"/>
            </a:endParaRPr>
          </a:p>
          <a:p>
            <a:pPr marL="241300" indent="-228600">
              <a:spcBef>
                <a:spcPts val="1105"/>
              </a:spcBef>
              <a:buChar char="-"/>
              <a:tabLst>
                <a:tab pos="240665" algn="l"/>
                <a:tab pos="241300" algn="l"/>
              </a:tabLst>
            </a:pPr>
            <a:r>
              <a:rPr sz="1400" dirty="0">
                <a:latin typeface="Arial"/>
                <a:cs typeface="Arial"/>
              </a:rPr>
              <a:t>Las</a:t>
            </a:r>
            <a:r>
              <a:rPr sz="1400" spc="-5" dirty="0">
                <a:latin typeface="Arial"/>
                <a:cs typeface="Arial"/>
              </a:rPr>
              <a:t> corrientes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nominales</a:t>
            </a:r>
            <a:r>
              <a:rPr sz="1400" dirty="0">
                <a:latin typeface="Arial"/>
                <a:cs typeface="Arial"/>
              </a:rPr>
              <a:t> para</a:t>
            </a:r>
            <a:r>
              <a:rPr sz="1400" spc="-5" dirty="0">
                <a:latin typeface="Arial"/>
                <a:cs typeface="Arial"/>
              </a:rPr>
              <a:t> cada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una</a:t>
            </a:r>
            <a:r>
              <a:rPr sz="1400" spc="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las</a:t>
            </a:r>
            <a:r>
              <a:rPr sz="1400" spc="-5" dirty="0">
                <a:latin typeface="Arial"/>
                <a:cs typeface="Arial"/>
              </a:rPr>
              <a:t> tomas.</a:t>
            </a:r>
            <a:endParaRPr sz="1400">
              <a:latin typeface="Arial"/>
              <a:cs typeface="Arial"/>
            </a:endParaRPr>
          </a:p>
          <a:p>
            <a:pPr marL="241300" indent="-228600">
              <a:spcBef>
                <a:spcPts val="1310"/>
              </a:spcBef>
              <a:buChar char="-"/>
              <a:tabLst>
                <a:tab pos="240665" algn="l"/>
                <a:tab pos="241300" algn="l"/>
              </a:tabLst>
            </a:pPr>
            <a:r>
              <a:rPr sz="1400" dirty="0">
                <a:latin typeface="Arial"/>
                <a:cs typeface="Arial"/>
              </a:rPr>
              <a:t>El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nivel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ruido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máximo.</a:t>
            </a:r>
            <a:endParaRPr sz="1400">
              <a:latin typeface="Arial"/>
              <a:cs typeface="Arial"/>
            </a:endParaRPr>
          </a:p>
          <a:p>
            <a:pPr marL="241300" marR="221615" indent="-228600">
              <a:lnSpc>
                <a:spcPct val="110000"/>
              </a:lnSpc>
              <a:spcBef>
                <a:spcPts val="1115"/>
              </a:spcBef>
              <a:buChar char="-"/>
              <a:tabLst>
                <a:tab pos="240665" algn="l"/>
                <a:tab pos="241300" algn="l"/>
              </a:tabLst>
            </a:pPr>
            <a:r>
              <a:rPr sz="1400" dirty="0">
                <a:latin typeface="Arial"/>
                <a:cs typeface="Arial"/>
              </a:rPr>
              <a:t>La </a:t>
            </a:r>
            <a:r>
              <a:rPr sz="1400" spc="-5" dirty="0">
                <a:latin typeface="Arial"/>
                <a:cs typeface="Arial"/>
              </a:rPr>
              <a:t>precisión, relación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transformación</a:t>
            </a:r>
            <a:r>
              <a:rPr sz="1400" dirty="0">
                <a:latin typeface="Arial"/>
                <a:cs typeface="Arial"/>
              </a:rPr>
              <a:t> y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la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polaridad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de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cada </a:t>
            </a:r>
            <a:r>
              <a:rPr sz="1400" spc="-37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transformador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corriente.</a:t>
            </a:r>
            <a:endParaRPr sz="1400">
              <a:latin typeface="Arial"/>
              <a:cs typeface="Arial"/>
            </a:endParaRPr>
          </a:p>
          <a:p>
            <a:pPr marL="241300" marR="910590" indent="-228600">
              <a:lnSpc>
                <a:spcPct val="109300"/>
              </a:lnSpc>
              <a:spcBef>
                <a:spcPts val="950"/>
              </a:spcBef>
              <a:buChar char="-"/>
              <a:tabLst>
                <a:tab pos="240665" algn="l"/>
                <a:tab pos="241300" algn="l"/>
              </a:tabLst>
            </a:pPr>
            <a:r>
              <a:rPr sz="1400" dirty="0">
                <a:latin typeface="Arial"/>
                <a:cs typeface="Arial"/>
              </a:rPr>
              <a:t>La </a:t>
            </a:r>
            <a:r>
              <a:rPr sz="1400" spc="-5" dirty="0">
                <a:latin typeface="Arial"/>
                <a:cs typeface="Arial"/>
              </a:rPr>
              <a:t>identificación </a:t>
            </a:r>
            <a:r>
              <a:rPr sz="1400" dirty="0">
                <a:latin typeface="Arial"/>
                <a:cs typeface="Arial"/>
              </a:rPr>
              <a:t>y </a:t>
            </a:r>
            <a:r>
              <a:rPr sz="1400" spc="-5" dirty="0">
                <a:latin typeface="Arial"/>
                <a:cs typeface="Arial"/>
              </a:rPr>
              <a:t>volumen </a:t>
            </a:r>
            <a:r>
              <a:rPr sz="1400" dirty="0">
                <a:latin typeface="Arial"/>
                <a:cs typeface="Arial"/>
              </a:rPr>
              <a:t>del líquido aislante para el </a:t>
            </a:r>
            <a:r>
              <a:rPr sz="1400" spc="-37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conservador</a:t>
            </a:r>
            <a:r>
              <a:rPr sz="1400" dirty="0">
                <a:latin typeface="Arial"/>
                <a:cs typeface="Arial"/>
              </a:rPr>
              <a:t> y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para el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tanque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principal.</a:t>
            </a:r>
            <a:endParaRPr sz="14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255308" y="8940496"/>
            <a:ext cx="5372100" cy="5073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1150"/>
              </a:lnSpc>
            </a:pPr>
            <a:r>
              <a:rPr sz="1100" dirty="0">
                <a:latin typeface="Calibri"/>
                <a:cs typeface="Calibri"/>
              </a:rPr>
              <a:t>PH </a:t>
            </a:r>
            <a:r>
              <a:rPr sz="1100" spc="-5" dirty="0">
                <a:latin typeface="Calibri"/>
                <a:cs typeface="Calibri"/>
              </a:rPr>
              <a:t>Financial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Park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Tower,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Piso</a:t>
            </a:r>
            <a:r>
              <a:rPr sz="1100" dirty="0">
                <a:latin typeface="Calibri"/>
                <a:cs typeface="Calibri"/>
              </a:rPr>
              <a:t> 35,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Boulevard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Costa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Este. </a:t>
            </a:r>
            <a:r>
              <a:rPr sz="1100" spc="-5" dirty="0">
                <a:latin typeface="Calibri"/>
                <a:cs typeface="Calibri"/>
              </a:rPr>
              <a:t>Corregimiento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Juan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Díaz,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Costa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del</a:t>
            </a:r>
            <a:endParaRPr sz="1100">
              <a:latin typeface="Calibri"/>
              <a:cs typeface="Calibri"/>
            </a:endParaRPr>
          </a:p>
          <a:p>
            <a:pPr marL="1724025" marR="1714500" algn="ctr">
              <a:lnSpc>
                <a:spcPct val="101800"/>
              </a:lnSpc>
            </a:pPr>
            <a:r>
              <a:rPr sz="1100" spc="-5" dirty="0">
                <a:latin typeface="Calibri"/>
                <a:cs typeface="Calibri"/>
              </a:rPr>
              <a:t>Este.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Ciudad</a:t>
            </a:r>
            <a:r>
              <a:rPr sz="110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Panamá.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Panamá. </a:t>
            </a:r>
            <a:r>
              <a:rPr sz="1100" spc="-229" dirty="0">
                <a:latin typeface="Calibri"/>
                <a:cs typeface="Calibri"/>
              </a:rPr>
              <a:t> </a:t>
            </a:r>
            <a:r>
              <a:rPr sz="1100" u="sng" spc="-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3"/>
              </a:rPr>
              <a:t>www.kaizengrp.com</a:t>
            </a:r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582528" y="1232662"/>
            <a:ext cx="1179830" cy="5353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00" spc="-5" dirty="0">
                <a:latin typeface="Calibri"/>
                <a:cs typeface="Calibri"/>
              </a:rPr>
              <a:t>Ficha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Técnica: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K-001</a:t>
            </a:r>
            <a:endParaRPr sz="1100">
              <a:latin typeface="Calibri"/>
              <a:cs typeface="Calibri"/>
            </a:endParaRPr>
          </a:p>
          <a:p>
            <a:pPr marL="689610" marR="5080" indent="118745">
              <a:lnSpc>
                <a:spcPct val="101800"/>
              </a:lnSpc>
              <a:spcBef>
                <a:spcPts val="5"/>
              </a:spcBef>
            </a:pPr>
            <a:r>
              <a:rPr sz="1100" dirty="0">
                <a:latin typeface="Calibri"/>
                <a:cs typeface="Calibri"/>
              </a:rPr>
              <a:t>Re</a:t>
            </a:r>
            <a:r>
              <a:rPr sz="1100" spc="5" dirty="0">
                <a:latin typeface="Calibri"/>
                <a:cs typeface="Calibri"/>
              </a:rPr>
              <a:t>v</a:t>
            </a:r>
            <a:r>
              <a:rPr sz="1100" dirty="0">
                <a:latin typeface="Calibri"/>
                <a:cs typeface="Calibri"/>
              </a:rPr>
              <a:t>.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  </a:t>
            </a:r>
            <a:r>
              <a:rPr sz="1100" spc="-5" dirty="0">
                <a:latin typeface="Calibri"/>
                <a:cs typeface="Calibri"/>
              </a:rPr>
              <a:t>Jul-</a:t>
            </a:r>
            <a:r>
              <a:rPr sz="1100" dirty="0">
                <a:latin typeface="Calibri"/>
                <a:cs typeface="Calibri"/>
              </a:rPr>
              <a:t>20</a:t>
            </a:r>
            <a:r>
              <a:rPr sz="1100" spc="-10" dirty="0">
                <a:latin typeface="Calibri"/>
                <a:cs typeface="Calibri"/>
              </a:rPr>
              <a:t>1</a:t>
            </a:r>
            <a:r>
              <a:rPr sz="1100" dirty="0">
                <a:latin typeface="Calibri"/>
                <a:cs typeface="Calibri"/>
              </a:rPr>
              <a:t>8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6158281" y="8909622"/>
            <a:ext cx="5561965" cy="0"/>
          </a:xfrm>
          <a:custGeom>
            <a:avLst/>
            <a:gdLst/>
            <a:ahLst/>
            <a:cxnLst/>
            <a:rect l="l" t="t" r="r" b="b"/>
            <a:pathLst>
              <a:path w="5561965">
                <a:moveTo>
                  <a:pt x="0" y="0"/>
                </a:moveTo>
                <a:lnTo>
                  <a:pt x="5561885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158044" y="804717"/>
            <a:ext cx="999649" cy="431186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6351269" y="1740154"/>
            <a:ext cx="5187950" cy="69244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27965" marR="3056890" indent="-227965">
              <a:spcBef>
                <a:spcPts val="100"/>
              </a:spcBef>
              <a:buChar char="-"/>
              <a:tabLst>
                <a:tab pos="227965" algn="l"/>
                <a:tab pos="241300" algn="l"/>
              </a:tabLst>
            </a:pPr>
            <a:r>
              <a:rPr sz="1400" dirty="0">
                <a:latin typeface="Arial"/>
                <a:cs typeface="Arial"/>
              </a:rPr>
              <a:t>El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peso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aproximado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de:</a:t>
            </a:r>
            <a:endParaRPr sz="1400">
              <a:latin typeface="Arial"/>
              <a:cs typeface="Arial"/>
            </a:endParaRPr>
          </a:p>
          <a:p>
            <a:pPr marR="3040380" algn="ctr">
              <a:spcBef>
                <a:spcPts val="1310"/>
              </a:spcBef>
            </a:pPr>
            <a:r>
              <a:rPr sz="1400" spc="-5" dirty="0">
                <a:latin typeface="Arial"/>
                <a:cs typeface="Arial"/>
              </a:rPr>
              <a:t>-Circuito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magnético.</a:t>
            </a:r>
            <a:endParaRPr sz="1400">
              <a:latin typeface="Arial"/>
              <a:cs typeface="Arial"/>
            </a:endParaRPr>
          </a:p>
          <a:p>
            <a:pPr marL="327660">
              <a:spcBef>
                <a:spcPts val="1310"/>
              </a:spcBef>
            </a:pPr>
            <a:r>
              <a:rPr sz="1400" spc="-5" dirty="0">
                <a:latin typeface="Arial"/>
                <a:cs typeface="Arial"/>
              </a:rPr>
              <a:t>-Estructura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fijación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(Clamping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system)</a:t>
            </a:r>
            <a:endParaRPr sz="1400">
              <a:latin typeface="Arial"/>
              <a:cs typeface="Arial"/>
            </a:endParaRPr>
          </a:p>
          <a:p>
            <a:pPr marL="152400" indent="-140335">
              <a:spcBef>
                <a:spcPts val="1305"/>
              </a:spcBef>
              <a:buChar char="-"/>
              <a:tabLst>
                <a:tab pos="153035" algn="l"/>
              </a:tabLst>
            </a:pPr>
            <a:r>
              <a:rPr sz="1400" spc="-5" dirty="0">
                <a:latin typeface="Arial"/>
                <a:cs typeface="Arial"/>
              </a:rPr>
              <a:t>Arrollados</a:t>
            </a:r>
            <a:r>
              <a:rPr sz="1400" spc="-8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(cobre)</a:t>
            </a:r>
            <a:endParaRPr sz="1400">
              <a:latin typeface="Arial"/>
              <a:cs typeface="Arial"/>
            </a:endParaRPr>
          </a:p>
          <a:p>
            <a:pPr marL="152400" indent="-140335">
              <a:spcBef>
                <a:spcPts val="1300"/>
              </a:spcBef>
              <a:buChar char="-"/>
              <a:tabLst>
                <a:tab pos="153035" algn="l"/>
              </a:tabLst>
            </a:pPr>
            <a:r>
              <a:rPr sz="1400" spc="-5" dirty="0">
                <a:latin typeface="Arial"/>
                <a:cs typeface="Arial"/>
              </a:rPr>
              <a:t>Aislamiento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sólido</a:t>
            </a:r>
            <a:endParaRPr sz="1400">
              <a:latin typeface="Arial"/>
              <a:cs typeface="Arial"/>
            </a:endParaRPr>
          </a:p>
          <a:p>
            <a:pPr marL="152400" indent="-140335">
              <a:spcBef>
                <a:spcPts val="1310"/>
              </a:spcBef>
              <a:buChar char="-"/>
              <a:tabLst>
                <a:tab pos="153035" algn="l"/>
              </a:tabLst>
            </a:pPr>
            <a:r>
              <a:rPr sz="1400" dirty="0">
                <a:latin typeface="Arial"/>
                <a:cs typeface="Arial"/>
              </a:rPr>
              <a:t>Líquido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aislante</a:t>
            </a:r>
            <a:endParaRPr sz="1400">
              <a:latin typeface="Arial"/>
              <a:cs typeface="Arial"/>
            </a:endParaRPr>
          </a:p>
          <a:p>
            <a:pPr marL="152400" indent="-140335">
              <a:spcBef>
                <a:spcPts val="1305"/>
              </a:spcBef>
              <a:buChar char="-"/>
              <a:tabLst>
                <a:tab pos="153035" algn="l"/>
              </a:tabLst>
            </a:pPr>
            <a:r>
              <a:rPr sz="1400" dirty="0">
                <a:latin typeface="Arial"/>
                <a:cs typeface="Arial"/>
              </a:rPr>
              <a:t>Tanque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y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accesorios</a:t>
            </a:r>
            <a:endParaRPr sz="1400">
              <a:latin typeface="Arial"/>
              <a:cs typeface="Arial"/>
            </a:endParaRPr>
          </a:p>
          <a:p>
            <a:pPr marL="152400" indent="-140335">
              <a:spcBef>
                <a:spcPts val="1310"/>
              </a:spcBef>
              <a:buChar char="-"/>
              <a:tabLst>
                <a:tab pos="153035" algn="l"/>
              </a:tabLst>
            </a:pPr>
            <a:r>
              <a:rPr sz="1400" spc="-5" dirty="0">
                <a:latin typeface="Arial"/>
                <a:cs typeface="Arial"/>
              </a:rPr>
              <a:t>Total</a:t>
            </a:r>
            <a:endParaRPr sz="1400">
              <a:latin typeface="Arial"/>
              <a:cs typeface="Arial"/>
            </a:endParaRPr>
          </a:p>
          <a:p>
            <a:pPr marL="152400" indent="-140335">
              <a:spcBef>
                <a:spcPts val="1295"/>
              </a:spcBef>
              <a:buChar char="-"/>
              <a:tabLst>
                <a:tab pos="153035" algn="l"/>
              </a:tabLst>
            </a:pPr>
            <a:r>
              <a:rPr sz="1400" spc="-5" dirty="0">
                <a:latin typeface="Arial"/>
                <a:cs typeface="Arial"/>
              </a:rPr>
              <a:t>Partes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para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el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desencubado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  <a:buFont typeface="Arial"/>
              <a:buChar char="-"/>
            </a:pPr>
            <a:endParaRPr sz="1450">
              <a:latin typeface="Arial"/>
              <a:cs typeface="Arial"/>
            </a:endParaRPr>
          </a:p>
          <a:p>
            <a:pPr marL="241300" indent="-228600">
              <a:spcBef>
                <a:spcPts val="5"/>
              </a:spcBef>
              <a:buChar char="-"/>
              <a:tabLst>
                <a:tab pos="240665" algn="l"/>
                <a:tab pos="241300" algn="l"/>
              </a:tabLst>
            </a:pPr>
            <a:r>
              <a:rPr sz="1400" spc="-5" dirty="0">
                <a:latin typeface="Arial"/>
                <a:cs typeface="Arial"/>
              </a:rPr>
              <a:t>Diagrama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conexión.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25"/>
              </a:spcBef>
              <a:buFont typeface="Arial"/>
              <a:buChar char="-"/>
            </a:pPr>
            <a:endParaRPr sz="1200">
              <a:latin typeface="Arial"/>
              <a:cs typeface="Arial"/>
            </a:endParaRPr>
          </a:p>
          <a:p>
            <a:pPr marL="241300" marR="116205" indent="-228600">
              <a:lnSpc>
                <a:spcPts val="1610"/>
              </a:lnSpc>
              <a:buChar char="-"/>
              <a:tabLst>
                <a:tab pos="240665" algn="l"/>
                <a:tab pos="241300" algn="l"/>
              </a:tabLst>
            </a:pPr>
            <a:r>
              <a:rPr sz="1400" dirty="0">
                <a:latin typeface="Arial"/>
                <a:cs typeface="Arial"/>
              </a:rPr>
              <a:t>El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nivel</a:t>
            </a:r>
            <a:r>
              <a:rPr sz="1400" spc="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del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vacío </a:t>
            </a:r>
            <a:r>
              <a:rPr sz="1400" dirty="0">
                <a:latin typeface="Arial"/>
                <a:cs typeface="Arial"/>
              </a:rPr>
              <a:t>y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la</a:t>
            </a:r>
            <a:r>
              <a:rPr sz="1400" spc="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presión positiva </a:t>
            </a:r>
            <a:r>
              <a:rPr sz="1400" dirty="0">
                <a:latin typeface="Arial"/>
                <a:cs typeface="Arial"/>
              </a:rPr>
              <a:t>que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pueden soportar</a:t>
            </a:r>
            <a:r>
              <a:rPr sz="1400" spc="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el </a:t>
            </a:r>
            <a:r>
              <a:rPr sz="1400" spc="-37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tanque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y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los</a:t>
            </a:r>
            <a:r>
              <a:rPr sz="1400" spc="-5" dirty="0">
                <a:latin typeface="Arial"/>
                <a:cs typeface="Arial"/>
              </a:rPr>
              <a:t> radiadores.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15"/>
              </a:spcBef>
              <a:buFont typeface="Arial"/>
              <a:buChar char="-"/>
            </a:pPr>
            <a:endParaRPr sz="1400">
              <a:latin typeface="Arial"/>
              <a:cs typeface="Arial"/>
            </a:endParaRPr>
          </a:p>
          <a:p>
            <a:pPr marL="241300" indent="-228600">
              <a:buChar char="-"/>
              <a:tabLst>
                <a:tab pos="240665" algn="l"/>
                <a:tab pos="241300" algn="l"/>
              </a:tabLst>
            </a:pPr>
            <a:r>
              <a:rPr sz="1400" dirty="0">
                <a:latin typeface="Arial"/>
                <a:cs typeface="Arial"/>
              </a:rPr>
              <a:t>El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nombre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del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fabricante.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  <a:buFont typeface="Arial"/>
              <a:buChar char="-"/>
            </a:pPr>
            <a:endParaRPr sz="1450">
              <a:latin typeface="Arial"/>
              <a:cs typeface="Arial"/>
            </a:endParaRPr>
          </a:p>
          <a:p>
            <a:pPr marL="241300" indent="-228600">
              <a:buChar char="-"/>
              <a:tabLst>
                <a:tab pos="240665" algn="l"/>
                <a:tab pos="241300" algn="l"/>
              </a:tabLst>
            </a:pPr>
            <a:r>
              <a:rPr sz="1400" spc="-5" dirty="0">
                <a:latin typeface="Arial"/>
                <a:cs typeface="Arial"/>
              </a:rPr>
              <a:t>Tipo</a:t>
            </a:r>
            <a:r>
              <a:rPr sz="1400" dirty="0">
                <a:latin typeface="Arial"/>
                <a:cs typeface="Arial"/>
              </a:rPr>
              <a:t> de </a:t>
            </a:r>
            <a:r>
              <a:rPr sz="1400" spc="-5" dirty="0">
                <a:latin typeface="Arial"/>
                <a:cs typeface="Arial"/>
              </a:rPr>
              <a:t>material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los</a:t>
            </a:r>
            <a:r>
              <a:rPr sz="1400" spc="-5" dirty="0">
                <a:latin typeface="Arial"/>
                <a:cs typeface="Arial"/>
              </a:rPr>
              <a:t> arrollados.</a:t>
            </a:r>
            <a:endParaRPr sz="1400">
              <a:latin typeface="Arial"/>
              <a:cs typeface="Arial"/>
            </a:endParaRPr>
          </a:p>
          <a:p>
            <a:pPr marL="241300" indent="-228600">
              <a:spcBef>
                <a:spcPts val="1310"/>
              </a:spcBef>
              <a:buChar char="-"/>
              <a:tabLst>
                <a:tab pos="240665" algn="l"/>
                <a:tab pos="241300" algn="l"/>
              </a:tabLst>
            </a:pPr>
            <a:r>
              <a:rPr sz="1400" dirty="0">
                <a:latin typeface="Arial"/>
                <a:cs typeface="Arial"/>
              </a:rPr>
              <a:t>Año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fabricación.</a:t>
            </a:r>
            <a:endParaRPr sz="1400">
              <a:latin typeface="Arial"/>
              <a:cs typeface="Arial"/>
            </a:endParaRPr>
          </a:p>
          <a:p>
            <a:pPr marL="241300" indent="-228600">
              <a:spcBef>
                <a:spcPts val="1310"/>
              </a:spcBef>
              <a:buChar char="-"/>
              <a:tabLst>
                <a:tab pos="240665" algn="l"/>
                <a:tab pos="241300" algn="l"/>
              </a:tabLst>
            </a:pPr>
            <a:r>
              <a:rPr sz="1400" spc="-5" dirty="0">
                <a:latin typeface="Arial"/>
                <a:cs typeface="Arial"/>
              </a:rPr>
              <a:t>Número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contrato</a:t>
            </a:r>
            <a:r>
              <a:rPr sz="1400" dirty="0">
                <a:latin typeface="Arial"/>
                <a:cs typeface="Arial"/>
              </a:rPr>
              <a:t> definido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por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el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cliente.</a:t>
            </a:r>
            <a:endParaRPr sz="1400">
              <a:latin typeface="Arial"/>
              <a:cs typeface="Arial"/>
            </a:endParaRPr>
          </a:p>
          <a:p>
            <a:pPr marL="241300" marR="5080" indent="-228600">
              <a:lnSpc>
                <a:spcPct val="110000"/>
              </a:lnSpc>
              <a:spcBef>
                <a:spcPts val="1115"/>
              </a:spcBef>
            </a:pPr>
            <a:r>
              <a:rPr sz="1400" spc="5" dirty="0">
                <a:latin typeface="Arial"/>
                <a:cs typeface="Arial"/>
              </a:rPr>
              <a:t>-Altura </a:t>
            </a:r>
            <a:r>
              <a:rPr sz="1400" dirty="0">
                <a:latin typeface="Arial"/>
                <a:cs typeface="Arial"/>
              </a:rPr>
              <a:t>libre </a:t>
            </a:r>
            <a:r>
              <a:rPr sz="1400" spc="-5" dirty="0">
                <a:latin typeface="Arial"/>
                <a:cs typeface="Arial"/>
              </a:rPr>
              <a:t>requerida </a:t>
            </a:r>
            <a:r>
              <a:rPr sz="1400" dirty="0">
                <a:latin typeface="Arial"/>
                <a:cs typeface="Arial"/>
              </a:rPr>
              <a:t>para el </a:t>
            </a:r>
            <a:r>
              <a:rPr sz="1400" spc="-5" dirty="0">
                <a:latin typeface="Arial"/>
                <a:cs typeface="Arial"/>
              </a:rPr>
              <a:t>desencubado (desde </a:t>
            </a:r>
            <a:r>
              <a:rPr sz="1400" dirty="0">
                <a:latin typeface="Arial"/>
                <a:cs typeface="Arial"/>
              </a:rPr>
              <a:t>el riel </a:t>
            </a:r>
            <a:r>
              <a:rPr sz="1400" spc="-5" dirty="0">
                <a:latin typeface="Arial"/>
                <a:cs typeface="Arial"/>
              </a:rPr>
              <a:t>hasta </a:t>
            </a:r>
            <a:r>
              <a:rPr sz="1400" dirty="0">
                <a:latin typeface="Arial"/>
                <a:cs typeface="Arial"/>
              </a:rPr>
              <a:t>el </a:t>
            </a:r>
            <a:r>
              <a:rPr sz="1400" spc="-37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gancho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la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grúa).</a:t>
            </a:r>
            <a:endParaRPr sz="1400">
              <a:latin typeface="Arial"/>
              <a:cs typeface="Arial"/>
            </a:endParaRPr>
          </a:p>
          <a:p>
            <a:pPr marL="241300" indent="-228600">
              <a:spcBef>
                <a:spcPts val="1105"/>
              </a:spcBef>
              <a:buChar char="-"/>
              <a:tabLst>
                <a:tab pos="240665" algn="l"/>
                <a:tab pos="241300" algn="l"/>
              </a:tabLst>
            </a:pPr>
            <a:r>
              <a:rPr sz="1400" spc="-5" dirty="0">
                <a:latin typeface="Arial"/>
                <a:cs typeface="Arial"/>
              </a:rPr>
              <a:t>Diagrama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5" dirty="0">
                <a:latin typeface="Arial"/>
                <a:cs typeface="Arial"/>
              </a:rPr>
              <a:t> ubicación </a:t>
            </a:r>
            <a:r>
              <a:rPr sz="1400" dirty="0">
                <a:latin typeface="Arial"/>
                <a:cs typeface="Arial"/>
              </a:rPr>
              <a:t>e</a:t>
            </a:r>
            <a:r>
              <a:rPr sz="1400" spc="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identificación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las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válvulas.</a:t>
            </a:r>
            <a:endParaRPr sz="14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255308" y="8940496"/>
            <a:ext cx="5372100" cy="5073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1150"/>
              </a:lnSpc>
            </a:pPr>
            <a:r>
              <a:rPr sz="1100" dirty="0">
                <a:latin typeface="Calibri"/>
                <a:cs typeface="Calibri"/>
              </a:rPr>
              <a:t>PH </a:t>
            </a:r>
            <a:r>
              <a:rPr sz="1100" spc="-5" dirty="0">
                <a:latin typeface="Calibri"/>
                <a:cs typeface="Calibri"/>
              </a:rPr>
              <a:t>Financial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Park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Tower,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Piso</a:t>
            </a:r>
            <a:r>
              <a:rPr sz="1100" dirty="0">
                <a:latin typeface="Calibri"/>
                <a:cs typeface="Calibri"/>
              </a:rPr>
              <a:t> 35,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Boulevard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Costa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Este. </a:t>
            </a:r>
            <a:r>
              <a:rPr sz="1100" spc="-5" dirty="0">
                <a:latin typeface="Calibri"/>
                <a:cs typeface="Calibri"/>
              </a:rPr>
              <a:t>Corregimiento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Juan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Díaz,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Costa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del</a:t>
            </a:r>
            <a:endParaRPr sz="1100">
              <a:latin typeface="Calibri"/>
              <a:cs typeface="Calibri"/>
            </a:endParaRPr>
          </a:p>
          <a:p>
            <a:pPr marL="1724025" marR="1714500" algn="ctr">
              <a:lnSpc>
                <a:spcPct val="101800"/>
              </a:lnSpc>
            </a:pPr>
            <a:r>
              <a:rPr sz="1100" spc="-5" dirty="0">
                <a:latin typeface="Calibri"/>
                <a:cs typeface="Calibri"/>
              </a:rPr>
              <a:t>Este.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Ciudad</a:t>
            </a:r>
            <a:r>
              <a:rPr sz="110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Panamá.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Panamá. </a:t>
            </a:r>
            <a:r>
              <a:rPr sz="1100" spc="-229" dirty="0">
                <a:latin typeface="Calibri"/>
                <a:cs typeface="Calibri"/>
              </a:rPr>
              <a:t> </a:t>
            </a:r>
            <a:r>
              <a:rPr sz="1100" u="sng" spc="-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3"/>
              </a:rPr>
              <a:t>www.kaizengrp.com</a:t>
            </a:r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158281" y="8909622"/>
            <a:ext cx="5561965" cy="0"/>
          </a:xfrm>
          <a:custGeom>
            <a:avLst/>
            <a:gdLst/>
            <a:ahLst/>
            <a:cxnLst/>
            <a:rect l="l" t="t" r="r" b="b"/>
            <a:pathLst>
              <a:path w="5561965">
                <a:moveTo>
                  <a:pt x="0" y="0"/>
                </a:moveTo>
                <a:lnTo>
                  <a:pt x="5561885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158044" y="804717"/>
            <a:ext cx="999649" cy="431186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6122721" y="1232661"/>
            <a:ext cx="5639435" cy="52234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715" algn="r">
              <a:spcBef>
                <a:spcPts val="100"/>
              </a:spcBef>
            </a:pPr>
            <a:r>
              <a:rPr sz="1100" spc="-5" dirty="0">
                <a:latin typeface="Calibri"/>
                <a:cs typeface="Calibri"/>
              </a:rPr>
              <a:t>Ficha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Técnica: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K-001</a:t>
            </a:r>
            <a:endParaRPr sz="1100">
              <a:latin typeface="Calibri"/>
              <a:cs typeface="Calibri"/>
            </a:endParaRPr>
          </a:p>
          <a:p>
            <a:pPr marL="5149215" marR="5080" indent="118745" algn="r">
              <a:lnSpc>
                <a:spcPct val="101800"/>
              </a:lnSpc>
              <a:spcBef>
                <a:spcPts val="5"/>
              </a:spcBef>
            </a:pPr>
            <a:r>
              <a:rPr sz="1100" dirty="0">
                <a:latin typeface="Calibri"/>
                <a:cs typeface="Calibri"/>
              </a:rPr>
              <a:t>Re</a:t>
            </a:r>
            <a:r>
              <a:rPr sz="1100" spc="5" dirty="0">
                <a:latin typeface="Calibri"/>
                <a:cs typeface="Calibri"/>
              </a:rPr>
              <a:t>v</a:t>
            </a:r>
            <a:r>
              <a:rPr sz="1100" dirty="0">
                <a:latin typeface="Calibri"/>
                <a:cs typeface="Calibri"/>
              </a:rPr>
              <a:t>.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  </a:t>
            </a:r>
            <a:r>
              <a:rPr sz="1100" spc="-5" dirty="0">
                <a:latin typeface="Calibri"/>
                <a:cs typeface="Calibri"/>
              </a:rPr>
              <a:t>Jul-</a:t>
            </a:r>
            <a:r>
              <a:rPr sz="1100" dirty="0">
                <a:latin typeface="Calibri"/>
                <a:cs typeface="Calibri"/>
              </a:rPr>
              <a:t>20</a:t>
            </a:r>
            <a:r>
              <a:rPr sz="1100" spc="-10" dirty="0">
                <a:latin typeface="Calibri"/>
                <a:cs typeface="Calibri"/>
              </a:rPr>
              <a:t>1</a:t>
            </a:r>
            <a:r>
              <a:rPr sz="1100" dirty="0">
                <a:latin typeface="Calibri"/>
                <a:cs typeface="Calibri"/>
              </a:rPr>
              <a:t>8</a:t>
            </a:r>
            <a:endParaRPr sz="1100">
              <a:latin typeface="Calibri"/>
              <a:cs typeface="Calibri"/>
            </a:endParaRPr>
          </a:p>
          <a:p>
            <a:pPr>
              <a:spcBef>
                <a:spcPts val="10"/>
              </a:spcBef>
            </a:pPr>
            <a:endParaRPr sz="1100">
              <a:latin typeface="Calibri"/>
              <a:cs typeface="Calibri"/>
            </a:endParaRPr>
          </a:p>
          <a:p>
            <a:pPr marL="469265" indent="-229235">
              <a:buChar char="-"/>
              <a:tabLst>
                <a:tab pos="469265" algn="l"/>
                <a:tab pos="469900" algn="l"/>
              </a:tabLst>
            </a:pPr>
            <a:r>
              <a:rPr sz="1400" dirty="0">
                <a:latin typeface="Arial"/>
                <a:cs typeface="Arial"/>
              </a:rPr>
              <a:t>Relación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vueltas</a:t>
            </a:r>
            <a:r>
              <a:rPr sz="1400" dirty="0">
                <a:latin typeface="Arial"/>
                <a:cs typeface="Arial"/>
              </a:rPr>
              <a:t> para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cada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posición </a:t>
            </a:r>
            <a:r>
              <a:rPr sz="1400" dirty="0">
                <a:latin typeface="Arial"/>
                <a:cs typeface="Arial"/>
              </a:rPr>
              <a:t>del</a:t>
            </a:r>
            <a:r>
              <a:rPr sz="1400" spc="-5" dirty="0">
                <a:latin typeface="Arial"/>
                <a:cs typeface="Arial"/>
              </a:rPr>
              <a:t> cambiador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de</a:t>
            </a:r>
            <a:r>
              <a:rPr sz="1400" spc="-5" dirty="0">
                <a:latin typeface="Arial"/>
                <a:cs typeface="Arial"/>
              </a:rPr>
              <a:t> tomas.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  <a:buFont typeface="Arial"/>
              <a:buChar char="-"/>
            </a:pPr>
            <a:endParaRPr sz="1550">
              <a:latin typeface="Arial"/>
              <a:cs typeface="Arial"/>
            </a:endParaRPr>
          </a:p>
          <a:p>
            <a:pPr marL="469265" marR="346710" indent="-228600">
              <a:lnSpc>
                <a:spcPts val="1610"/>
              </a:lnSpc>
              <a:buChar char="-"/>
              <a:tabLst>
                <a:tab pos="469265" algn="l"/>
                <a:tab pos="469900" algn="l"/>
              </a:tabLst>
            </a:pPr>
            <a:r>
              <a:rPr sz="1400" spc="-5" dirty="0">
                <a:latin typeface="Arial"/>
                <a:cs typeface="Arial"/>
              </a:rPr>
              <a:t>Ubicación</a:t>
            </a:r>
            <a:r>
              <a:rPr sz="1400" dirty="0">
                <a:latin typeface="Arial"/>
                <a:cs typeface="Arial"/>
              </a:rPr>
              <a:t> de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toma capacitiva, </a:t>
            </a:r>
            <a:r>
              <a:rPr sz="1400" dirty="0">
                <a:latin typeface="Arial"/>
                <a:cs typeface="Arial"/>
              </a:rPr>
              <a:t>con</a:t>
            </a:r>
            <a:r>
              <a:rPr sz="1400" spc="-5" dirty="0">
                <a:latin typeface="Arial"/>
                <a:cs typeface="Arial"/>
              </a:rPr>
              <a:t> los</a:t>
            </a:r>
            <a:r>
              <a:rPr sz="1400" dirty="0">
                <a:latin typeface="Arial"/>
                <a:cs typeface="Arial"/>
              </a:rPr>
              <a:t> valores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C1</a:t>
            </a:r>
            <a:r>
              <a:rPr sz="1400" spc="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y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C2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los </a:t>
            </a:r>
            <a:r>
              <a:rPr sz="1400" spc="-37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pasatapas.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500">
              <a:latin typeface="Arial"/>
              <a:cs typeface="Arial"/>
            </a:endParaRPr>
          </a:p>
          <a:p>
            <a:pPr>
              <a:spcBef>
                <a:spcPts val="25"/>
              </a:spcBef>
            </a:pPr>
            <a:endParaRPr sz="1350">
              <a:latin typeface="Arial"/>
              <a:cs typeface="Arial"/>
            </a:endParaRPr>
          </a:p>
          <a:p>
            <a:pPr marL="690245" lvl="1" indent="-678180">
              <a:spcBef>
                <a:spcPts val="5"/>
              </a:spcBef>
              <a:buAutoNum type="arabicPeriod" startAt="5"/>
              <a:tabLst>
                <a:tab pos="690245" algn="l"/>
                <a:tab pos="690880" algn="l"/>
              </a:tabLst>
            </a:pPr>
            <a:r>
              <a:rPr sz="1400" b="1" u="sng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REPUESTOS</a:t>
            </a:r>
            <a:endParaRPr sz="1400">
              <a:latin typeface="Arial"/>
              <a:cs typeface="Arial"/>
            </a:endParaRPr>
          </a:p>
          <a:p>
            <a:pPr marL="12700" marR="6350" algn="just">
              <a:lnSpc>
                <a:spcPct val="97000"/>
              </a:lnSpc>
              <a:spcBef>
                <a:spcPts val="960"/>
              </a:spcBef>
            </a:pPr>
            <a:r>
              <a:rPr sz="1400" dirty="0">
                <a:latin typeface="Arial"/>
                <a:cs typeface="Arial"/>
              </a:rPr>
              <a:t>Se deberá </a:t>
            </a:r>
            <a:r>
              <a:rPr sz="1400" spc="-5" dirty="0">
                <a:latin typeface="Arial"/>
                <a:cs typeface="Arial"/>
              </a:rPr>
              <a:t>suministrar </a:t>
            </a:r>
            <a:r>
              <a:rPr sz="1400" dirty="0">
                <a:latin typeface="Arial"/>
                <a:cs typeface="Arial"/>
              </a:rPr>
              <a:t>una </a:t>
            </a:r>
            <a:r>
              <a:rPr sz="1400" spc="-5" dirty="0">
                <a:latin typeface="Arial"/>
                <a:cs typeface="Arial"/>
              </a:rPr>
              <a:t>lista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partes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repuestos, iguales </a:t>
            </a:r>
            <a:r>
              <a:rPr sz="1400" dirty="0">
                <a:latin typeface="Arial"/>
                <a:cs typeface="Arial"/>
              </a:rPr>
              <a:t>a </a:t>
            </a:r>
            <a:r>
              <a:rPr sz="1400" spc="-5" dirty="0">
                <a:latin typeface="Arial"/>
                <a:cs typeface="Arial"/>
              </a:rPr>
              <a:t>las 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partes</a:t>
            </a:r>
            <a:r>
              <a:rPr sz="1400" dirty="0">
                <a:latin typeface="Arial"/>
                <a:cs typeface="Arial"/>
              </a:rPr>
              <a:t> originales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correspondientes,</a:t>
            </a:r>
            <a:r>
              <a:rPr sz="1400" dirty="0">
                <a:latin typeface="Arial"/>
                <a:cs typeface="Arial"/>
              </a:rPr>
              <a:t> del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mismo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tipo</a:t>
            </a:r>
            <a:r>
              <a:rPr sz="1400" dirty="0">
                <a:latin typeface="Arial"/>
                <a:cs typeface="Arial"/>
              </a:rPr>
              <a:t> y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modelo,</a:t>
            </a:r>
            <a:r>
              <a:rPr sz="1400" dirty="0">
                <a:latin typeface="Arial"/>
                <a:cs typeface="Arial"/>
              </a:rPr>
              <a:t> y 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fabricados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con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los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mismos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materiales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utilizados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en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cada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transformador. </a:t>
            </a:r>
            <a:r>
              <a:rPr sz="1400" spc="-38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Esta lista deberá estar conforme </a:t>
            </a:r>
            <a:r>
              <a:rPr sz="1400" dirty="0">
                <a:latin typeface="Arial"/>
                <a:cs typeface="Arial"/>
              </a:rPr>
              <a:t>a lo </a:t>
            </a:r>
            <a:r>
              <a:rPr sz="1400" spc="-5" dirty="0">
                <a:latin typeface="Arial"/>
                <a:cs typeface="Arial"/>
              </a:rPr>
              <a:t>indicado </a:t>
            </a:r>
            <a:r>
              <a:rPr sz="1400" dirty="0">
                <a:latin typeface="Arial"/>
                <a:cs typeface="Arial"/>
              </a:rPr>
              <a:t>en las </a:t>
            </a:r>
            <a:r>
              <a:rPr sz="1400" spc="-5" dirty="0">
                <a:latin typeface="Arial"/>
                <a:cs typeface="Arial"/>
              </a:rPr>
              <a:t>Especificaciones 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Técnicas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del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cliente.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500">
              <a:latin typeface="Arial"/>
              <a:cs typeface="Arial"/>
            </a:endParaRPr>
          </a:p>
          <a:p>
            <a:pPr>
              <a:spcBef>
                <a:spcPts val="30"/>
              </a:spcBef>
            </a:pPr>
            <a:endParaRPr sz="1250">
              <a:latin typeface="Arial"/>
              <a:cs typeface="Arial"/>
            </a:endParaRPr>
          </a:p>
          <a:p>
            <a:pPr marL="690245" lvl="1" indent="-678180">
              <a:buAutoNum type="arabicPeriod" startAt="6"/>
              <a:tabLst>
                <a:tab pos="690245" algn="l"/>
                <a:tab pos="690880" algn="l"/>
              </a:tabLst>
            </a:pPr>
            <a:r>
              <a:rPr sz="1400" b="1" u="sng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PRUEBAS</a:t>
            </a:r>
            <a:endParaRPr sz="1400">
              <a:latin typeface="Arial"/>
              <a:cs typeface="Arial"/>
            </a:endParaRPr>
          </a:p>
          <a:p>
            <a:pPr lvl="1">
              <a:spcBef>
                <a:spcPts val="55"/>
              </a:spcBef>
              <a:buFont typeface="Arial"/>
              <a:buAutoNum type="arabicPeriod" startAt="6"/>
            </a:pPr>
            <a:endParaRPr sz="1300">
              <a:latin typeface="Arial"/>
              <a:cs typeface="Arial"/>
            </a:endParaRPr>
          </a:p>
          <a:p>
            <a:pPr marL="469265" lvl="2" indent="-457200">
              <a:buAutoNum type="arabicPeriod"/>
              <a:tabLst>
                <a:tab pos="469900" algn="l"/>
              </a:tabLst>
            </a:pPr>
            <a:r>
              <a:rPr sz="1400" b="1" spc="-5" dirty="0">
                <a:latin typeface="Arial"/>
                <a:cs typeface="Arial"/>
              </a:rPr>
              <a:t>Pruebas</a:t>
            </a:r>
            <a:r>
              <a:rPr sz="1400" b="1" spc="-2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Dieléctricas.</a:t>
            </a:r>
            <a:endParaRPr sz="1400">
              <a:latin typeface="Arial"/>
              <a:cs typeface="Arial"/>
            </a:endParaRPr>
          </a:p>
          <a:p>
            <a:pPr marL="12700" marR="7620" algn="just">
              <a:lnSpc>
                <a:spcPct val="101400"/>
              </a:lnSpc>
              <a:spcBef>
                <a:spcPts val="890"/>
              </a:spcBef>
            </a:pPr>
            <a:r>
              <a:rPr sz="1400" dirty="0">
                <a:latin typeface="Arial"/>
                <a:cs typeface="Arial"/>
              </a:rPr>
              <a:t>Durante las </a:t>
            </a:r>
            <a:r>
              <a:rPr sz="1400" spc="-5" dirty="0">
                <a:latin typeface="Arial"/>
                <a:cs typeface="Arial"/>
              </a:rPr>
              <a:t>pruebas dieléctricas, los transformadores </a:t>
            </a:r>
            <a:r>
              <a:rPr sz="1400" dirty="0">
                <a:latin typeface="Arial"/>
                <a:cs typeface="Arial"/>
              </a:rPr>
              <a:t>deberán </a:t>
            </a:r>
            <a:r>
              <a:rPr sz="1400" spc="-5" dirty="0">
                <a:latin typeface="Arial"/>
                <a:cs typeface="Arial"/>
              </a:rPr>
              <a:t>estar 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completamente</a:t>
            </a:r>
            <a:r>
              <a:rPr sz="1400" spc="-7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ensamblados.</a:t>
            </a:r>
            <a:r>
              <a:rPr sz="1400" spc="-5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Las</a:t>
            </a:r>
            <a:r>
              <a:rPr sz="1400" spc="-5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pruebas</a:t>
            </a:r>
            <a:r>
              <a:rPr sz="1400" spc="-5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dieléctricas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</a:t>
            </a:r>
            <a:r>
              <a:rPr sz="1400" spc="-7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realizarse</a:t>
            </a:r>
            <a:r>
              <a:rPr sz="1400" spc="-6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y</a:t>
            </a:r>
            <a:r>
              <a:rPr sz="1400" spc="-7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su </a:t>
            </a:r>
            <a:r>
              <a:rPr sz="1400" spc="-37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secuencia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serán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como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se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indica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continuación:</a:t>
            </a:r>
            <a:endParaRPr sz="1400">
              <a:latin typeface="Arial"/>
              <a:cs typeface="Arial"/>
            </a:endParaRPr>
          </a:p>
        </p:txBody>
      </p:sp>
      <p:graphicFrame>
        <p:nvGraphicFramePr>
          <p:cNvPr id="5" name="object 5"/>
          <p:cNvGraphicFramePr>
            <a:graphicFrameLocks noGrp="1"/>
          </p:cNvGraphicFramePr>
          <p:nvPr/>
        </p:nvGraphicFramePr>
        <p:xfrm>
          <a:off x="6141517" y="6794880"/>
          <a:ext cx="6001385" cy="186817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248535"/>
                <a:gridCol w="1741169"/>
                <a:gridCol w="1994535"/>
              </a:tblGrid>
              <a:tr h="447040">
                <a:tc rowSpan="2">
                  <a:txBody>
                    <a:bodyPr/>
                    <a:lstStyle/>
                    <a:p>
                      <a:pPr marL="292100" marR="582930">
                        <a:lnSpc>
                          <a:spcPts val="1600"/>
                        </a:lnSpc>
                        <a:spcBef>
                          <a:spcPts val="65"/>
                        </a:spcBef>
                      </a:pPr>
                      <a:r>
                        <a:rPr sz="1400" spc="-5" dirty="0">
                          <a:latin typeface="Arial"/>
                          <a:cs typeface="Arial"/>
                        </a:rPr>
                        <a:t>Descripción</a:t>
                      </a:r>
                      <a:r>
                        <a:rPr sz="1400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de</a:t>
                      </a:r>
                      <a:r>
                        <a:rPr sz="1400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la </a:t>
                      </a:r>
                      <a:r>
                        <a:rPr sz="1400" spc="-37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Prueba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96900" marR="250190" indent="-352425">
                        <a:lnSpc>
                          <a:spcPts val="1600"/>
                        </a:lnSpc>
                        <a:spcBef>
                          <a:spcPts val="65"/>
                        </a:spcBef>
                      </a:pPr>
                      <a:r>
                        <a:rPr sz="1400" dirty="0">
                          <a:latin typeface="Arial"/>
                          <a:cs typeface="Arial"/>
                        </a:rPr>
                        <a:t>Secuencia</a:t>
                      </a:r>
                      <a:r>
                        <a:rPr sz="1400" spc="-9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para </a:t>
                      </a:r>
                      <a:r>
                        <a:rPr sz="1400" spc="-37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unidad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457200" marR="697230">
                        <a:lnSpc>
                          <a:spcPts val="1600"/>
                        </a:lnSpc>
                        <a:spcBef>
                          <a:spcPts val="65"/>
                        </a:spcBef>
                      </a:pPr>
                      <a:r>
                        <a:rPr sz="1400" dirty="0">
                          <a:latin typeface="Arial"/>
                          <a:cs typeface="Arial"/>
                        </a:rPr>
                        <a:t>Secue</a:t>
                      </a:r>
                      <a:r>
                        <a:rPr sz="1400" spc="-15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cia  para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</a:tr>
              <a:tr h="79502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06755" marR="129539" indent="-561340">
                        <a:lnSpc>
                          <a:spcPct val="66400"/>
                        </a:lnSpc>
                        <a:spcBef>
                          <a:spcPts val="720"/>
                        </a:spcBef>
                      </a:pPr>
                      <a:r>
                        <a:rPr sz="1400" spc="-25" dirty="0">
                          <a:latin typeface="Arial"/>
                          <a:cs typeface="Arial"/>
                        </a:rPr>
                        <a:t>sometida </a:t>
                      </a:r>
                      <a:r>
                        <a:rPr sz="1400" spc="-30" dirty="0">
                          <a:latin typeface="Arial"/>
                          <a:cs typeface="Arial"/>
                        </a:rPr>
                        <a:t>a </a:t>
                      </a:r>
                      <a:r>
                        <a:rPr sz="1400" spc="-20" dirty="0">
                          <a:latin typeface="Arial"/>
                          <a:cs typeface="Arial"/>
                        </a:rPr>
                        <a:t>Prueba </a:t>
                      </a:r>
                      <a:r>
                        <a:rPr sz="1400" spc="-37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25" dirty="0">
                          <a:latin typeface="Arial"/>
                          <a:cs typeface="Arial"/>
                        </a:rPr>
                        <a:t>Tipo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914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57200" marR="782955">
                        <a:lnSpc>
                          <a:spcPct val="66400"/>
                        </a:lnSpc>
                        <a:spcBef>
                          <a:spcPts val="720"/>
                        </a:spcBef>
                      </a:pPr>
                      <a:r>
                        <a:rPr sz="1400" dirty="0">
                          <a:latin typeface="Arial"/>
                          <a:cs typeface="Arial"/>
                        </a:rPr>
                        <a:t>Prueba</a:t>
                      </a:r>
                      <a:r>
                        <a:rPr sz="1400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de  </a:t>
                      </a:r>
                      <a:r>
                        <a:rPr sz="1400" spc="-65" dirty="0">
                          <a:latin typeface="Arial"/>
                          <a:cs typeface="Arial"/>
                        </a:rPr>
                        <a:t>Rutina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914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626110">
                <a:tc>
                  <a:txBody>
                    <a:bodyPr/>
                    <a:lstStyle/>
                    <a:p>
                      <a:pPr marL="43815">
                        <a:lnSpc>
                          <a:spcPts val="1625"/>
                        </a:lnSpc>
                      </a:pPr>
                      <a:r>
                        <a:rPr sz="1400" dirty="0">
                          <a:latin typeface="Arial"/>
                          <a:cs typeface="Arial"/>
                        </a:rPr>
                        <a:t>Impulso</a:t>
                      </a:r>
                      <a:r>
                        <a:rPr sz="1400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de</a:t>
                      </a:r>
                      <a:r>
                        <a:rPr sz="1400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Maniobra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350" algn="ctr">
                        <a:lnSpc>
                          <a:spcPts val="1625"/>
                        </a:lnSpc>
                      </a:pPr>
                      <a:r>
                        <a:rPr sz="1400" dirty="0">
                          <a:latin typeface="Arial"/>
                          <a:cs typeface="Arial"/>
                        </a:rPr>
                        <a:t>1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81915" algn="ctr">
                        <a:lnSpc>
                          <a:spcPts val="1625"/>
                        </a:lnSpc>
                      </a:pPr>
                      <a:r>
                        <a:rPr sz="1400" dirty="0">
                          <a:latin typeface="Arial"/>
                          <a:cs typeface="Arial"/>
                        </a:rPr>
                        <a:t>-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6" name="object 6"/>
          <p:cNvSpPr/>
          <p:nvPr/>
        </p:nvSpPr>
        <p:spPr>
          <a:xfrm>
            <a:off x="6440169" y="7317613"/>
            <a:ext cx="1664970" cy="12700"/>
          </a:xfrm>
          <a:custGeom>
            <a:avLst/>
            <a:gdLst/>
            <a:ahLst/>
            <a:cxnLst/>
            <a:rect l="l" t="t" r="r" b="b"/>
            <a:pathLst>
              <a:path w="1664970" h="12700">
                <a:moveTo>
                  <a:pt x="1664462" y="0"/>
                </a:moveTo>
                <a:lnTo>
                  <a:pt x="0" y="0"/>
                </a:lnTo>
                <a:lnTo>
                  <a:pt x="0" y="12191"/>
                </a:lnTo>
                <a:lnTo>
                  <a:pt x="1664462" y="12191"/>
                </a:lnTo>
                <a:lnTo>
                  <a:pt x="166446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8497952" y="7317625"/>
            <a:ext cx="1562735" cy="12700"/>
          </a:xfrm>
          <a:custGeom>
            <a:avLst/>
            <a:gdLst/>
            <a:ahLst/>
            <a:cxnLst/>
            <a:rect l="l" t="t" r="r" b="b"/>
            <a:pathLst>
              <a:path w="1562735" h="12700">
                <a:moveTo>
                  <a:pt x="1562341" y="0"/>
                </a:moveTo>
                <a:lnTo>
                  <a:pt x="1550162" y="0"/>
                </a:lnTo>
                <a:lnTo>
                  <a:pt x="0" y="0"/>
                </a:lnTo>
                <a:lnTo>
                  <a:pt x="0" y="12179"/>
                </a:lnTo>
                <a:lnTo>
                  <a:pt x="1550162" y="12179"/>
                </a:lnTo>
                <a:lnTo>
                  <a:pt x="1562341" y="12179"/>
                </a:lnTo>
                <a:lnTo>
                  <a:pt x="156234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0593705" y="7317613"/>
            <a:ext cx="1067435" cy="12700"/>
          </a:xfrm>
          <a:custGeom>
            <a:avLst/>
            <a:gdLst/>
            <a:ahLst/>
            <a:cxnLst/>
            <a:rect l="l" t="t" r="r" b="b"/>
            <a:pathLst>
              <a:path w="1067434" h="12700">
                <a:moveTo>
                  <a:pt x="1067104" y="0"/>
                </a:moveTo>
                <a:lnTo>
                  <a:pt x="0" y="0"/>
                </a:lnTo>
                <a:lnTo>
                  <a:pt x="0" y="12191"/>
                </a:lnTo>
                <a:lnTo>
                  <a:pt x="1067104" y="12191"/>
                </a:lnTo>
                <a:lnTo>
                  <a:pt x="106710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8472043" y="7718805"/>
            <a:ext cx="1576070" cy="12700"/>
          </a:xfrm>
          <a:custGeom>
            <a:avLst/>
            <a:gdLst/>
            <a:ahLst/>
            <a:cxnLst/>
            <a:rect l="l" t="t" r="r" b="b"/>
            <a:pathLst>
              <a:path w="1576070" h="12700">
                <a:moveTo>
                  <a:pt x="1576057" y="0"/>
                </a:moveTo>
                <a:lnTo>
                  <a:pt x="38100" y="0"/>
                </a:lnTo>
                <a:lnTo>
                  <a:pt x="25908" y="0"/>
                </a:lnTo>
                <a:lnTo>
                  <a:pt x="0" y="0"/>
                </a:lnTo>
                <a:lnTo>
                  <a:pt x="0" y="12192"/>
                </a:lnTo>
                <a:lnTo>
                  <a:pt x="25908" y="12192"/>
                </a:lnTo>
                <a:lnTo>
                  <a:pt x="38100" y="12192"/>
                </a:lnTo>
                <a:lnTo>
                  <a:pt x="1576057" y="12192"/>
                </a:lnTo>
                <a:lnTo>
                  <a:pt x="157605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0555606" y="7718805"/>
            <a:ext cx="1143635" cy="12700"/>
          </a:xfrm>
          <a:custGeom>
            <a:avLst/>
            <a:gdLst/>
            <a:ahLst/>
            <a:cxnLst/>
            <a:rect l="l" t="t" r="r" b="b"/>
            <a:pathLst>
              <a:path w="1143634" h="12700">
                <a:moveTo>
                  <a:pt x="50279" y="0"/>
                </a:moveTo>
                <a:lnTo>
                  <a:pt x="38100" y="0"/>
                </a:lnTo>
                <a:lnTo>
                  <a:pt x="0" y="0"/>
                </a:lnTo>
                <a:lnTo>
                  <a:pt x="0" y="12192"/>
                </a:lnTo>
                <a:lnTo>
                  <a:pt x="38100" y="12192"/>
                </a:lnTo>
                <a:lnTo>
                  <a:pt x="50279" y="12192"/>
                </a:lnTo>
                <a:lnTo>
                  <a:pt x="50279" y="0"/>
                </a:lnTo>
                <a:close/>
              </a:path>
              <a:path w="1143634" h="12700">
                <a:moveTo>
                  <a:pt x="1105204" y="0"/>
                </a:moveTo>
                <a:lnTo>
                  <a:pt x="50292" y="0"/>
                </a:lnTo>
                <a:lnTo>
                  <a:pt x="50292" y="12192"/>
                </a:lnTo>
                <a:lnTo>
                  <a:pt x="1105204" y="12192"/>
                </a:lnTo>
                <a:lnTo>
                  <a:pt x="1105204" y="0"/>
                </a:lnTo>
                <a:close/>
              </a:path>
              <a:path w="1143634" h="12700">
                <a:moveTo>
                  <a:pt x="1117460" y="0"/>
                </a:moveTo>
                <a:lnTo>
                  <a:pt x="1105268" y="0"/>
                </a:lnTo>
                <a:lnTo>
                  <a:pt x="1105268" y="12192"/>
                </a:lnTo>
                <a:lnTo>
                  <a:pt x="1117460" y="12192"/>
                </a:lnTo>
                <a:lnTo>
                  <a:pt x="1117460" y="0"/>
                </a:lnTo>
                <a:close/>
              </a:path>
              <a:path w="1143634" h="12700">
                <a:moveTo>
                  <a:pt x="1143368" y="0"/>
                </a:moveTo>
                <a:lnTo>
                  <a:pt x="1117473" y="0"/>
                </a:lnTo>
                <a:lnTo>
                  <a:pt x="1117473" y="12192"/>
                </a:lnTo>
                <a:lnTo>
                  <a:pt x="1143368" y="12192"/>
                </a:lnTo>
                <a:lnTo>
                  <a:pt x="114336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6255308" y="8940496"/>
            <a:ext cx="5372100" cy="5073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1150"/>
              </a:lnSpc>
            </a:pPr>
            <a:r>
              <a:rPr sz="1100" dirty="0">
                <a:latin typeface="Calibri"/>
                <a:cs typeface="Calibri"/>
              </a:rPr>
              <a:t>PH </a:t>
            </a:r>
            <a:r>
              <a:rPr sz="1100" spc="-5" dirty="0">
                <a:latin typeface="Calibri"/>
                <a:cs typeface="Calibri"/>
              </a:rPr>
              <a:t>Financial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Park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Tower,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Piso</a:t>
            </a:r>
            <a:r>
              <a:rPr sz="1100" dirty="0">
                <a:latin typeface="Calibri"/>
                <a:cs typeface="Calibri"/>
              </a:rPr>
              <a:t> 35,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Boulevard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Costa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Este. </a:t>
            </a:r>
            <a:r>
              <a:rPr sz="1100" spc="-5" dirty="0">
                <a:latin typeface="Calibri"/>
                <a:cs typeface="Calibri"/>
              </a:rPr>
              <a:t>Corregimiento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Juan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Díaz,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Costa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del</a:t>
            </a:r>
            <a:endParaRPr sz="1100">
              <a:latin typeface="Calibri"/>
              <a:cs typeface="Calibri"/>
            </a:endParaRPr>
          </a:p>
          <a:p>
            <a:pPr marL="1724025" marR="1714500" algn="ctr">
              <a:lnSpc>
                <a:spcPct val="101800"/>
              </a:lnSpc>
            </a:pPr>
            <a:r>
              <a:rPr sz="1100" spc="-5" dirty="0">
                <a:latin typeface="Calibri"/>
                <a:cs typeface="Calibri"/>
              </a:rPr>
              <a:t>Este.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Ciudad</a:t>
            </a:r>
            <a:r>
              <a:rPr sz="110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Panamá.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Panamá. </a:t>
            </a:r>
            <a:r>
              <a:rPr sz="1100" spc="-229" dirty="0">
                <a:latin typeface="Calibri"/>
                <a:cs typeface="Calibri"/>
              </a:rPr>
              <a:t> </a:t>
            </a:r>
            <a:r>
              <a:rPr sz="1100" u="sng" spc="-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3"/>
              </a:rPr>
              <a:t>www.kaizengrp.com</a:t>
            </a:r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582528" y="1232662"/>
            <a:ext cx="1179830" cy="5353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00" spc="-5" dirty="0">
                <a:latin typeface="Calibri"/>
                <a:cs typeface="Calibri"/>
              </a:rPr>
              <a:t>Ficha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Técnica: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K-001</a:t>
            </a:r>
            <a:endParaRPr sz="1100">
              <a:latin typeface="Calibri"/>
              <a:cs typeface="Calibri"/>
            </a:endParaRPr>
          </a:p>
          <a:p>
            <a:pPr marL="689610" marR="5080" indent="118745">
              <a:lnSpc>
                <a:spcPct val="101800"/>
              </a:lnSpc>
              <a:spcBef>
                <a:spcPts val="5"/>
              </a:spcBef>
            </a:pPr>
            <a:r>
              <a:rPr sz="1100" dirty="0">
                <a:latin typeface="Calibri"/>
                <a:cs typeface="Calibri"/>
              </a:rPr>
              <a:t>Re</a:t>
            </a:r>
            <a:r>
              <a:rPr sz="1100" spc="5" dirty="0">
                <a:latin typeface="Calibri"/>
                <a:cs typeface="Calibri"/>
              </a:rPr>
              <a:t>v</a:t>
            </a:r>
            <a:r>
              <a:rPr sz="1100" dirty="0">
                <a:latin typeface="Calibri"/>
                <a:cs typeface="Calibri"/>
              </a:rPr>
              <a:t>.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  </a:t>
            </a:r>
            <a:r>
              <a:rPr sz="1100" spc="-5" dirty="0">
                <a:latin typeface="Calibri"/>
                <a:cs typeface="Calibri"/>
              </a:rPr>
              <a:t>Jul-</a:t>
            </a:r>
            <a:r>
              <a:rPr sz="1100" dirty="0">
                <a:latin typeface="Calibri"/>
                <a:cs typeface="Calibri"/>
              </a:rPr>
              <a:t>20</a:t>
            </a:r>
            <a:r>
              <a:rPr sz="1100" spc="-10" dirty="0">
                <a:latin typeface="Calibri"/>
                <a:cs typeface="Calibri"/>
              </a:rPr>
              <a:t>1</a:t>
            </a:r>
            <a:r>
              <a:rPr sz="1100" dirty="0">
                <a:latin typeface="Calibri"/>
                <a:cs typeface="Calibri"/>
              </a:rPr>
              <a:t>8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6158281" y="8909622"/>
            <a:ext cx="5561965" cy="0"/>
          </a:xfrm>
          <a:custGeom>
            <a:avLst/>
            <a:gdLst/>
            <a:ahLst/>
            <a:cxnLst/>
            <a:rect l="l" t="t" r="r" b="b"/>
            <a:pathLst>
              <a:path w="5561965">
                <a:moveTo>
                  <a:pt x="0" y="0"/>
                </a:moveTo>
                <a:lnTo>
                  <a:pt x="5561885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158044" y="804717"/>
            <a:ext cx="999649" cy="431186"/>
          </a:xfrm>
          <a:prstGeom prst="rect">
            <a:avLst/>
          </a:prstGeom>
        </p:spPr>
      </p:pic>
      <p:graphicFrame>
        <p:nvGraphicFramePr>
          <p:cNvPr id="5" name="object 5"/>
          <p:cNvGraphicFramePr>
            <a:graphicFrameLocks noGrp="1"/>
          </p:cNvGraphicFramePr>
          <p:nvPr/>
        </p:nvGraphicFramePr>
        <p:xfrm>
          <a:off x="6141517" y="1766571"/>
          <a:ext cx="6001385" cy="269684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248535"/>
                <a:gridCol w="1741169"/>
                <a:gridCol w="1994535"/>
              </a:tblGrid>
              <a:tr h="618490">
                <a:tc>
                  <a:txBody>
                    <a:bodyPr/>
                    <a:lstStyle/>
                    <a:p>
                      <a:pPr marL="43815">
                        <a:lnSpc>
                          <a:spcPts val="1565"/>
                        </a:lnSpc>
                      </a:pPr>
                      <a:r>
                        <a:rPr sz="1400" dirty="0">
                          <a:latin typeface="Arial"/>
                          <a:cs typeface="Arial"/>
                        </a:rPr>
                        <a:t>Impulso</a:t>
                      </a:r>
                      <a:r>
                        <a:rPr sz="1400" spc="-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Atmosférico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350" algn="ctr">
                        <a:lnSpc>
                          <a:spcPts val="1565"/>
                        </a:lnSpc>
                      </a:pPr>
                      <a:r>
                        <a:rPr sz="1400" dirty="0">
                          <a:latin typeface="Arial"/>
                          <a:cs typeface="Arial"/>
                        </a:rPr>
                        <a:t>2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3605">
                        <a:lnSpc>
                          <a:spcPts val="1565"/>
                        </a:lnSpc>
                      </a:pPr>
                      <a:r>
                        <a:rPr sz="1400" dirty="0">
                          <a:latin typeface="Arial"/>
                          <a:cs typeface="Arial"/>
                        </a:rPr>
                        <a:t>1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624840">
                <a:tc>
                  <a:txBody>
                    <a:bodyPr/>
                    <a:lstStyle/>
                    <a:p>
                      <a:pPr marL="43815">
                        <a:lnSpc>
                          <a:spcPts val="1610"/>
                        </a:lnSpc>
                      </a:pPr>
                      <a:r>
                        <a:rPr sz="1400" dirty="0">
                          <a:latin typeface="Arial"/>
                          <a:cs typeface="Arial"/>
                        </a:rPr>
                        <a:t>Potencial</a:t>
                      </a:r>
                      <a:r>
                        <a:rPr sz="1400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Aplicado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350" algn="ctr">
                        <a:lnSpc>
                          <a:spcPts val="1610"/>
                        </a:lnSpc>
                      </a:pPr>
                      <a:r>
                        <a:rPr sz="1400" dirty="0">
                          <a:latin typeface="Arial"/>
                          <a:cs typeface="Arial"/>
                        </a:rPr>
                        <a:t>3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3605">
                        <a:lnSpc>
                          <a:spcPts val="1610"/>
                        </a:lnSpc>
                      </a:pPr>
                      <a:r>
                        <a:rPr sz="1400" dirty="0">
                          <a:latin typeface="Arial"/>
                          <a:cs typeface="Arial"/>
                        </a:rPr>
                        <a:t>2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624840">
                <a:tc>
                  <a:txBody>
                    <a:bodyPr/>
                    <a:lstStyle/>
                    <a:p>
                      <a:pPr marL="43815">
                        <a:lnSpc>
                          <a:spcPts val="1614"/>
                        </a:lnSpc>
                      </a:pPr>
                      <a:r>
                        <a:rPr sz="1400" dirty="0">
                          <a:latin typeface="Arial"/>
                          <a:cs typeface="Arial"/>
                        </a:rPr>
                        <a:t>Potencial</a:t>
                      </a:r>
                      <a:r>
                        <a:rPr sz="1400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Inducido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350" algn="ctr">
                        <a:lnSpc>
                          <a:spcPts val="1614"/>
                        </a:lnSpc>
                      </a:pPr>
                      <a:r>
                        <a:rPr sz="1400" dirty="0">
                          <a:latin typeface="Arial"/>
                          <a:cs typeface="Arial"/>
                        </a:rPr>
                        <a:t>4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3605">
                        <a:lnSpc>
                          <a:spcPts val="1614"/>
                        </a:lnSpc>
                      </a:pPr>
                      <a:r>
                        <a:rPr sz="1400" dirty="0">
                          <a:latin typeface="Arial"/>
                          <a:cs typeface="Arial"/>
                        </a:rPr>
                        <a:t>3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828675">
                <a:tc>
                  <a:txBody>
                    <a:bodyPr/>
                    <a:lstStyle/>
                    <a:p>
                      <a:pPr marL="43815" marR="416559">
                        <a:lnSpc>
                          <a:spcPts val="1600"/>
                        </a:lnSpc>
                        <a:spcBef>
                          <a:spcPts val="60"/>
                        </a:spcBef>
                      </a:pPr>
                      <a:r>
                        <a:rPr sz="1400" dirty="0">
                          <a:latin typeface="Arial"/>
                          <a:cs typeface="Arial"/>
                        </a:rPr>
                        <a:t>Factor</a:t>
                      </a:r>
                      <a:r>
                        <a:rPr sz="1400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de</a:t>
                      </a:r>
                      <a:r>
                        <a:rPr sz="1400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Potencia</a:t>
                      </a:r>
                      <a:r>
                        <a:rPr sz="1400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del </a:t>
                      </a:r>
                      <a:r>
                        <a:rPr sz="1400" spc="-37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Aislamiento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76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marR="6350" algn="ctr">
                        <a:lnSpc>
                          <a:spcPct val="100000"/>
                        </a:lnSpc>
                      </a:pPr>
                      <a:r>
                        <a:rPr sz="1400" dirty="0">
                          <a:latin typeface="Arial"/>
                          <a:cs typeface="Arial"/>
                        </a:rPr>
                        <a:t>5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57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marL="903605">
                        <a:lnSpc>
                          <a:spcPct val="100000"/>
                        </a:lnSpc>
                      </a:pPr>
                      <a:r>
                        <a:rPr sz="1400" dirty="0">
                          <a:latin typeface="Arial"/>
                          <a:cs typeface="Arial"/>
                        </a:rPr>
                        <a:t>4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57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8" name="object 8"/>
          <p:cNvSpPr txBox="1"/>
          <p:nvPr/>
        </p:nvSpPr>
        <p:spPr>
          <a:xfrm>
            <a:off x="6255308" y="8940496"/>
            <a:ext cx="5372100" cy="5073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1150"/>
              </a:lnSpc>
            </a:pPr>
            <a:r>
              <a:rPr sz="1100" dirty="0">
                <a:latin typeface="Calibri"/>
                <a:cs typeface="Calibri"/>
              </a:rPr>
              <a:t>PH </a:t>
            </a:r>
            <a:r>
              <a:rPr sz="1100" spc="-5" dirty="0">
                <a:latin typeface="Calibri"/>
                <a:cs typeface="Calibri"/>
              </a:rPr>
              <a:t>Financial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Park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Tower,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Piso</a:t>
            </a:r>
            <a:r>
              <a:rPr sz="1100" dirty="0">
                <a:latin typeface="Calibri"/>
                <a:cs typeface="Calibri"/>
              </a:rPr>
              <a:t> 35,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Boulevard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Costa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Este. </a:t>
            </a:r>
            <a:r>
              <a:rPr sz="1100" spc="-5" dirty="0">
                <a:latin typeface="Calibri"/>
                <a:cs typeface="Calibri"/>
              </a:rPr>
              <a:t>Corregimiento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Juan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Díaz,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Costa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del</a:t>
            </a:r>
            <a:endParaRPr sz="1100">
              <a:latin typeface="Calibri"/>
              <a:cs typeface="Calibri"/>
            </a:endParaRPr>
          </a:p>
          <a:p>
            <a:pPr marL="1724025" marR="1714500" algn="ctr">
              <a:lnSpc>
                <a:spcPct val="101800"/>
              </a:lnSpc>
            </a:pPr>
            <a:r>
              <a:rPr sz="1100" spc="-5" dirty="0">
                <a:latin typeface="Calibri"/>
                <a:cs typeface="Calibri"/>
              </a:rPr>
              <a:t>Este.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Ciudad</a:t>
            </a:r>
            <a:r>
              <a:rPr sz="110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Panamá.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Panamá. </a:t>
            </a:r>
            <a:r>
              <a:rPr sz="1100" spc="-229" dirty="0">
                <a:latin typeface="Calibri"/>
                <a:cs typeface="Calibri"/>
              </a:rPr>
              <a:t> </a:t>
            </a:r>
            <a:r>
              <a:rPr sz="1100" u="sng" spc="-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3"/>
              </a:rPr>
              <a:t>www.kaizengrp.com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122720" y="4784318"/>
            <a:ext cx="5637530" cy="2223770"/>
          </a:xfrm>
          <a:prstGeom prst="rect">
            <a:avLst/>
          </a:prstGeom>
        </p:spPr>
        <p:txBody>
          <a:bodyPr vert="horz" wrap="square" lIns="0" tIns="130175" rIns="0" bIns="0" rtlCol="0">
            <a:spAutoFit/>
          </a:bodyPr>
          <a:lstStyle/>
          <a:p>
            <a:pPr marL="12700">
              <a:spcBef>
                <a:spcPts val="1025"/>
              </a:spcBef>
            </a:pPr>
            <a:r>
              <a:rPr sz="1400" b="1" spc="-5" dirty="0">
                <a:latin typeface="Arial"/>
                <a:cs typeface="Arial"/>
              </a:rPr>
              <a:t>1.6.2.</a:t>
            </a:r>
            <a:r>
              <a:rPr sz="1400" b="1" spc="10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Análisis</a:t>
            </a:r>
            <a:r>
              <a:rPr sz="1400" b="1" spc="-1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de</a:t>
            </a:r>
            <a:r>
              <a:rPr sz="1400" b="1" dirty="0">
                <a:latin typeface="Arial"/>
                <a:cs typeface="Arial"/>
              </a:rPr>
              <a:t> gases</a:t>
            </a:r>
            <a:r>
              <a:rPr sz="1400" b="1" spc="-1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disueltos</a:t>
            </a:r>
            <a:r>
              <a:rPr sz="1400" b="1" dirty="0">
                <a:latin typeface="Arial"/>
                <a:cs typeface="Arial"/>
              </a:rPr>
              <a:t> en</a:t>
            </a:r>
            <a:r>
              <a:rPr sz="1400" b="1" spc="-2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aceite</a:t>
            </a:r>
            <a:endParaRPr sz="1400">
              <a:latin typeface="Arial"/>
              <a:cs typeface="Arial"/>
            </a:endParaRPr>
          </a:p>
          <a:p>
            <a:pPr marL="12700" marR="5080" algn="just">
              <a:lnSpc>
                <a:spcPct val="101400"/>
              </a:lnSpc>
              <a:spcBef>
                <a:spcPts val="900"/>
              </a:spcBef>
            </a:pPr>
            <a:r>
              <a:rPr sz="1400" spc="-5" dirty="0">
                <a:latin typeface="Arial"/>
                <a:cs typeface="Arial"/>
              </a:rPr>
              <a:t>Antes</a:t>
            </a:r>
            <a:r>
              <a:rPr sz="1400" dirty="0">
                <a:latin typeface="Arial"/>
                <a:cs typeface="Arial"/>
              </a:rPr>
              <a:t> y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después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las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pruebas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dieléctricas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deberá</a:t>
            </a:r>
            <a:r>
              <a:rPr sz="1400" dirty="0">
                <a:latin typeface="Arial"/>
                <a:cs typeface="Arial"/>
              </a:rPr>
              <a:t> realizarse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un </a:t>
            </a:r>
            <a:r>
              <a:rPr sz="1400" spc="-37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análisis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gases disueltos </a:t>
            </a:r>
            <a:r>
              <a:rPr sz="1400" dirty="0">
                <a:latin typeface="Arial"/>
                <a:cs typeface="Arial"/>
              </a:rPr>
              <a:t>en el </a:t>
            </a:r>
            <a:r>
              <a:rPr sz="1400" spc="-5" dirty="0">
                <a:latin typeface="Arial"/>
                <a:cs typeface="Arial"/>
              </a:rPr>
              <a:t>aceite. </a:t>
            </a:r>
            <a:r>
              <a:rPr sz="1400" dirty="0">
                <a:latin typeface="Arial"/>
                <a:cs typeface="Arial"/>
              </a:rPr>
              <a:t>Se </a:t>
            </a:r>
            <a:r>
              <a:rPr sz="1400" spc="-5" dirty="0">
                <a:latin typeface="Arial"/>
                <a:cs typeface="Arial"/>
              </a:rPr>
              <a:t>tomarán muestras </a:t>
            </a:r>
            <a:r>
              <a:rPr sz="1400" dirty="0">
                <a:latin typeface="Arial"/>
                <a:cs typeface="Arial"/>
              </a:rPr>
              <a:t>en </a:t>
            </a:r>
            <a:r>
              <a:rPr sz="1400" spc="-10" dirty="0">
                <a:latin typeface="Arial"/>
                <a:cs typeface="Arial"/>
              </a:rPr>
              <a:t>tres </a:t>
            </a:r>
            <a:r>
              <a:rPr sz="1400" spc="-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oportunidades:</a:t>
            </a:r>
            <a:r>
              <a:rPr sz="1400" spc="-7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antes</a:t>
            </a:r>
            <a:r>
              <a:rPr sz="1400" spc="-6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del</a:t>
            </a:r>
            <a:r>
              <a:rPr sz="1400" spc="-7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comienzo</a:t>
            </a:r>
            <a:r>
              <a:rPr sz="1400" spc="-6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8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las</a:t>
            </a:r>
            <a:r>
              <a:rPr sz="1400" spc="-6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pruebas</a:t>
            </a:r>
            <a:r>
              <a:rPr sz="1400" spc="-6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dieléctricas,</a:t>
            </a:r>
            <a:r>
              <a:rPr sz="1400" spc="-7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antes</a:t>
            </a:r>
            <a:r>
              <a:rPr sz="1400" spc="-7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de </a:t>
            </a:r>
            <a:r>
              <a:rPr sz="1400" spc="-37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la prueba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tensión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inducida,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y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al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final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ésta.</a:t>
            </a:r>
            <a:endParaRPr sz="1400">
              <a:latin typeface="Arial"/>
              <a:cs typeface="Arial"/>
            </a:endParaRPr>
          </a:p>
          <a:p>
            <a:pPr marL="12700" marR="5715" algn="just">
              <a:lnSpc>
                <a:spcPct val="110000"/>
              </a:lnSpc>
              <a:spcBef>
                <a:spcPts val="650"/>
              </a:spcBef>
            </a:pPr>
            <a:r>
              <a:rPr sz="1400" spc="-5" dirty="0">
                <a:latin typeface="Arial"/>
                <a:cs typeface="Arial"/>
              </a:rPr>
              <a:t>Igualmente</a:t>
            </a:r>
            <a:r>
              <a:rPr sz="1400" spc="-8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se</a:t>
            </a:r>
            <a:r>
              <a:rPr sz="1400" spc="-7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deberá</a:t>
            </a:r>
            <a:r>
              <a:rPr sz="1400" spc="-7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realizar</a:t>
            </a:r>
            <a:r>
              <a:rPr sz="1400" spc="-7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un</a:t>
            </a:r>
            <a:r>
              <a:rPr sz="1400" spc="-8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análisis</a:t>
            </a:r>
            <a:r>
              <a:rPr sz="1400" spc="-7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7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gases</a:t>
            </a:r>
            <a:r>
              <a:rPr sz="1400" spc="-6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disueltos</a:t>
            </a:r>
            <a:r>
              <a:rPr sz="1400" spc="-7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en</a:t>
            </a:r>
            <a:r>
              <a:rPr sz="1400" spc="-7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el</a:t>
            </a:r>
            <a:r>
              <a:rPr sz="1400" spc="-8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aceite </a:t>
            </a:r>
            <a:r>
              <a:rPr sz="1400" spc="-37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antes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y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después</a:t>
            </a:r>
            <a:r>
              <a:rPr sz="1400" dirty="0">
                <a:latin typeface="Arial"/>
                <a:cs typeface="Arial"/>
              </a:rPr>
              <a:t> de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la</a:t>
            </a:r>
            <a:r>
              <a:rPr sz="1400" spc="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prueba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5" dirty="0">
                <a:latin typeface="Arial"/>
                <a:cs typeface="Arial"/>
              </a:rPr>
              <a:t> aumento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temperatura.</a:t>
            </a:r>
            <a:endParaRPr sz="1400">
              <a:latin typeface="Arial"/>
              <a:cs typeface="Arial"/>
            </a:endParaRPr>
          </a:p>
          <a:p>
            <a:pPr marL="12700" algn="just">
              <a:spcBef>
                <a:spcPts val="960"/>
              </a:spcBef>
            </a:pPr>
            <a:r>
              <a:rPr sz="1400" dirty="0">
                <a:latin typeface="Arial"/>
                <a:cs typeface="Arial"/>
              </a:rPr>
              <a:t>El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criterio</a:t>
            </a:r>
            <a:r>
              <a:rPr sz="1400" spc="1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de</a:t>
            </a:r>
            <a:r>
              <a:rPr sz="1400" spc="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aceptación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5" dirty="0">
                <a:latin typeface="Arial"/>
                <a:cs typeface="Arial"/>
              </a:rPr>
              <a:t> esta prueba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será </a:t>
            </a:r>
            <a:r>
              <a:rPr sz="1400" dirty="0">
                <a:latin typeface="Arial"/>
                <a:cs typeface="Arial"/>
              </a:rPr>
              <a:t>el</a:t>
            </a:r>
            <a:r>
              <a:rPr sz="1400" spc="-5" dirty="0">
                <a:latin typeface="Arial"/>
                <a:cs typeface="Arial"/>
              </a:rPr>
              <a:t> siguiente:</a:t>
            </a:r>
            <a:endParaRPr sz="1400">
              <a:latin typeface="Arial"/>
              <a:cs typeface="Arial"/>
            </a:endParaRPr>
          </a:p>
        </p:txBody>
      </p:sp>
      <p:graphicFrame>
        <p:nvGraphicFramePr>
          <p:cNvPr id="7" name="object 7"/>
          <p:cNvGraphicFramePr>
            <a:graphicFrameLocks noGrp="1"/>
          </p:cNvGraphicFramePr>
          <p:nvPr/>
        </p:nvGraphicFramePr>
        <p:xfrm>
          <a:off x="6141517" y="7386574"/>
          <a:ext cx="6001385" cy="12496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99870"/>
                <a:gridCol w="1497965"/>
                <a:gridCol w="1497964"/>
                <a:gridCol w="1485900"/>
              </a:tblGrid>
              <a:tr h="261620">
                <a:tc gridSpan="2">
                  <a:txBody>
                    <a:bodyPr/>
                    <a:lstStyle/>
                    <a:p>
                      <a:pPr marL="789305">
                        <a:lnSpc>
                          <a:spcPts val="1625"/>
                        </a:lnSpc>
                      </a:pPr>
                      <a:r>
                        <a:rPr sz="1400" spc="-15" dirty="0">
                          <a:latin typeface="Arial"/>
                          <a:cs typeface="Arial"/>
                        </a:rPr>
                        <a:t>Para</a:t>
                      </a:r>
                      <a:r>
                        <a:rPr sz="1400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10" dirty="0">
                          <a:latin typeface="Arial"/>
                          <a:cs typeface="Arial"/>
                        </a:rPr>
                        <a:t>la</a:t>
                      </a:r>
                      <a:r>
                        <a:rPr sz="14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10" dirty="0">
                          <a:latin typeface="Arial"/>
                          <a:cs typeface="Arial"/>
                        </a:rPr>
                        <a:t>Prueba</a:t>
                      </a:r>
                      <a:r>
                        <a:rPr sz="1400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15" dirty="0">
                          <a:latin typeface="Arial"/>
                          <a:cs typeface="Arial"/>
                        </a:rPr>
                        <a:t>de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rowSpan="2" gridSpan="2">
                  <a:txBody>
                    <a:bodyPr/>
                    <a:lstStyle/>
                    <a:p>
                      <a:pPr marL="482600">
                        <a:lnSpc>
                          <a:spcPts val="1625"/>
                        </a:lnSpc>
                      </a:pPr>
                      <a:r>
                        <a:rPr sz="1400" dirty="0">
                          <a:latin typeface="Arial"/>
                          <a:cs typeface="Arial"/>
                        </a:rPr>
                        <a:t>Para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 las Pruebas</a:t>
                      </a:r>
                      <a:r>
                        <a:rPr sz="14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Dieléctricas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362585">
                <a:tc gridSpan="2">
                  <a:txBody>
                    <a:bodyPr/>
                    <a:lstStyle/>
                    <a:p>
                      <a:pPr marL="496570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400" spc="-15" dirty="0">
                          <a:latin typeface="Arial"/>
                          <a:cs typeface="Arial"/>
                        </a:rPr>
                        <a:t>Aumento</a:t>
                      </a:r>
                      <a:r>
                        <a:rPr sz="1400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15" dirty="0">
                          <a:latin typeface="Arial"/>
                          <a:cs typeface="Arial"/>
                        </a:rPr>
                        <a:t>de</a:t>
                      </a:r>
                      <a:r>
                        <a:rPr sz="14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10" dirty="0">
                          <a:latin typeface="Arial"/>
                          <a:cs typeface="Arial"/>
                        </a:rPr>
                        <a:t>Temperatura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261620"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  <a:p>
                      <a:pPr marL="57785" algn="ctr">
                        <a:lnSpc>
                          <a:spcPct val="100000"/>
                        </a:lnSpc>
                      </a:pPr>
                      <a:r>
                        <a:rPr sz="1400" spc="-5" dirty="0">
                          <a:latin typeface="Arial"/>
                          <a:cs typeface="Arial"/>
                        </a:rPr>
                        <a:t>Gas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69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350" algn="ctr">
                        <a:lnSpc>
                          <a:spcPts val="1625"/>
                        </a:lnSpc>
                      </a:pPr>
                      <a:r>
                        <a:rPr sz="1400" dirty="0">
                          <a:latin typeface="Arial"/>
                          <a:cs typeface="Arial"/>
                        </a:rPr>
                        <a:t>Rango</a:t>
                      </a:r>
                      <a:r>
                        <a:rPr sz="1400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Aceptable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  <a:p>
                      <a:pPr marL="47625" algn="ctr">
                        <a:lnSpc>
                          <a:spcPct val="100000"/>
                        </a:lnSpc>
                      </a:pPr>
                      <a:r>
                        <a:rPr sz="1400" spc="-5" dirty="0">
                          <a:latin typeface="Arial"/>
                          <a:cs typeface="Arial"/>
                        </a:rPr>
                        <a:t>Gas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69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7620" algn="ctr">
                        <a:lnSpc>
                          <a:spcPts val="1625"/>
                        </a:lnSpc>
                      </a:pPr>
                      <a:r>
                        <a:rPr sz="1400" spc="-15" dirty="0">
                          <a:latin typeface="Arial"/>
                          <a:cs typeface="Arial"/>
                        </a:rPr>
                        <a:t>Rango</a:t>
                      </a:r>
                      <a:r>
                        <a:rPr sz="1400" spc="-5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10" dirty="0">
                          <a:latin typeface="Arial"/>
                          <a:cs typeface="Arial"/>
                        </a:rPr>
                        <a:t>Aceptable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</a:tr>
              <a:tr h="36385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69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1430"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400" spc="-30" dirty="0">
                          <a:latin typeface="Arial"/>
                          <a:cs typeface="Arial"/>
                        </a:rPr>
                        <a:t>ppm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69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7620"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400" spc="-30" dirty="0">
                          <a:latin typeface="Arial"/>
                          <a:cs typeface="Arial"/>
                        </a:rPr>
                        <a:t>ppm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582528" y="1232662"/>
            <a:ext cx="1179830" cy="5353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00" spc="-5" dirty="0">
                <a:latin typeface="Calibri"/>
                <a:cs typeface="Calibri"/>
              </a:rPr>
              <a:t>Ficha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Técnica: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K-001</a:t>
            </a:r>
            <a:endParaRPr sz="1100">
              <a:latin typeface="Calibri"/>
              <a:cs typeface="Calibri"/>
            </a:endParaRPr>
          </a:p>
          <a:p>
            <a:pPr marL="689610" marR="5080" indent="118745">
              <a:lnSpc>
                <a:spcPct val="101800"/>
              </a:lnSpc>
              <a:spcBef>
                <a:spcPts val="5"/>
              </a:spcBef>
            </a:pPr>
            <a:r>
              <a:rPr sz="1100" dirty="0">
                <a:latin typeface="Calibri"/>
                <a:cs typeface="Calibri"/>
              </a:rPr>
              <a:t>Re</a:t>
            </a:r>
            <a:r>
              <a:rPr sz="1100" spc="5" dirty="0">
                <a:latin typeface="Calibri"/>
                <a:cs typeface="Calibri"/>
              </a:rPr>
              <a:t>v</a:t>
            </a:r>
            <a:r>
              <a:rPr sz="1100" dirty="0">
                <a:latin typeface="Calibri"/>
                <a:cs typeface="Calibri"/>
              </a:rPr>
              <a:t>.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  </a:t>
            </a:r>
            <a:r>
              <a:rPr sz="1100" spc="-5" dirty="0">
                <a:latin typeface="Calibri"/>
                <a:cs typeface="Calibri"/>
              </a:rPr>
              <a:t>Jul-</a:t>
            </a:r>
            <a:r>
              <a:rPr sz="1100" dirty="0">
                <a:latin typeface="Calibri"/>
                <a:cs typeface="Calibri"/>
              </a:rPr>
              <a:t>20</a:t>
            </a:r>
            <a:r>
              <a:rPr sz="1100" spc="-10" dirty="0">
                <a:latin typeface="Calibri"/>
                <a:cs typeface="Calibri"/>
              </a:rPr>
              <a:t>1</a:t>
            </a:r>
            <a:r>
              <a:rPr sz="1100" dirty="0">
                <a:latin typeface="Calibri"/>
                <a:cs typeface="Calibri"/>
              </a:rPr>
              <a:t>8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6158281" y="8909622"/>
            <a:ext cx="5561965" cy="0"/>
          </a:xfrm>
          <a:custGeom>
            <a:avLst/>
            <a:gdLst/>
            <a:ahLst/>
            <a:cxnLst/>
            <a:rect l="l" t="t" r="r" b="b"/>
            <a:pathLst>
              <a:path w="5561965">
                <a:moveTo>
                  <a:pt x="0" y="0"/>
                </a:moveTo>
                <a:lnTo>
                  <a:pt x="5561885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158044" y="804717"/>
            <a:ext cx="999649" cy="431186"/>
          </a:xfrm>
          <a:prstGeom prst="rect">
            <a:avLst/>
          </a:prstGeom>
        </p:spPr>
      </p:pic>
      <p:graphicFrame>
        <p:nvGraphicFramePr>
          <p:cNvPr id="5" name="object 5"/>
          <p:cNvGraphicFramePr>
            <a:graphicFrameLocks noGrp="1"/>
          </p:cNvGraphicFramePr>
          <p:nvPr/>
        </p:nvGraphicFramePr>
        <p:xfrm>
          <a:off x="6141517" y="1766570"/>
          <a:ext cx="6001385" cy="12433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99870"/>
                <a:gridCol w="1497965"/>
                <a:gridCol w="1497964"/>
                <a:gridCol w="1485900"/>
              </a:tblGrid>
              <a:tr h="618490">
                <a:tc>
                  <a:txBody>
                    <a:bodyPr/>
                    <a:lstStyle/>
                    <a:p>
                      <a:pPr algn="ctr">
                        <a:lnSpc>
                          <a:spcPts val="1565"/>
                        </a:lnSpc>
                      </a:pPr>
                      <a:r>
                        <a:rPr sz="1400" spc="-30" dirty="0">
                          <a:latin typeface="Arial"/>
                          <a:cs typeface="Arial"/>
                        </a:rPr>
                        <a:t>H2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5085" algn="ctr">
                        <a:lnSpc>
                          <a:spcPts val="1565"/>
                        </a:lnSpc>
                      </a:pPr>
                      <a:r>
                        <a:rPr sz="1400" spc="-5" dirty="0">
                          <a:latin typeface="Arial"/>
                          <a:cs typeface="Arial"/>
                        </a:rPr>
                        <a:t>10-15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810" algn="ctr">
                        <a:lnSpc>
                          <a:spcPts val="1565"/>
                        </a:lnSpc>
                      </a:pPr>
                      <a:r>
                        <a:rPr sz="1400" spc="-30" dirty="0">
                          <a:latin typeface="Arial"/>
                          <a:cs typeface="Arial"/>
                        </a:rPr>
                        <a:t>H2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6830" algn="ctr">
                        <a:lnSpc>
                          <a:spcPts val="1565"/>
                        </a:lnSpc>
                      </a:pPr>
                      <a:r>
                        <a:rPr sz="1400" spc="-5" dirty="0">
                          <a:latin typeface="Arial"/>
                          <a:cs typeface="Arial"/>
                        </a:rPr>
                        <a:t>10-15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624840">
                <a:tc>
                  <a:txBody>
                    <a:bodyPr/>
                    <a:lstStyle/>
                    <a:p>
                      <a:pPr algn="ctr">
                        <a:lnSpc>
                          <a:spcPts val="1610"/>
                        </a:lnSpc>
                      </a:pPr>
                      <a:r>
                        <a:rPr sz="1400" spc="-20" dirty="0">
                          <a:latin typeface="Arial"/>
                          <a:cs typeface="Arial"/>
                        </a:rPr>
                        <a:t>CH4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1120" algn="ctr">
                        <a:lnSpc>
                          <a:spcPts val="1610"/>
                        </a:lnSpc>
                      </a:pPr>
                      <a:r>
                        <a:rPr sz="1400" dirty="0">
                          <a:latin typeface="Arial"/>
                          <a:cs typeface="Arial"/>
                        </a:rPr>
                        <a:t>&lt;</a:t>
                      </a:r>
                      <a:r>
                        <a:rPr sz="1400" spc="-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5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715" algn="ctr">
                        <a:lnSpc>
                          <a:spcPts val="1610"/>
                        </a:lnSpc>
                      </a:pPr>
                      <a:r>
                        <a:rPr sz="1400" spc="-20" dirty="0">
                          <a:latin typeface="Arial"/>
                          <a:cs typeface="Arial"/>
                        </a:rPr>
                        <a:t>CH4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230" algn="ctr">
                        <a:lnSpc>
                          <a:spcPts val="1610"/>
                        </a:lnSpc>
                      </a:pPr>
                      <a:r>
                        <a:rPr sz="1400" dirty="0">
                          <a:latin typeface="Arial"/>
                          <a:cs typeface="Arial"/>
                        </a:rPr>
                        <a:t>&lt;</a:t>
                      </a:r>
                      <a:r>
                        <a:rPr sz="1400" spc="-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5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8" name="object 8"/>
          <p:cNvSpPr txBox="1"/>
          <p:nvPr/>
        </p:nvSpPr>
        <p:spPr>
          <a:xfrm>
            <a:off x="6255308" y="8940496"/>
            <a:ext cx="5372100" cy="5073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1150"/>
              </a:lnSpc>
            </a:pPr>
            <a:r>
              <a:rPr sz="1100" dirty="0">
                <a:latin typeface="Calibri"/>
                <a:cs typeface="Calibri"/>
              </a:rPr>
              <a:t>PH </a:t>
            </a:r>
            <a:r>
              <a:rPr sz="1100" spc="-5" dirty="0">
                <a:latin typeface="Calibri"/>
                <a:cs typeface="Calibri"/>
              </a:rPr>
              <a:t>Financial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Park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Tower,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Piso</a:t>
            </a:r>
            <a:r>
              <a:rPr sz="1100" dirty="0">
                <a:latin typeface="Calibri"/>
                <a:cs typeface="Calibri"/>
              </a:rPr>
              <a:t> 35,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Boulevard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Costa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Este. </a:t>
            </a:r>
            <a:r>
              <a:rPr sz="1100" spc="-5" dirty="0">
                <a:latin typeface="Calibri"/>
                <a:cs typeface="Calibri"/>
              </a:rPr>
              <a:t>Corregimiento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Juan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Díaz,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Costa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del</a:t>
            </a:r>
            <a:endParaRPr sz="1100">
              <a:latin typeface="Calibri"/>
              <a:cs typeface="Calibri"/>
            </a:endParaRPr>
          </a:p>
          <a:p>
            <a:pPr marL="1724025" marR="1714500" algn="ctr">
              <a:lnSpc>
                <a:spcPct val="101800"/>
              </a:lnSpc>
            </a:pPr>
            <a:r>
              <a:rPr sz="1100" spc="-5" dirty="0">
                <a:latin typeface="Calibri"/>
                <a:cs typeface="Calibri"/>
              </a:rPr>
              <a:t>Este.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Ciudad</a:t>
            </a:r>
            <a:r>
              <a:rPr sz="110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Panamá.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Panamá. </a:t>
            </a:r>
            <a:r>
              <a:rPr sz="1100" spc="-229" dirty="0">
                <a:latin typeface="Calibri"/>
                <a:cs typeface="Calibri"/>
              </a:rPr>
              <a:t> </a:t>
            </a:r>
            <a:r>
              <a:rPr sz="1100" u="sng" spc="-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3"/>
              </a:rPr>
              <a:t>www.kaizengrp.com</a:t>
            </a:r>
            <a:endParaRPr sz="1100">
              <a:latin typeface="Calibri"/>
              <a:cs typeface="Calibri"/>
            </a:endParaRPr>
          </a:p>
        </p:txBody>
      </p:sp>
      <p:graphicFrame>
        <p:nvGraphicFramePr>
          <p:cNvPr id="6" name="object 6"/>
          <p:cNvGraphicFramePr>
            <a:graphicFrameLocks noGrp="1"/>
          </p:cNvGraphicFramePr>
          <p:nvPr/>
        </p:nvGraphicFramePr>
        <p:xfrm>
          <a:off x="6141517" y="3245230"/>
          <a:ext cx="6001385" cy="27025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99870"/>
                <a:gridCol w="1497965"/>
                <a:gridCol w="1497964"/>
                <a:gridCol w="1485900"/>
              </a:tblGrid>
              <a:tr h="465455">
                <a:tc gridSpan="2">
                  <a:txBody>
                    <a:bodyPr/>
                    <a:lstStyle/>
                    <a:p>
                      <a:pPr marL="1341120" marR="965835" indent="-488315">
                        <a:lnSpc>
                          <a:spcPts val="1610"/>
                        </a:lnSpc>
                        <a:spcBef>
                          <a:spcPts val="55"/>
                        </a:spcBef>
                      </a:pPr>
                      <a:r>
                        <a:rPr sz="1400" spc="-15" dirty="0">
                          <a:latin typeface="Arial"/>
                          <a:cs typeface="Arial"/>
                        </a:rPr>
                        <a:t>Para</a:t>
                      </a:r>
                      <a:r>
                        <a:rPr sz="1400" spc="-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10" dirty="0">
                          <a:latin typeface="Arial"/>
                          <a:cs typeface="Arial"/>
                        </a:rPr>
                        <a:t>la</a:t>
                      </a:r>
                      <a:r>
                        <a:rPr sz="1400" spc="-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10" dirty="0">
                          <a:latin typeface="Arial"/>
                          <a:cs typeface="Arial"/>
                        </a:rPr>
                        <a:t>Prueba </a:t>
                      </a:r>
                      <a:r>
                        <a:rPr sz="1400" spc="-37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15" dirty="0">
                          <a:latin typeface="Arial"/>
                          <a:cs typeface="Arial"/>
                        </a:rPr>
                        <a:t>de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69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rowSpan="2"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marL="482600">
                        <a:lnSpc>
                          <a:spcPct val="100000"/>
                        </a:lnSpc>
                      </a:pPr>
                      <a:r>
                        <a:rPr sz="1400" dirty="0">
                          <a:latin typeface="Arial"/>
                          <a:cs typeface="Arial"/>
                        </a:rPr>
                        <a:t>Para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 las Pruebas</a:t>
                      </a:r>
                      <a:r>
                        <a:rPr sz="14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Dieléctricas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69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363220">
                <a:tc gridSpan="2">
                  <a:txBody>
                    <a:bodyPr/>
                    <a:lstStyle/>
                    <a:p>
                      <a:pPr marL="496570">
                        <a:lnSpc>
                          <a:spcPct val="100000"/>
                        </a:lnSpc>
                        <a:spcBef>
                          <a:spcPts val="285"/>
                        </a:spcBef>
                      </a:pPr>
                      <a:r>
                        <a:rPr sz="1400" spc="-15" dirty="0">
                          <a:latin typeface="Arial"/>
                          <a:cs typeface="Arial"/>
                        </a:rPr>
                        <a:t>Aumento</a:t>
                      </a:r>
                      <a:r>
                        <a:rPr sz="1400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15" dirty="0">
                          <a:latin typeface="Arial"/>
                          <a:cs typeface="Arial"/>
                        </a:rPr>
                        <a:t>de</a:t>
                      </a:r>
                      <a:r>
                        <a:rPr sz="14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10" dirty="0">
                          <a:latin typeface="Arial"/>
                          <a:cs typeface="Arial"/>
                        </a:rPr>
                        <a:t>Temperatura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361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69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624205">
                <a:tc>
                  <a:txBody>
                    <a:bodyPr/>
                    <a:lstStyle/>
                    <a:p>
                      <a:pPr marL="57150" algn="ctr">
                        <a:lnSpc>
                          <a:spcPts val="1610"/>
                        </a:lnSpc>
                      </a:pPr>
                      <a:r>
                        <a:rPr sz="1400" spc="-5" dirty="0">
                          <a:latin typeface="Arial"/>
                          <a:cs typeface="Arial"/>
                        </a:rPr>
                        <a:t>C2H4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68325" algn="r">
                        <a:lnSpc>
                          <a:spcPts val="1610"/>
                        </a:lnSpc>
                      </a:pPr>
                      <a:r>
                        <a:rPr sz="1400" dirty="0">
                          <a:latin typeface="Arial"/>
                          <a:cs typeface="Arial"/>
                        </a:rPr>
                        <a:t>=</a:t>
                      </a:r>
                      <a:r>
                        <a:rPr sz="1400" spc="-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3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6990" algn="ctr">
                        <a:lnSpc>
                          <a:spcPts val="1610"/>
                        </a:lnSpc>
                      </a:pPr>
                      <a:r>
                        <a:rPr sz="1400" spc="-5" dirty="0">
                          <a:latin typeface="Arial"/>
                          <a:cs typeface="Arial"/>
                        </a:rPr>
                        <a:t>C2H4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74675" algn="r">
                        <a:lnSpc>
                          <a:spcPts val="1610"/>
                        </a:lnSpc>
                      </a:pPr>
                      <a:r>
                        <a:rPr sz="1400" dirty="0">
                          <a:latin typeface="Arial"/>
                          <a:cs typeface="Arial"/>
                        </a:rPr>
                        <a:t>=</a:t>
                      </a:r>
                      <a:r>
                        <a:rPr sz="1400" spc="-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3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624840">
                <a:tc>
                  <a:txBody>
                    <a:bodyPr/>
                    <a:lstStyle/>
                    <a:p>
                      <a:pPr marL="57150" algn="ctr">
                        <a:lnSpc>
                          <a:spcPts val="1610"/>
                        </a:lnSpc>
                      </a:pPr>
                      <a:r>
                        <a:rPr sz="1400" spc="-5" dirty="0">
                          <a:latin typeface="Arial"/>
                          <a:cs typeface="Arial"/>
                        </a:rPr>
                        <a:t>C2H6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68325" algn="r">
                        <a:lnSpc>
                          <a:spcPts val="1610"/>
                        </a:lnSpc>
                      </a:pPr>
                      <a:r>
                        <a:rPr sz="1400" dirty="0">
                          <a:latin typeface="Arial"/>
                          <a:cs typeface="Arial"/>
                        </a:rPr>
                        <a:t>=</a:t>
                      </a:r>
                      <a:r>
                        <a:rPr sz="1400" spc="-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3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6990" algn="ctr">
                        <a:lnSpc>
                          <a:spcPts val="1610"/>
                        </a:lnSpc>
                      </a:pPr>
                      <a:r>
                        <a:rPr sz="1400" spc="-5" dirty="0">
                          <a:latin typeface="Arial"/>
                          <a:cs typeface="Arial"/>
                        </a:rPr>
                        <a:t>C2H6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74675" algn="r">
                        <a:lnSpc>
                          <a:spcPts val="1610"/>
                        </a:lnSpc>
                      </a:pPr>
                      <a:r>
                        <a:rPr sz="1400" dirty="0">
                          <a:latin typeface="Arial"/>
                          <a:cs typeface="Arial"/>
                        </a:rPr>
                        <a:t>=</a:t>
                      </a:r>
                      <a:r>
                        <a:rPr sz="1400" spc="-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3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624840">
                <a:tc>
                  <a:txBody>
                    <a:bodyPr/>
                    <a:lstStyle/>
                    <a:p>
                      <a:pPr marL="57150" algn="ctr">
                        <a:lnSpc>
                          <a:spcPts val="1610"/>
                        </a:lnSpc>
                      </a:pPr>
                      <a:r>
                        <a:rPr sz="1400" spc="-5" dirty="0">
                          <a:latin typeface="Arial"/>
                          <a:cs typeface="Arial"/>
                        </a:rPr>
                        <a:t>C2H2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68325" algn="r">
                        <a:lnSpc>
                          <a:spcPts val="1610"/>
                        </a:lnSpc>
                      </a:pPr>
                      <a:r>
                        <a:rPr sz="1400" dirty="0">
                          <a:latin typeface="Arial"/>
                          <a:cs typeface="Arial"/>
                        </a:rPr>
                        <a:t>=</a:t>
                      </a:r>
                      <a:r>
                        <a:rPr sz="1400" spc="-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0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6990" algn="ctr">
                        <a:lnSpc>
                          <a:spcPts val="1610"/>
                        </a:lnSpc>
                      </a:pPr>
                      <a:r>
                        <a:rPr sz="1400" spc="-5" dirty="0">
                          <a:latin typeface="Arial"/>
                          <a:cs typeface="Arial"/>
                        </a:rPr>
                        <a:t>C2H2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74675" algn="r">
                        <a:lnSpc>
                          <a:spcPts val="1610"/>
                        </a:lnSpc>
                      </a:pPr>
                      <a:r>
                        <a:rPr sz="1400" dirty="0">
                          <a:latin typeface="Arial"/>
                          <a:cs typeface="Arial"/>
                        </a:rPr>
                        <a:t>=</a:t>
                      </a:r>
                      <a:r>
                        <a:rPr sz="1400" spc="-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0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graphicFrame>
        <p:nvGraphicFramePr>
          <p:cNvPr id="7" name="object 7"/>
          <p:cNvGraphicFramePr>
            <a:graphicFrameLocks noGrp="1"/>
          </p:cNvGraphicFramePr>
          <p:nvPr/>
        </p:nvGraphicFramePr>
        <p:xfrm>
          <a:off x="6141517" y="6284341"/>
          <a:ext cx="6001385" cy="217995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99870"/>
                <a:gridCol w="1497965"/>
                <a:gridCol w="1497964"/>
                <a:gridCol w="1485900"/>
              </a:tblGrid>
              <a:tr h="260350">
                <a:tc gridSpan="2">
                  <a:txBody>
                    <a:bodyPr/>
                    <a:lstStyle/>
                    <a:p>
                      <a:pPr marL="894080">
                        <a:lnSpc>
                          <a:spcPts val="1610"/>
                        </a:lnSpc>
                      </a:pPr>
                      <a:r>
                        <a:rPr sz="1400" dirty="0">
                          <a:latin typeface="Arial"/>
                          <a:cs typeface="Arial"/>
                        </a:rPr>
                        <a:t>Para</a:t>
                      </a:r>
                      <a:r>
                        <a:rPr sz="14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la</a:t>
                      </a:r>
                      <a:r>
                        <a:rPr sz="14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Prueba</a:t>
                      </a:r>
                      <a:r>
                        <a:rPr sz="14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de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rowSpan="2" gridSpan="2">
                  <a:txBody>
                    <a:bodyPr/>
                    <a:lstStyle/>
                    <a:p>
                      <a:pPr marL="482600">
                        <a:lnSpc>
                          <a:spcPts val="1610"/>
                        </a:lnSpc>
                      </a:pPr>
                      <a:r>
                        <a:rPr sz="1400" dirty="0">
                          <a:latin typeface="Arial"/>
                          <a:cs typeface="Arial"/>
                        </a:rPr>
                        <a:t>Para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 las Pruebas</a:t>
                      </a:r>
                      <a:r>
                        <a:rPr sz="14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Dieléctricas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363855">
                <a:tc gridSpan="2">
                  <a:txBody>
                    <a:bodyPr/>
                    <a:lstStyle/>
                    <a:p>
                      <a:pPr marL="653415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400" dirty="0">
                          <a:latin typeface="Arial"/>
                          <a:cs typeface="Arial"/>
                        </a:rPr>
                        <a:t>Aumento</a:t>
                      </a:r>
                      <a:r>
                        <a:rPr sz="14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de</a:t>
                      </a:r>
                      <a:r>
                        <a:rPr sz="14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Temperatura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624840">
                <a:tc>
                  <a:txBody>
                    <a:bodyPr/>
                    <a:lstStyle/>
                    <a:p>
                      <a:pPr marL="48895" algn="ctr">
                        <a:lnSpc>
                          <a:spcPts val="1610"/>
                        </a:lnSpc>
                      </a:pPr>
                      <a:r>
                        <a:rPr sz="1400" spc="-10" dirty="0">
                          <a:latin typeface="Arial"/>
                          <a:cs typeface="Arial"/>
                        </a:rPr>
                        <a:t>CO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3975" algn="ctr">
                        <a:lnSpc>
                          <a:spcPts val="1610"/>
                        </a:lnSpc>
                      </a:pPr>
                      <a:r>
                        <a:rPr sz="1400" dirty="0">
                          <a:latin typeface="Arial"/>
                          <a:cs typeface="Arial"/>
                        </a:rPr>
                        <a:t>&lt;</a:t>
                      </a:r>
                      <a:r>
                        <a:rPr sz="1400" spc="-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20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080" algn="ctr">
                        <a:lnSpc>
                          <a:spcPts val="1610"/>
                        </a:lnSpc>
                      </a:pPr>
                      <a:r>
                        <a:rPr sz="1400" spc="-20" dirty="0">
                          <a:latin typeface="Arial"/>
                          <a:cs typeface="Arial"/>
                        </a:rPr>
                        <a:t>CO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5720" algn="ctr">
                        <a:lnSpc>
                          <a:spcPts val="1610"/>
                        </a:lnSpc>
                      </a:pPr>
                      <a:r>
                        <a:rPr sz="1400" dirty="0">
                          <a:latin typeface="Arial"/>
                          <a:cs typeface="Arial"/>
                        </a:rPr>
                        <a:t>&lt;</a:t>
                      </a:r>
                      <a:r>
                        <a:rPr sz="1400" spc="-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20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930910">
                <a:tc>
                  <a:txBody>
                    <a:bodyPr/>
                    <a:lstStyle/>
                    <a:p>
                      <a:pPr marL="45085" algn="ctr">
                        <a:lnSpc>
                          <a:spcPts val="1610"/>
                        </a:lnSpc>
                      </a:pPr>
                      <a:r>
                        <a:rPr sz="1400" spc="-5" dirty="0">
                          <a:latin typeface="Arial"/>
                          <a:cs typeface="Arial"/>
                        </a:rPr>
                        <a:t>CO2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5880" algn="ctr">
                        <a:lnSpc>
                          <a:spcPts val="1610"/>
                        </a:lnSpc>
                      </a:pPr>
                      <a:r>
                        <a:rPr sz="1400" dirty="0">
                          <a:latin typeface="Arial"/>
                          <a:cs typeface="Arial"/>
                        </a:rPr>
                        <a:t>&lt;</a:t>
                      </a:r>
                      <a:r>
                        <a:rPr sz="1400" spc="-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200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080" algn="ctr">
                        <a:lnSpc>
                          <a:spcPts val="1610"/>
                        </a:lnSpc>
                      </a:pPr>
                      <a:r>
                        <a:rPr sz="1400" spc="-35" dirty="0">
                          <a:latin typeface="Arial"/>
                          <a:cs typeface="Arial"/>
                        </a:rPr>
                        <a:t>CO2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7625" algn="ctr">
                        <a:lnSpc>
                          <a:spcPts val="1610"/>
                        </a:lnSpc>
                      </a:pPr>
                      <a:r>
                        <a:rPr sz="1400" dirty="0">
                          <a:latin typeface="Arial"/>
                          <a:cs typeface="Arial"/>
                        </a:rPr>
                        <a:t>&lt;</a:t>
                      </a:r>
                      <a:r>
                        <a:rPr sz="1400" spc="-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200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582528" y="1232662"/>
            <a:ext cx="1179830" cy="5353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00" spc="-5" dirty="0">
                <a:latin typeface="Calibri"/>
                <a:cs typeface="Calibri"/>
              </a:rPr>
              <a:t>Ficha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Técnica: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K-001</a:t>
            </a:r>
            <a:endParaRPr sz="1100">
              <a:latin typeface="Calibri"/>
              <a:cs typeface="Calibri"/>
            </a:endParaRPr>
          </a:p>
          <a:p>
            <a:pPr marL="689610" marR="5080" indent="118745">
              <a:lnSpc>
                <a:spcPct val="101800"/>
              </a:lnSpc>
              <a:spcBef>
                <a:spcPts val="5"/>
              </a:spcBef>
            </a:pPr>
            <a:r>
              <a:rPr sz="1100" dirty="0">
                <a:latin typeface="Calibri"/>
                <a:cs typeface="Calibri"/>
              </a:rPr>
              <a:t>Re</a:t>
            </a:r>
            <a:r>
              <a:rPr sz="1100" spc="5" dirty="0">
                <a:latin typeface="Calibri"/>
                <a:cs typeface="Calibri"/>
              </a:rPr>
              <a:t>v</a:t>
            </a:r>
            <a:r>
              <a:rPr sz="1100" dirty="0">
                <a:latin typeface="Calibri"/>
                <a:cs typeface="Calibri"/>
              </a:rPr>
              <a:t>.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  </a:t>
            </a:r>
            <a:r>
              <a:rPr sz="1100" spc="-5" dirty="0">
                <a:latin typeface="Calibri"/>
                <a:cs typeface="Calibri"/>
              </a:rPr>
              <a:t>Jul-</a:t>
            </a:r>
            <a:r>
              <a:rPr sz="1100" dirty="0">
                <a:latin typeface="Calibri"/>
                <a:cs typeface="Calibri"/>
              </a:rPr>
              <a:t>20</a:t>
            </a:r>
            <a:r>
              <a:rPr sz="1100" spc="-10" dirty="0">
                <a:latin typeface="Calibri"/>
                <a:cs typeface="Calibri"/>
              </a:rPr>
              <a:t>1</a:t>
            </a:r>
            <a:r>
              <a:rPr sz="1100" dirty="0">
                <a:latin typeface="Calibri"/>
                <a:cs typeface="Calibri"/>
              </a:rPr>
              <a:t>8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6158281" y="8909622"/>
            <a:ext cx="5561965" cy="0"/>
          </a:xfrm>
          <a:custGeom>
            <a:avLst/>
            <a:gdLst/>
            <a:ahLst/>
            <a:cxnLst/>
            <a:rect l="l" t="t" r="r" b="b"/>
            <a:pathLst>
              <a:path w="5561965">
                <a:moveTo>
                  <a:pt x="0" y="0"/>
                </a:moveTo>
                <a:lnTo>
                  <a:pt x="5561885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158044" y="804717"/>
            <a:ext cx="999649" cy="431186"/>
          </a:xfrm>
          <a:prstGeom prst="rect">
            <a:avLst/>
          </a:prstGeom>
        </p:spPr>
      </p:pic>
      <p:sp>
        <p:nvSpPr>
          <p:cNvPr id="5" name="object 5"/>
          <p:cNvSpPr/>
          <p:nvPr/>
        </p:nvSpPr>
        <p:spPr>
          <a:xfrm>
            <a:off x="6141517" y="1766569"/>
            <a:ext cx="5995035" cy="318770"/>
          </a:xfrm>
          <a:custGeom>
            <a:avLst/>
            <a:gdLst/>
            <a:ahLst/>
            <a:cxnLst/>
            <a:rect l="l" t="t" r="r" b="b"/>
            <a:pathLst>
              <a:path w="5995034" h="318769">
                <a:moveTo>
                  <a:pt x="1499870" y="306324"/>
                </a:moveTo>
                <a:lnTo>
                  <a:pt x="12192" y="306324"/>
                </a:lnTo>
                <a:lnTo>
                  <a:pt x="12192" y="0"/>
                </a:lnTo>
                <a:lnTo>
                  <a:pt x="0" y="0"/>
                </a:lnTo>
                <a:lnTo>
                  <a:pt x="0" y="306324"/>
                </a:lnTo>
                <a:lnTo>
                  <a:pt x="0" y="318516"/>
                </a:lnTo>
                <a:lnTo>
                  <a:pt x="12192" y="318516"/>
                </a:lnTo>
                <a:lnTo>
                  <a:pt x="1499870" y="318516"/>
                </a:lnTo>
                <a:lnTo>
                  <a:pt x="1499870" y="306324"/>
                </a:lnTo>
                <a:close/>
              </a:path>
              <a:path w="5995034" h="318769">
                <a:moveTo>
                  <a:pt x="1512125" y="0"/>
                </a:moveTo>
                <a:lnTo>
                  <a:pt x="1499946" y="0"/>
                </a:lnTo>
                <a:lnTo>
                  <a:pt x="1499946" y="306324"/>
                </a:lnTo>
                <a:lnTo>
                  <a:pt x="1499946" y="318516"/>
                </a:lnTo>
                <a:lnTo>
                  <a:pt x="1512125" y="318516"/>
                </a:lnTo>
                <a:lnTo>
                  <a:pt x="1512125" y="306324"/>
                </a:lnTo>
                <a:lnTo>
                  <a:pt x="1512125" y="0"/>
                </a:lnTo>
                <a:close/>
              </a:path>
              <a:path w="5995034" h="318769">
                <a:moveTo>
                  <a:pt x="3010471" y="0"/>
                </a:moveTo>
                <a:lnTo>
                  <a:pt x="2998292" y="0"/>
                </a:lnTo>
                <a:lnTo>
                  <a:pt x="2998292" y="306324"/>
                </a:lnTo>
                <a:lnTo>
                  <a:pt x="1512138" y="306324"/>
                </a:lnTo>
                <a:lnTo>
                  <a:pt x="1512138" y="318516"/>
                </a:lnTo>
                <a:lnTo>
                  <a:pt x="2998292" y="318516"/>
                </a:lnTo>
                <a:lnTo>
                  <a:pt x="3010471" y="318516"/>
                </a:lnTo>
                <a:lnTo>
                  <a:pt x="3010471" y="306324"/>
                </a:lnTo>
                <a:lnTo>
                  <a:pt x="3010471" y="0"/>
                </a:lnTo>
                <a:close/>
              </a:path>
              <a:path w="5995034" h="318769">
                <a:moveTo>
                  <a:pt x="4508563" y="0"/>
                </a:moveTo>
                <a:lnTo>
                  <a:pt x="4496384" y="0"/>
                </a:lnTo>
                <a:lnTo>
                  <a:pt x="4496384" y="306324"/>
                </a:lnTo>
                <a:lnTo>
                  <a:pt x="3010484" y="306324"/>
                </a:lnTo>
                <a:lnTo>
                  <a:pt x="3010484" y="318516"/>
                </a:lnTo>
                <a:lnTo>
                  <a:pt x="4496384" y="318516"/>
                </a:lnTo>
                <a:lnTo>
                  <a:pt x="4508563" y="318516"/>
                </a:lnTo>
                <a:lnTo>
                  <a:pt x="4508563" y="306324"/>
                </a:lnTo>
                <a:lnTo>
                  <a:pt x="4508563" y="0"/>
                </a:lnTo>
                <a:close/>
              </a:path>
              <a:path w="5995034" h="318769">
                <a:moveTo>
                  <a:pt x="5982538" y="306324"/>
                </a:moveTo>
                <a:lnTo>
                  <a:pt x="4508576" y="306324"/>
                </a:lnTo>
                <a:lnTo>
                  <a:pt x="4508576" y="318516"/>
                </a:lnTo>
                <a:lnTo>
                  <a:pt x="5982538" y="318516"/>
                </a:lnTo>
                <a:lnTo>
                  <a:pt x="5982538" y="306324"/>
                </a:lnTo>
                <a:close/>
              </a:path>
              <a:path w="5995034" h="318769">
                <a:moveTo>
                  <a:pt x="5994857" y="0"/>
                </a:moveTo>
                <a:lnTo>
                  <a:pt x="5982665" y="0"/>
                </a:lnTo>
                <a:lnTo>
                  <a:pt x="5982665" y="306324"/>
                </a:lnTo>
                <a:lnTo>
                  <a:pt x="5982665" y="318516"/>
                </a:lnTo>
                <a:lnTo>
                  <a:pt x="5994857" y="318516"/>
                </a:lnTo>
                <a:lnTo>
                  <a:pt x="5994857" y="306324"/>
                </a:lnTo>
                <a:lnTo>
                  <a:pt x="599485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6122721" y="2604492"/>
            <a:ext cx="5639435" cy="5877763"/>
          </a:xfrm>
          <a:prstGeom prst="rect">
            <a:avLst/>
          </a:prstGeom>
        </p:spPr>
        <p:txBody>
          <a:bodyPr vert="horz" wrap="square" lIns="0" tIns="130175" rIns="0" bIns="0" rtlCol="0">
            <a:spAutoFit/>
          </a:bodyPr>
          <a:lstStyle/>
          <a:p>
            <a:pPr marL="469265" lvl="1" indent="-457200" algn="just">
              <a:spcBef>
                <a:spcPts val="1025"/>
              </a:spcBef>
              <a:buAutoNum type="arabicPeriod" startAt="7"/>
              <a:tabLst>
                <a:tab pos="469900" algn="l"/>
              </a:tabLst>
            </a:pPr>
            <a:r>
              <a:rPr sz="1400" b="1" u="sng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Pruebas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400" b="1" u="sng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Tipo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400" b="1" u="sng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para Transformadores</a:t>
            </a:r>
            <a:endParaRPr sz="1400">
              <a:latin typeface="Arial"/>
              <a:cs typeface="Arial"/>
            </a:endParaRPr>
          </a:p>
          <a:p>
            <a:pPr marL="12700" marR="8890" algn="just">
              <a:lnSpc>
                <a:spcPct val="109300"/>
              </a:lnSpc>
              <a:spcBef>
                <a:spcPts val="770"/>
              </a:spcBef>
            </a:pPr>
            <a:r>
              <a:rPr sz="1400" dirty="0">
                <a:latin typeface="Arial"/>
                <a:cs typeface="Arial"/>
              </a:rPr>
              <a:t>Las </a:t>
            </a:r>
            <a:r>
              <a:rPr sz="1400" spc="-5" dirty="0">
                <a:latin typeface="Arial"/>
                <a:cs typeface="Arial"/>
              </a:rPr>
              <a:t>pruebas tipo deberán </a:t>
            </a:r>
            <a:r>
              <a:rPr sz="1400" dirty="0">
                <a:latin typeface="Arial"/>
                <a:cs typeface="Arial"/>
              </a:rPr>
              <a:t>ser </a:t>
            </a:r>
            <a:r>
              <a:rPr sz="1400" spc="-5" dirty="0">
                <a:latin typeface="Arial"/>
                <a:cs typeface="Arial"/>
              </a:rPr>
              <a:t>hechas </a:t>
            </a:r>
            <a:r>
              <a:rPr sz="1400" dirty="0">
                <a:latin typeface="Arial"/>
                <a:cs typeface="Arial"/>
              </a:rPr>
              <a:t>a un </a:t>
            </a:r>
            <a:r>
              <a:rPr sz="1400" spc="-5" dirty="0">
                <a:latin typeface="Arial"/>
                <a:cs typeface="Arial"/>
              </a:rPr>
              <a:t>transformador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cada tipo </a:t>
            </a:r>
            <a:r>
              <a:rPr sz="1400" dirty="0">
                <a:latin typeface="Arial"/>
                <a:cs typeface="Arial"/>
              </a:rPr>
              <a:t> con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sus accesorios como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se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indica </a:t>
            </a:r>
            <a:r>
              <a:rPr sz="1400" dirty="0">
                <a:latin typeface="Arial"/>
                <a:cs typeface="Arial"/>
              </a:rPr>
              <a:t>a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continuación:</a:t>
            </a:r>
            <a:endParaRPr sz="1400">
              <a:latin typeface="Arial"/>
              <a:cs typeface="Arial"/>
            </a:endParaRPr>
          </a:p>
          <a:p>
            <a:pPr marL="469265" lvl="2" indent="-457200" algn="just">
              <a:spcBef>
                <a:spcPts val="985"/>
              </a:spcBef>
              <a:buAutoNum type="arabicPeriod"/>
              <a:tabLst>
                <a:tab pos="469900" algn="l"/>
              </a:tabLst>
            </a:pPr>
            <a:r>
              <a:rPr sz="1400" b="1" spc="-5" dirty="0">
                <a:latin typeface="Arial"/>
                <a:cs typeface="Arial"/>
              </a:rPr>
              <a:t>Prueba de</a:t>
            </a:r>
            <a:r>
              <a:rPr sz="1400" b="1" spc="-1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sobretensión</a:t>
            </a:r>
            <a:r>
              <a:rPr sz="1400" b="1" spc="-1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de</a:t>
            </a:r>
            <a:r>
              <a:rPr sz="1400" b="1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maniobra</a:t>
            </a:r>
            <a:endParaRPr sz="1400">
              <a:latin typeface="Arial"/>
              <a:cs typeface="Arial"/>
            </a:endParaRPr>
          </a:p>
          <a:p>
            <a:pPr marL="12700" marR="8255" algn="just">
              <a:lnSpc>
                <a:spcPct val="143600"/>
              </a:lnSpc>
              <a:spcBef>
                <a:spcPts val="190"/>
              </a:spcBef>
            </a:pPr>
            <a:r>
              <a:rPr sz="1400" spc="-5" dirty="0">
                <a:latin typeface="Arial"/>
                <a:cs typeface="Arial"/>
              </a:rPr>
              <a:t>Será aplicada </a:t>
            </a:r>
            <a:r>
              <a:rPr sz="1400" dirty="0">
                <a:latin typeface="Arial"/>
                <a:cs typeface="Arial"/>
              </a:rPr>
              <a:t>solo a los </a:t>
            </a:r>
            <a:r>
              <a:rPr sz="1400" spc="-5" dirty="0">
                <a:latin typeface="Arial"/>
                <a:cs typeface="Arial"/>
              </a:rPr>
              <a:t>arrollados </a:t>
            </a:r>
            <a:r>
              <a:rPr sz="1400" dirty="0">
                <a:latin typeface="Arial"/>
                <a:cs typeface="Arial"/>
              </a:rPr>
              <a:t>de 115 kV de </a:t>
            </a:r>
            <a:r>
              <a:rPr sz="1400" spc="-5" dirty="0">
                <a:latin typeface="Arial"/>
                <a:cs typeface="Arial"/>
              </a:rPr>
              <a:t>acuerdo </a:t>
            </a:r>
            <a:r>
              <a:rPr sz="1400" dirty="0">
                <a:latin typeface="Arial"/>
                <a:cs typeface="Arial"/>
              </a:rPr>
              <a:t>a </a:t>
            </a:r>
            <a:r>
              <a:rPr sz="1400" spc="-5" dirty="0">
                <a:latin typeface="Arial"/>
                <a:cs typeface="Arial"/>
              </a:rPr>
              <a:t>ANSI/IEEE 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C57.12.90 aplicando </a:t>
            </a:r>
            <a:r>
              <a:rPr sz="1400" dirty="0">
                <a:latin typeface="Arial"/>
                <a:cs typeface="Arial"/>
              </a:rPr>
              <a:t>ó </a:t>
            </a:r>
            <a:r>
              <a:rPr sz="1400" spc="-5" dirty="0">
                <a:latin typeface="Arial"/>
                <a:cs typeface="Arial"/>
              </a:rPr>
              <a:t>induciendo una </a:t>
            </a:r>
            <a:r>
              <a:rPr sz="1400" dirty="0">
                <a:latin typeface="Arial"/>
                <a:cs typeface="Arial"/>
              </a:rPr>
              <a:t>(1) onda </a:t>
            </a:r>
            <a:r>
              <a:rPr sz="1400" spc="-5" dirty="0">
                <a:latin typeface="Arial"/>
                <a:cs typeface="Arial"/>
              </a:rPr>
              <a:t>reducida </a:t>
            </a:r>
            <a:r>
              <a:rPr sz="1400" dirty="0">
                <a:latin typeface="Arial"/>
                <a:cs typeface="Arial"/>
              </a:rPr>
              <a:t>y tres </a:t>
            </a:r>
            <a:r>
              <a:rPr sz="1400" spc="-5" dirty="0">
                <a:latin typeface="Arial"/>
                <a:cs typeface="Arial"/>
              </a:rPr>
              <a:t>(3) </a:t>
            </a:r>
            <a:r>
              <a:rPr sz="1400" dirty="0">
                <a:latin typeface="Arial"/>
                <a:cs typeface="Arial"/>
              </a:rPr>
              <a:t> ondas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completas </a:t>
            </a:r>
            <a:r>
              <a:rPr sz="1400" spc="-10" dirty="0">
                <a:latin typeface="Arial"/>
                <a:cs typeface="Arial"/>
              </a:rPr>
              <a:t>de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polaridad </a:t>
            </a:r>
            <a:r>
              <a:rPr sz="1400" spc="-5" dirty="0">
                <a:latin typeface="Arial"/>
                <a:cs typeface="Arial"/>
              </a:rPr>
              <a:t>negativa.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55"/>
              </a:spcBef>
            </a:pPr>
            <a:endParaRPr sz="1300">
              <a:latin typeface="Arial"/>
              <a:cs typeface="Arial"/>
            </a:endParaRPr>
          </a:p>
          <a:p>
            <a:pPr marL="469265" lvl="2" indent="-457200" algn="just">
              <a:buAutoNum type="arabicPeriod" startAt="2"/>
              <a:tabLst>
                <a:tab pos="469900" algn="l"/>
              </a:tabLst>
            </a:pPr>
            <a:r>
              <a:rPr sz="1400" b="1" spc="-5" dirty="0">
                <a:latin typeface="Arial"/>
                <a:cs typeface="Arial"/>
              </a:rPr>
              <a:t>Prueba</a:t>
            </a:r>
            <a:r>
              <a:rPr sz="1400" b="1" spc="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de</a:t>
            </a:r>
            <a:r>
              <a:rPr sz="1400" b="1" spc="-1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elevación de</a:t>
            </a:r>
            <a:r>
              <a:rPr sz="1400" b="1" spc="1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temperatura</a:t>
            </a:r>
            <a:endParaRPr sz="1400">
              <a:latin typeface="Arial"/>
              <a:cs typeface="Arial"/>
            </a:endParaRPr>
          </a:p>
          <a:p>
            <a:pPr marL="12700" marR="5715" algn="just">
              <a:lnSpc>
                <a:spcPct val="143700"/>
              </a:lnSpc>
              <a:spcBef>
                <a:spcPts val="190"/>
              </a:spcBef>
            </a:pPr>
            <a:r>
              <a:rPr sz="1400" dirty="0">
                <a:latin typeface="Arial"/>
                <a:cs typeface="Arial"/>
              </a:rPr>
              <a:t>La prueba deberá ser </a:t>
            </a:r>
            <a:r>
              <a:rPr sz="1400" spc="-5" dirty="0">
                <a:latin typeface="Arial"/>
                <a:cs typeface="Arial"/>
              </a:rPr>
              <a:t>hecha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acuerdo </a:t>
            </a:r>
            <a:r>
              <a:rPr sz="1400" dirty="0">
                <a:latin typeface="Arial"/>
                <a:cs typeface="Arial"/>
              </a:rPr>
              <a:t>a </a:t>
            </a:r>
            <a:r>
              <a:rPr sz="1400" spc="-5" dirty="0">
                <a:latin typeface="Arial"/>
                <a:cs typeface="Arial"/>
              </a:rPr>
              <a:t>ANSI/IEEE </a:t>
            </a:r>
            <a:r>
              <a:rPr sz="1400" dirty="0">
                <a:latin typeface="Arial"/>
                <a:cs typeface="Arial"/>
              </a:rPr>
              <a:t>C57.12.90 a </a:t>
            </a:r>
            <a:r>
              <a:rPr sz="1400" spc="-10" dirty="0">
                <a:latin typeface="Arial"/>
                <a:cs typeface="Arial"/>
              </a:rPr>
              <a:t>un </a:t>
            </a:r>
            <a:r>
              <a:rPr sz="1400" spc="-5" dirty="0">
                <a:latin typeface="Arial"/>
                <a:cs typeface="Arial"/>
              </a:rPr>
              <a:t> transformador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equipado</a:t>
            </a:r>
            <a:r>
              <a:rPr sz="1400" dirty="0">
                <a:latin typeface="Arial"/>
                <a:cs typeface="Arial"/>
              </a:rPr>
              <a:t> con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todos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sus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dispositivos</a:t>
            </a:r>
            <a:r>
              <a:rPr sz="1400" dirty="0">
                <a:latin typeface="Arial"/>
                <a:cs typeface="Arial"/>
              </a:rPr>
              <a:t> del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sistema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 enfriamiento. </a:t>
            </a:r>
            <a:r>
              <a:rPr sz="1400" dirty="0">
                <a:latin typeface="Arial"/>
                <a:cs typeface="Arial"/>
              </a:rPr>
              <a:t>Se </a:t>
            </a:r>
            <a:r>
              <a:rPr sz="1400" spc="-5" dirty="0">
                <a:latin typeface="Arial"/>
                <a:cs typeface="Arial"/>
              </a:rPr>
              <a:t>deberá realizar pruebas </a:t>
            </a:r>
            <a:r>
              <a:rPr sz="1400" dirty="0">
                <a:latin typeface="Arial"/>
                <a:cs typeface="Arial"/>
              </a:rPr>
              <a:t>de calor </a:t>
            </a:r>
            <a:r>
              <a:rPr sz="1400" spc="-5" dirty="0">
                <a:latin typeface="Arial"/>
                <a:cs typeface="Arial"/>
              </a:rPr>
              <a:t>(heat run test) </a:t>
            </a:r>
            <a:r>
              <a:rPr sz="1400" dirty="0">
                <a:latin typeface="Arial"/>
                <a:cs typeface="Arial"/>
              </a:rPr>
              <a:t>y 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determinar </a:t>
            </a:r>
            <a:r>
              <a:rPr sz="1400" spc="-5" dirty="0">
                <a:latin typeface="Arial"/>
                <a:cs typeface="Arial"/>
              </a:rPr>
              <a:t>los </a:t>
            </a:r>
            <a:r>
              <a:rPr sz="1400" dirty="0">
                <a:latin typeface="Arial"/>
                <a:cs typeface="Arial"/>
              </a:rPr>
              <a:t>puntos </a:t>
            </a:r>
            <a:r>
              <a:rPr sz="1400" spc="-10" dirty="0">
                <a:latin typeface="Arial"/>
                <a:cs typeface="Arial"/>
              </a:rPr>
              <a:t>más </a:t>
            </a:r>
            <a:r>
              <a:rPr sz="1400" spc="-5" dirty="0">
                <a:latin typeface="Arial"/>
                <a:cs typeface="Arial"/>
              </a:rPr>
              <a:t>calientes (hottest spot), los cuales </a:t>
            </a:r>
            <a:r>
              <a:rPr sz="1400" dirty="0">
                <a:latin typeface="Arial"/>
                <a:cs typeface="Arial"/>
              </a:rPr>
              <a:t>no </a:t>
            </a:r>
            <a:r>
              <a:rPr sz="1400" spc="-5" dirty="0">
                <a:latin typeface="Arial"/>
                <a:cs typeface="Arial"/>
              </a:rPr>
              <a:t>deben </a:t>
            </a:r>
            <a:r>
              <a:rPr sz="1400" spc="-37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exceder</a:t>
            </a:r>
            <a:r>
              <a:rPr sz="1400" dirty="0">
                <a:latin typeface="Arial"/>
                <a:cs typeface="Arial"/>
              </a:rPr>
              <a:t> las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elevaciones</a:t>
            </a:r>
            <a:r>
              <a:rPr sz="1400" dirty="0">
                <a:latin typeface="Arial"/>
                <a:cs typeface="Arial"/>
              </a:rPr>
              <a:t> de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temperaturas</a:t>
            </a:r>
            <a:r>
              <a:rPr sz="1400" dirty="0">
                <a:latin typeface="Arial"/>
                <a:cs typeface="Arial"/>
              </a:rPr>
              <a:t> indicadas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en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las </a:t>
            </a:r>
            <a:r>
              <a:rPr sz="1400" spc="-37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Especificaciones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Técnicas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Particulares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del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cliente.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La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prueba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se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deberá </a:t>
            </a:r>
            <a:r>
              <a:rPr sz="1400" spc="-37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realizar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en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la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posición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del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cambiador</a:t>
            </a:r>
            <a:r>
              <a:rPr sz="1400" dirty="0">
                <a:latin typeface="Arial"/>
                <a:cs typeface="Arial"/>
              </a:rPr>
              <a:t> de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tomas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que</a:t>
            </a:r>
            <a:r>
              <a:rPr sz="1400" dirty="0">
                <a:latin typeface="Arial"/>
                <a:cs typeface="Arial"/>
              </a:rPr>
              <a:t> de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la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mayor 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elevación</a:t>
            </a:r>
            <a:r>
              <a:rPr sz="1400" dirty="0">
                <a:latin typeface="Arial"/>
                <a:cs typeface="Arial"/>
              </a:rPr>
              <a:t> de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temperatura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los</a:t>
            </a:r>
            <a:r>
              <a:rPr sz="1400" spc="-5" dirty="0">
                <a:latin typeface="Arial"/>
                <a:cs typeface="Arial"/>
              </a:rPr>
              <a:t> arrollados.</a:t>
            </a:r>
            <a:endParaRPr sz="1400">
              <a:latin typeface="Arial"/>
              <a:cs typeface="Arial"/>
            </a:endParaRPr>
          </a:p>
          <a:p>
            <a:pPr marL="12700" marR="5080" algn="just">
              <a:lnSpc>
                <a:spcPct val="143600"/>
              </a:lnSpc>
              <a:spcBef>
                <a:spcPts val="815"/>
              </a:spcBef>
            </a:pPr>
            <a:r>
              <a:rPr sz="1400" dirty="0">
                <a:latin typeface="Arial"/>
                <a:cs typeface="Arial"/>
              </a:rPr>
              <a:t>Durante </a:t>
            </a:r>
            <a:r>
              <a:rPr sz="1400" spc="-10" dirty="0">
                <a:latin typeface="Arial"/>
                <a:cs typeface="Arial"/>
              </a:rPr>
              <a:t>la </a:t>
            </a:r>
            <a:r>
              <a:rPr sz="1400" spc="-5" dirty="0">
                <a:latin typeface="Arial"/>
                <a:cs typeface="Arial"/>
              </a:rPr>
              <a:t>ejecución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-10" dirty="0">
                <a:latin typeface="Arial"/>
                <a:cs typeface="Arial"/>
              </a:rPr>
              <a:t>la </a:t>
            </a:r>
            <a:r>
              <a:rPr sz="1400" spc="-5" dirty="0">
                <a:latin typeface="Arial"/>
                <a:cs typeface="Arial"/>
              </a:rPr>
              <a:t>prueba </a:t>
            </a:r>
            <a:r>
              <a:rPr sz="1400" spc="-1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elevación </a:t>
            </a:r>
            <a:r>
              <a:rPr sz="1400" dirty="0">
                <a:latin typeface="Arial"/>
                <a:cs typeface="Arial"/>
              </a:rPr>
              <a:t>de temperatura </a:t>
            </a:r>
            <a:r>
              <a:rPr sz="1400" spc="-5" dirty="0">
                <a:latin typeface="Arial"/>
                <a:cs typeface="Arial"/>
              </a:rPr>
              <a:t>se 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realizará</a:t>
            </a:r>
            <a:r>
              <a:rPr sz="1400" spc="27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el</a:t>
            </a:r>
            <a:r>
              <a:rPr sz="1400" spc="27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análisis</a:t>
            </a:r>
            <a:r>
              <a:rPr sz="1400" spc="27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26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los</a:t>
            </a:r>
            <a:r>
              <a:rPr sz="1400" spc="26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gases</a:t>
            </a:r>
            <a:r>
              <a:rPr sz="1400" spc="26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disueltos</a:t>
            </a:r>
            <a:r>
              <a:rPr sz="1400" spc="27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en</a:t>
            </a:r>
            <a:r>
              <a:rPr sz="1400" spc="26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el</a:t>
            </a:r>
            <a:r>
              <a:rPr sz="1400" spc="27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aceite,</a:t>
            </a:r>
            <a:r>
              <a:rPr sz="1400" spc="27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la</a:t>
            </a:r>
            <a:r>
              <a:rPr sz="1400" spc="27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duración</a:t>
            </a:r>
            <a:endParaRPr sz="14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255308" y="8940496"/>
            <a:ext cx="5372100" cy="5073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1150"/>
              </a:lnSpc>
            </a:pPr>
            <a:r>
              <a:rPr sz="1100" dirty="0">
                <a:latin typeface="Calibri"/>
                <a:cs typeface="Calibri"/>
              </a:rPr>
              <a:t>PH </a:t>
            </a:r>
            <a:r>
              <a:rPr sz="1100" spc="-5" dirty="0">
                <a:latin typeface="Calibri"/>
                <a:cs typeface="Calibri"/>
              </a:rPr>
              <a:t>Financial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Park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Tower,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Piso</a:t>
            </a:r>
            <a:r>
              <a:rPr sz="1100" dirty="0">
                <a:latin typeface="Calibri"/>
                <a:cs typeface="Calibri"/>
              </a:rPr>
              <a:t> 35,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Boulevard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Costa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Este. </a:t>
            </a:r>
            <a:r>
              <a:rPr sz="1100" spc="-5" dirty="0">
                <a:latin typeface="Calibri"/>
                <a:cs typeface="Calibri"/>
              </a:rPr>
              <a:t>Corregimiento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Juan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Díaz,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Costa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del</a:t>
            </a:r>
            <a:endParaRPr sz="1100">
              <a:latin typeface="Calibri"/>
              <a:cs typeface="Calibri"/>
            </a:endParaRPr>
          </a:p>
          <a:p>
            <a:pPr marL="1724025" marR="1714500" algn="ctr">
              <a:lnSpc>
                <a:spcPct val="101800"/>
              </a:lnSpc>
            </a:pPr>
            <a:r>
              <a:rPr sz="1100" spc="-5" dirty="0">
                <a:latin typeface="Calibri"/>
                <a:cs typeface="Calibri"/>
              </a:rPr>
              <a:t>Este.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Ciudad</a:t>
            </a:r>
            <a:r>
              <a:rPr sz="110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Panamá.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Panamá. </a:t>
            </a:r>
            <a:r>
              <a:rPr sz="1100" spc="-229" dirty="0">
                <a:latin typeface="Calibri"/>
                <a:cs typeface="Calibri"/>
              </a:rPr>
              <a:t> </a:t>
            </a:r>
            <a:r>
              <a:rPr sz="1100" u="sng" spc="-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3"/>
              </a:rPr>
              <a:t>www.kaizengrp.com</a:t>
            </a:r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158281" y="8909622"/>
            <a:ext cx="5561965" cy="0"/>
          </a:xfrm>
          <a:custGeom>
            <a:avLst/>
            <a:gdLst/>
            <a:ahLst/>
            <a:cxnLst/>
            <a:rect l="l" t="t" r="r" b="b"/>
            <a:pathLst>
              <a:path w="5561965">
                <a:moveTo>
                  <a:pt x="0" y="0"/>
                </a:moveTo>
                <a:lnTo>
                  <a:pt x="5561885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158044" y="804717"/>
            <a:ext cx="999649" cy="431186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6122721" y="1232661"/>
            <a:ext cx="5639435" cy="708886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715" algn="r">
              <a:spcBef>
                <a:spcPts val="100"/>
              </a:spcBef>
            </a:pPr>
            <a:r>
              <a:rPr sz="1100" spc="-5" dirty="0">
                <a:latin typeface="Calibri"/>
                <a:cs typeface="Calibri"/>
              </a:rPr>
              <a:t>Ficha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Técnica: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K-001</a:t>
            </a:r>
            <a:endParaRPr sz="1100">
              <a:latin typeface="Calibri"/>
              <a:cs typeface="Calibri"/>
            </a:endParaRPr>
          </a:p>
          <a:p>
            <a:pPr marL="5149215" marR="5080" indent="118745" algn="r">
              <a:lnSpc>
                <a:spcPct val="101800"/>
              </a:lnSpc>
              <a:spcBef>
                <a:spcPts val="5"/>
              </a:spcBef>
            </a:pPr>
            <a:r>
              <a:rPr sz="1100" dirty="0">
                <a:latin typeface="Calibri"/>
                <a:cs typeface="Calibri"/>
              </a:rPr>
              <a:t>Re</a:t>
            </a:r>
            <a:r>
              <a:rPr sz="1100" spc="5" dirty="0">
                <a:latin typeface="Calibri"/>
                <a:cs typeface="Calibri"/>
              </a:rPr>
              <a:t>v</a:t>
            </a:r>
            <a:r>
              <a:rPr sz="1100" dirty="0">
                <a:latin typeface="Calibri"/>
                <a:cs typeface="Calibri"/>
              </a:rPr>
              <a:t>.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  </a:t>
            </a:r>
            <a:r>
              <a:rPr sz="1100" spc="-5" dirty="0">
                <a:latin typeface="Calibri"/>
                <a:cs typeface="Calibri"/>
              </a:rPr>
              <a:t>Jul-</a:t>
            </a:r>
            <a:r>
              <a:rPr sz="1100" dirty="0">
                <a:latin typeface="Calibri"/>
                <a:cs typeface="Calibri"/>
              </a:rPr>
              <a:t>20</a:t>
            </a:r>
            <a:r>
              <a:rPr sz="1100" spc="-10" dirty="0">
                <a:latin typeface="Calibri"/>
                <a:cs typeface="Calibri"/>
              </a:rPr>
              <a:t>1</a:t>
            </a:r>
            <a:r>
              <a:rPr sz="1100" dirty="0">
                <a:latin typeface="Calibri"/>
                <a:cs typeface="Calibri"/>
              </a:rPr>
              <a:t>8</a:t>
            </a:r>
            <a:endParaRPr sz="1100">
              <a:latin typeface="Calibri"/>
              <a:cs typeface="Calibri"/>
            </a:endParaRPr>
          </a:p>
          <a:p>
            <a:pPr marL="12700">
              <a:lnSpc>
                <a:spcPts val="1670"/>
              </a:lnSpc>
            </a:pPr>
            <a:r>
              <a:rPr sz="1400" spc="-5" dirty="0">
                <a:latin typeface="Arial"/>
                <a:cs typeface="Arial"/>
              </a:rPr>
              <a:t>mínima</a:t>
            </a:r>
            <a:r>
              <a:rPr sz="1400" spc="2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2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la</a:t>
            </a:r>
            <a:r>
              <a:rPr sz="1400" spc="2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realización</a:t>
            </a:r>
            <a:r>
              <a:rPr sz="1400" spc="2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2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las</a:t>
            </a:r>
            <a:r>
              <a:rPr sz="1400" spc="3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pruebas</a:t>
            </a:r>
            <a:r>
              <a:rPr sz="1400" spc="2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combinadas</a:t>
            </a:r>
            <a:r>
              <a:rPr sz="1400" spc="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será</a:t>
            </a:r>
            <a:r>
              <a:rPr sz="1400" spc="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3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doce</a:t>
            </a:r>
            <a:r>
              <a:rPr sz="1400" spc="2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(12)</a:t>
            </a:r>
            <a:endParaRPr sz="1400">
              <a:latin typeface="Arial"/>
              <a:cs typeface="Arial"/>
            </a:endParaRPr>
          </a:p>
          <a:p>
            <a:pPr marL="12700">
              <a:spcBef>
                <a:spcPts val="720"/>
              </a:spcBef>
            </a:pPr>
            <a:r>
              <a:rPr sz="1400" dirty="0">
                <a:latin typeface="Arial"/>
                <a:cs typeface="Arial"/>
              </a:rPr>
              <a:t>horas.</a:t>
            </a:r>
            <a:endParaRPr sz="1400">
              <a:latin typeface="Arial"/>
              <a:cs typeface="Arial"/>
            </a:endParaRPr>
          </a:p>
          <a:p>
            <a:pPr marL="12700" marR="6985" algn="just">
              <a:lnSpc>
                <a:spcPct val="143700"/>
              </a:lnSpc>
              <a:spcBef>
                <a:spcPts val="810"/>
              </a:spcBef>
            </a:pPr>
            <a:r>
              <a:rPr sz="1400" dirty="0">
                <a:latin typeface="Arial"/>
                <a:cs typeface="Arial"/>
              </a:rPr>
              <a:t>Los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criterios</a:t>
            </a:r>
            <a:r>
              <a:rPr sz="1400" dirty="0">
                <a:latin typeface="Arial"/>
                <a:cs typeface="Arial"/>
              </a:rPr>
              <a:t> de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aceptabilidad</a:t>
            </a:r>
            <a:r>
              <a:rPr sz="1400" dirty="0">
                <a:latin typeface="Arial"/>
                <a:cs typeface="Arial"/>
              </a:rPr>
              <a:t> de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la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prueba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análisis</a:t>
            </a:r>
            <a:r>
              <a:rPr sz="1400" dirty="0">
                <a:latin typeface="Arial"/>
                <a:cs typeface="Arial"/>
              </a:rPr>
              <a:t> de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gases 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disueltos </a:t>
            </a:r>
            <a:r>
              <a:rPr sz="1400" dirty="0">
                <a:latin typeface="Arial"/>
                <a:cs typeface="Arial"/>
              </a:rPr>
              <a:t>en </a:t>
            </a:r>
            <a:r>
              <a:rPr sz="1400" spc="-5" dirty="0">
                <a:latin typeface="Arial"/>
                <a:cs typeface="Arial"/>
              </a:rPr>
              <a:t>aceite, deberán </a:t>
            </a:r>
            <a:r>
              <a:rPr sz="1400" dirty="0">
                <a:latin typeface="Arial"/>
                <a:cs typeface="Arial"/>
              </a:rPr>
              <a:t>ser </a:t>
            </a:r>
            <a:r>
              <a:rPr sz="1400" spc="-5" dirty="0">
                <a:latin typeface="Arial"/>
                <a:cs typeface="Arial"/>
              </a:rPr>
              <a:t>conforme </a:t>
            </a:r>
            <a:r>
              <a:rPr sz="1400" dirty="0">
                <a:latin typeface="Arial"/>
                <a:cs typeface="Arial"/>
              </a:rPr>
              <a:t>a lo </a:t>
            </a:r>
            <a:r>
              <a:rPr sz="1400" spc="-5" dirty="0">
                <a:latin typeface="Arial"/>
                <a:cs typeface="Arial"/>
              </a:rPr>
              <a:t>indicado </a:t>
            </a:r>
            <a:r>
              <a:rPr sz="1400" dirty="0">
                <a:latin typeface="Arial"/>
                <a:cs typeface="Arial"/>
              </a:rPr>
              <a:t>en el </a:t>
            </a:r>
            <a:r>
              <a:rPr sz="1400" spc="-5" dirty="0">
                <a:latin typeface="Arial"/>
                <a:cs typeface="Arial"/>
              </a:rPr>
              <a:t>punto 8.2 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anterior.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55"/>
              </a:spcBef>
            </a:pPr>
            <a:endParaRPr sz="1300">
              <a:latin typeface="Arial"/>
              <a:cs typeface="Arial"/>
            </a:endParaRPr>
          </a:p>
          <a:p>
            <a:pPr marL="469265" lvl="2" indent="-457200">
              <a:buAutoNum type="arabicPeriod" startAt="3"/>
              <a:tabLst>
                <a:tab pos="469900" algn="l"/>
              </a:tabLst>
            </a:pPr>
            <a:r>
              <a:rPr sz="1400" b="1" spc="-5" dirty="0">
                <a:latin typeface="Arial"/>
                <a:cs typeface="Arial"/>
              </a:rPr>
              <a:t>Pruebas</a:t>
            </a:r>
            <a:r>
              <a:rPr sz="1400" b="1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de Tensión</a:t>
            </a:r>
            <a:r>
              <a:rPr sz="1400" b="1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de</a:t>
            </a:r>
            <a:r>
              <a:rPr sz="1400" b="1" spc="1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Radio Influencia</a:t>
            </a:r>
            <a:r>
              <a:rPr sz="1400" b="1" spc="1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Externa (RIV)</a:t>
            </a:r>
            <a:endParaRPr sz="1400">
              <a:latin typeface="Arial"/>
              <a:cs typeface="Arial"/>
            </a:endParaRPr>
          </a:p>
          <a:p>
            <a:pPr marL="12700" marR="9525">
              <a:lnSpc>
                <a:spcPct val="142900"/>
              </a:lnSpc>
              <a:spcBef>
                <a:spcPts val="204"/>
              </a:spcBef>
            </a:pPr>
            <a:r>
              <a:rPr sz="1400" dirty="0">
                <a:latin typeface="Arial"/>
                <a:cs typeface="Arial"/>
              </a:rPr>
              <a:t>La</a:t>
            </a:r>
            <a:r>
              <a:rPr sz="1400" spc="5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prueba</a:t>
            </a:r>
            <a:r>
              <a:rPr sz="1400" spc="4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deberá</a:t>
            </a:r>
            <a:r>
              <a:rPr sz="1400" spc="4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realizarse</a:t>
            </a:r>
            <a:r>
              <a:rPr sz="1400" spc="3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con</a:t>
            </a:r>
            <a:r>
              <a:rPr sz="1400" spc="4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los</a:t>
            </a:r>
            <a:r>
              <a:rPr sz="1400" spc="4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conectores</a:t>
            </a:r>
            <a:r>
              <a:rPr sz="1400" spc="6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y</a:t>
            </a:r>
            <a:r>
              <a:rPr sz="1400" spc="4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todos</a:t>
            </a:r>
            <a:r>
              <a:rPr sz="1400" spc="4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los</a:t>
            </a:r>
            <a:r>
              <a:rPr sz="1400" spc="5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accesorios </a:t>
            </a:r>
            <a:r>
              <a:rPr sz="1400" spc="-37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del</a:t>
            </a:r>
            <a:r>
              <a:rPr sz="1400" spc="-5" dirty="0">
                <a:latin typeface="Arial"/>
                <a:cs typeface="Arial"/>
              </a:rPr>
              <a:t> transformador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en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su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lugar.</a:t>
            </a:r>
            <a:endParaRPr sz="1400">
              <a:latin typeface="Arial"/>
              <a:cs typeface="Arial"/>
            </a:endParaRPr>
          </a:p>
          <a:p>
            <a:pPr marL="12700" marR="5715">
              <a:lnSpc>
                <a:spcPct val="142900"/>
              </a:lnSpc>
              <a:spcBef>
                <a:spcPts val="825"/>
              </a:spcBef>
            </a:pPr>
            <a:r>
              <a:rPr sz="1400" dirty="0">
                <a:latin typeface="Arial"/>
                <a:cs typeface="Arial"/>
              </a:rPr>
              <a:t>La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prueba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deberá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ser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realizada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acuerdo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NEMA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107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y</a:t>
            </a:r>
            <a:r>
              <a:rPr sz="1400" spc="-5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ANSI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C63.2., </a:t>
            </a:r>
            <a:r>
              <a:rPr sz="1400" spc="-37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usando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el</a:t>
            </a:r>
            <a:r>
              <a:rPr sz="1400" spc="-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tap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capacitivo</a:t>
            </a:r>
            <a:r>
              <a:rPr sz="1400" spc="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los </a:t>
            </a:r>
            <a:r>
              <a:rPr sz="1400" spc="-5" dirty="0">
                <a:latin typeface="Arial"/>
                <a:cs typeface="Arial"/>
              </a:rPr>
              <a:t>aisladores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pasatapas</a:t>
            </a:r>
            <a:r>
              <a:rPr sz="1400" dirty="0">
                <a:latin typeface="Arial"/>
                <a:cs typeface="Arial"/>
              </a:rPr>
              <a:t> de</a:t>
            </a:r>
            <a:r>
              <a:rPr sz="1400" spc="-5" dirty="0">
                <a:latin typeface="Arial"/>
                <a:cs typeface="Arial"/>
              </a:rPr>
              <a:t> alta tensión.</a:t>
            </a:r>
            <a:endParaRPr sz="1400">
              <a:latin typeface="Arial"/>
              <a:cs typeface="Arial"/>
            </a:endParaRPr>
          </a:p>
          <a:p>
            <a:pPr marL="12700" marR="9525">
              <a:lnSpc>
                <a:spcPct val="143600"/>
              </a:lnSpc>
              <a:spcBef>
                <a:spcPts val="820"/>
              </a:spcBef>
            </a:pPr>
            <a:r>
              <a:rPr sz="1400" dirty="0">
                <a:latin typeface="Arial"/>
                <a:cs typeface="Arial"/>
              </a:rPr>
              <a:t>El</a:t>
            </a:r>
            <a:r>
              <a:rPr sz="1400" spc="30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valor</a:t>
            </a:r>
            <a:r>
              <a:rPr sz="1400" spc="3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29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RIV</a:t>
            </a:r>
            <a:r>
              <a:rPr sz="1400" spc="29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no</a:t>
            </a:r>
            <a:r>
              <a:rPr sz="1400" spc="3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deberá</a:t>
            </a:r>
            <a:r>
              <a:rPr sz="1400" spc="3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exceder</a:t>
            </a:r>
            <a:r>
              <a:rPr sz="1400" spc="28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lo</a:t>
            </a:r>
            <a:r>
              <a:rPr sz="1400" spc="3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indicado</a:t>
            </a:r>
            <a:r>
              <a:rPr sz="1400" spc="29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en</a:t>
            </a:r>
            <a:r>
              <a:rPr sz="1400" spc="29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la</a:t>
            </a:r>
            <a:r>
              <a:rPr sz="1400" spc="28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tabla</a:t>
            </a:r>
            <a:r>
              <a:rPr sz="1400" spc="3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1</a:t>
            </a:r>
            <a:r>
              <a:rPr sz="1400" spc="29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antes </a:t>
            </a:r>
            <a:r>
              <a:rPr sz="1400" spc="-37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señalada.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40"/>
              </a:spcBef>
            </a:pPr>
            <a:endParaRPr sz="1300">
              <a:latin typeface="Arial"/>
              <a:cs typeface="Arial"/>
            </a:endParaRPr>
          </a:p>
          <a:p>
            <a:pPr marL="469265" lvl="2" indent="-457200" algn="just">
              <a:buAutoNum type="arabicPeriod" startAt="4"/>
              <a:tabLst>
                <a:tab pos="469900" algn="l"/>
              </a:tabLst>
            </a:pPr>
            <a:r>
              <a:rPr sz="1400" b="1" spc="-5" dirty="0">
                <a:latin typeface="Arial"/>
                <a:cs typeface="Arial"/>
              </a:rPr>
              <a:t>Ruido</a:t>
            </a:r>
            <a:r>
              <a:rPr sz="1400" b="1" spc="-3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Audible</a:t>
            </a:r>
            <a:endParaRPr sz="1400">
              <a:latin typeface="Arial"/>
              <a:cs typeface="Arial"/>
            </a:endParaRPr>
          </a:p>
          <a:p>
            <a:pPr marL="12700" marR="5715" algn="just">
              <a:lnSpc>
                <a:spcPct val="109600"/>
              </a:lnSpc>
              <a:spcBef>
                <a:spcPts val="760"/>
              </a:spcBef>
            </a:pPr>
            <a:r>
              <a:rPr sz="1400" dirty="0">
                <a:latin typeface="Arial"/>
                <a:cs typeface="Arial"/>
              </a:rPr>
              <a:t>La </a:t>
            </a:r>
            <a:r>
              <a:rPr sz="1400" spc="-5" dirty="0">
                <a:latin typeface="Arial"/>
                <a:cs typeface="Arial"/>
              </a:rPr>
              <a:t>prueba deberá </a:t>
            </a:r>
            <a:r>
              <a:rPr sz="1400" dirty="0">
                <a:latin typeface="Arial"/>
                <a:cs typeface="Arial"/>
              </a:rPr>
              <a:t>ser </a:t>
            </a:r>
            <a:r>
              <a:rPr sz="1400" spc="-5" dirty="0">
                <a:latin typeface="Arial"/>
                <a:cs typeface="Arial"/>
              </a:rPr>
              <a:t>hecha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acuerdo </a:t>
            </a:r>
            <a:r>
              <a:rPr sz="1400" dirty="0">
                <a:latin typeface="Arial"/>
                <a:cs typeface="Arial"/>
              </a:rPr>
              <a:t>a la norma </a:t>
            </a:r>
            <a:r>
              <a:rPr sz="1400" spc="-10" dirty="0">
                <a:latin typeface="Arial"/>
                <a:cs typeface="Arial"/>
              </a:rPr>
              <a:t>NEMA </a:t>
            </a:r>
            <a:r>
              <a:rPr sz="1400" dirty="0">
                <a:latin typeface="Arial"/>
                <a:cs typeface="Arial"/>
              </a:rPr>
              <a:t>TR-1. </a:t>
            </a:r>
            <a:r>
              <a:rPr sz="1400" spc="-10" dirty="0">
                <a:latin typeface="Arial"/>
                <a:cs typeface="Arial"/>
              </a:rPr>
              <a:t>Los </a:t>
            </a:r>
            <a:r>
              <a:rPr sz="1400" spc="-5" dirty="0">
                <a:latin typeface="Arial"/>
                <a:cs typeface="Arial"/>
              </a:rPr>
              <a:t> valores obtenidos </a:t>
            </a:r>
            <a:r>
              <a:rPr sz="1400" dirty="0">
                <a:latin typeface="Arial"/>
                <a:cs typeface="Arial"/>
              </a:rPr>
              <a:t>no </a:t>
            </a:r>
            <a:r>
              <a:rPr sz="1400" spc="-5" dirty="0">
                <a:latin typeface="Arial"/>
                <a:cs typeface="Arial"/>
              </a:rPr>
              <a:t>deberán exceder </a:t>
            </a:r>
            <a:r>
              <a:rPr sz="1400" dirty="0">
                <a:latin typeface="Arial"/>
                <a:cs typeface="Arial"/>
              </a:rPr>
              <a:t>lo indicado en la </a:t>
            </a:r>
            <a:r>
              <a:rPr sz="1400" spc="-5" dirty="0">
                <a:latin typeface="Arial"/>
                <a:cs typeface="Arial"/>
              </a:rPr>
              <a:t>Tabla </a:t>
            </a:r>
            <a:r>
              <a:rPr sz="1400" dirty="0">
                <a:latin typeface="Arial"/>
                <a:cs typeface="Arial"/>
              </a:rPr>
              <a:t>1 </a:t>
            </a:r>
            <a:r>
              <a:rPr sz="1400" spc="-10" dirty="0">
                <a:latin typeface="Arial"/>
                <a:cs typeface="Arial"/>
              </a:rPr>
              <a:t>antes </a:t>
            </a:r>
            <a:r>
              <a:rPr sz="1400" spc="-5" dirty="0">
                <a:latin typeface="Arial"/>
                <a:cs typeface="Arial"/>
              </a:rPr>
              <a:t> señalada.</a:t>
            </a:r>
            <a:endParaRPr sz="1400">
              <a:latin typeface="Arial"/>
              <a:cs typeface="Arial"/>
            </a:endParaRPr>
          </a:p>
          <a:p>
            <a:pPr marL="469265" lvl="1" indent="-457200" algn="just">
              <a:spcBef>
                <a:spcPts val="985"/>
              </a:spcBef>
              <a:buAutoNum type="arabicPeriod" startAt="8"/>
              <a:tabLst>
                <a:tab pos="469900" algn="l"/>
              </a:tabLst>
            </a:pPr>
            <a:r>
              <a:rPr sz="1400" b="1" spc="-5" dirty="0">
                <a:latin typeface="Arial"/>
                <a:cs typeface="Arial"/>
              </a:rPr>
              <a:t>Pruebas de</a:t>
            </a:r>
            <a:r>
              <a:rPr sz="1400" b="1" spc="-1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Rutina</a:t>
            </a:r>
            <a:r>
              <a:rPr sz="1400" b="1" spc="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para</a:t>
            </a:r>
            <a:r>
              <a:rPr sz="1400" b="1" spc="-1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Transformadores.</a:t>
            </a:r>
            <a:endParaRPr sz="1400">
              <a:latin typeface="Arial"/>
              <a:cs typeface="Arial"/>
            </a:endParaRPr>
          </a:p>
          <a:p>
            <a:pPr marL="12700" marR="9525" algn="just">
              <a:lnSpc>
                <a:spcPct val="110000"/>
              </a:lnSpc>
              <a:spcBef>
                <a:spcPts val="750"/>
              </a:spcBef>
            </a:pPr>
            <a:r>
              <a:rPr sz="1400" dirty="0">
                <a:latin typeface="Arial"/>
                <a:cs typeface="Arial"/>
              </a:rPr>
              <a:t>Las </a:t>
            </a:r>
            <a:r>
              <a:rPr sz="1400" spc="-5" dirty="0">
                <a:latin typeface="Arial"/>
                <a:cs typeface="Arial"/>
              </a:rPr>
              <a:t>pruebas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rutina deberán </a:t>
            </a:r>
            <a:r>
              <a:rPr sz="1400" dirty="0">
                <a:latin typeface="Arial"/>
                <a:cs typeface="Arial"/>
              </a:rPr>
              <a:t>ser </a:t>
            </a:r>
            <a:r>
              <a:rPr sz="1400" spc="-5" dirty="0">
                <a:latin typeface="Arial"/>
                <a:cs typeface="Arial"/>
              </a:rPr>
              <a:t>hechas </a:t>
            </a:r>
            <a:r>
              <a:rPr sz="1400" dirty="0">
                <a:latin typeface="Arial"/>
                <a:cs typeface="Arial"/>
              </a:rPr>
              <a:t>a </a:t>
            </a:r>
            <a:r>
              <a:rPr sz="1400" spc="-5" dirty="0">
                <a:latin typeface="Arial"/>
                <a:cs typeface="Arial"/>
              </a:rPr>
              <a:t>todas las </a:t>
            </a:r>
            <a:r>
              <a:rPr sz="1400" dirty="0">
                <a:latin typeface="Arial"/>
                <a:cs typeface="Arial"/>
              </a:rPr>
              <a:t>unidades, </a:t>
            </a:r>
            <a:r>
              <a:rPr sz="1400" spc="-5" dirty="0">
                <a:latin typeface="Arial"/>
                <a:cs typeface="Arial"/>
              </a:rPr>
              <a:t>tal 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como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se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indica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continuación.</a:t>
            </a:r>
            <a:endParaRPr sz="1400">
              <a:latin typeface="Arial"/>
              <a:cs typeface="Arial"/>
            </a:endParaRPr>
          </a:p>
          <a:p>
            <a:pPr marL="469265" lvl="2" indent="-457200" algn="just">
              <a:spcBef>
                <a:spcPts val="969"/>
              </a:spcBef>
              <a:buAutoNum type="arabicPeriod"/>
              <a:tabLst>
                <a:tab pos="469900" algn="l"/>
              </a:tabLst>
            </a:pPr>
            <a:r>
              <a:rPr sz="1400" b="1" spc="-5" dirty="0">
                <a:latin typeface="Arial"/>
                <a:cs typeface="Arial"/>
              </a:rPr>
              <a:t>Prueba</a:t>
            </a:r>
            <a:r>
              <a:rPr sz="1400" b="1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de</a:t>
            </a:r>
            <a:r>
              <a:rPr sz="1400" b="1" spc="-1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impulso</a:t>
            </a:r>
            <a:r>
              <a:rPr sz="1400" b="1" spc="-1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atmosférico.</a:t>
            </a:r>
            <a:endParaRPr sz="14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255308" y="8940496"/>
            <a:ext cx="5372100" cy="5073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1150"/>
              </a:lnSpc>
            </a:pPr>
            <a:r>
              <a:rPr sz="1100" dirty="0">
                <a:latin typeface="Calibri"/>
                <a:cs typeface="Calibri"/>
              </a:rPr>
              <a:t>PH </a:t>
            </a:r>
            <a:r>
              <a:rPr sz="1100" spc="-5" dirty="0">
                <a:latin typeface="Calibri"/>
                <a:cs typeface="Calibri"/>
              </a:rPr>
              <a:t>Financial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Park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Tower,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Piso</a:t>
            </a:r>
            <a:r>
              <a:rPr sz="1100" dirty="0">
                <a:latin typeface="Calibri"/>
                <a:cs typeface="Calibri"/>
              </a:rPr>
              <a:t> 35,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Boulevard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Costa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Este. </a:t>
            </a:r>
            <a:r>
              <a:rPr sz="1100" spc="-5" dirty="0">
                <a:latin typeface="Calibri"/>
                <a:cs typeface="Calibri"/>
              </a:rPr>
              <a:t>Corregimiento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Juan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Díaz,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Costa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del</a:t>
            </a:r>
            <a:endParaRPr sz="1100">
              <a:latin typeface="Calibri"/>
              <a:cs typeface="Calibri"/>
            </a:endParaRPr>
          </a:p>
          <a:p>
            <a:pPr marL="1724025" marR="1714500" algn="ctr">
              <a:lnSpc>
                <a:spcPct val="101800"/>
              </a:lnSpc>
            </a:pPr>
            <a:r>
              <a:rPr sz="1100" spc="-5" dirty="0">
                <a:latin typeface="Calibri"/>
                <a:cs typeface="Calibri"/>
              </a:rPr>
              <a:t>Este.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Ciudad</a:t>
            </a:r>
            <a:r>
              <a:rPr sz="110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Panamá.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Panamá. </a:t>
            </a:r>
            <a:r>
              <a:rPr sz="1100" spc="-229" dirty="0">
                <a:latin typeface="Calibri"/>
                <a:cs typeface="Calibri"/>
              </a:rPr>
              <a:t> </a:t>
            </a:r>
            <a:r>
              <a:rPr sz="1100" u="sng" spc="-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3"/>
              </a:rPr>
              <a:t>www.kaizengrp.com</a:t>
            </a:r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158281" y="8909622"/>
            <a:ext cx="5561965" cy="0"/>
          </a:xfrm>
          <a:custGeom>
            <a:avLst/>
            <a:gdLst/>
            <a:ahLst/>
            <a:cxnLst/>
            <a:rect l="l" t="t" r="r" b="b"/>
            <a:pathLst>
              <a:path w="5561965">
                <a:moveTo>
                  <a:pt x="0" y="0"/>
                </a:moveTo>
                <a:lnTo>
                  <a:pt x="5561885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158044" y="804717"/>
            <a:ext cx="999649" cy="431186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6122721" y="1232661"/>
            <a:ext cx="5639435" cy="715952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715" algn="r">
              <a:spcBef>
                <a:spcPts val="100"/>
              </a:spcBef>
            </a:pPr>
            <a:r>
              <a:rPr sz="1100" spc="-5" dirty="0">
                <a:latin typeface="Calibri"/>
                <a:cs typeface="Calibri"/>
              </a:rPr>
              <a:t>Ficha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Técnica: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K-001</a:t>
            </a:r>
            <a:endParaRPr sz="1100">
              <a:latin typeface="Calibri"/>
              <a:cs typeface="Calibri"/>
            </a:endParaRPr>
          </a:p>
          <a:p>
            <a:pPr marL="5149215" marR="5080" indent="118745" algn="r">
              <a:lnSpc>
                <a:spcPct val="101800"/>
              </a:lnSpc>
              <a:spcBef>
                <a:spcPts val="5"/>
              </a:spcBef>
            </a:pPr>
            <a:r>
              <a:rPr sz="1100" dirty="0">
                <a:latin typeface="Calibri"/>
                <a:cs typeface="Calibri"/>
              </a:rPr>
              <a:t>Re</a:t>
            </a:r>
            <a:r>
              <a:rPr sz="1100" spc="5" dirty="0">
                <a:latin typeface="Calibri"/>
                <a:cs typeface="Calibri"/>
              </a:rPr>
              <a:t>v</a:t>
            </a:r>
            <a:r>
              <a:rPr sz="1100" dirty="0">
                <a:latin typeface="Calibri"/>
                <a:cs typeface="Calibri"/>
              </a:rPr>
              <a:t>.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  </a:t>
            </a:r>
            <a:r>
              <a:rPr sz="1100" spc="-5" dirty="0">
                <a:latin typeface="Calibri"/>
                <a:cs typeface="Calibri"/>
              </a:rPr>
              <a:t>Jul-</a:t>
            </a:r>
            <a:r>
              <a:rPr sz="1100" dirty="0">
                <a:latin typeface="Calibri"/>
                <a:cs typeface="Calibri"/>
              </a:rPr>
              <a:t>20</a:t>
            </a:r>
            <a:r>
              <a:rPr sz="1100" spc="-10" dirty="0">
                <a:latin typeface="Calibri"/>
                <a:cs typeface="Calibri"/>
              </a:rPr>
              <a:t>1</a:t>
            </a:r>
            <a:r>
              <a:rPr sz="1100" dirty="0">
                <a:latin typeface="Calibri"/>
                <a:cs typeface="Calibri"/>
              </a:rPr>
              <a:t>8</a:t>
            </a:r>
            <a:endParaRPr sz="1100">
              <a:latin typeface="Calibri"/>
              <a:cs typeface="Calibri"/>
            </a:endParaRPr>
          </a:p>
          <a:p>
            <a:pPr marL="12700" algn="just">
              <a:lnSpc>
                <a:spcPts val="1670"/>
              </a:lnSpc>
            </a:pPr>
            <a:r>
              <a:rPr sz="1400" dirty="0">
                <a:latin typeface="Arial"/>
                <a:cs typeface="Arial"/>
              </a:rPr>
              <a:t>La</a:t>
            </a:r>
            <a:r>
              <a:rPr sz="1400" spc="3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prueba</a:t>
            </a:r>
            <a:r>
              <a:rPr sz="1400" spc="3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2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impulso</a:t>
            </a:r>
            <a:r>
              <a:rPr sz="1400" spc="3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deberá</a:t>
            </a:r>
            <a:r>
              <a:rPr sz="1400" spc="4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ser</a:t>
            </a:r>
            <a:r>
              <a:rPr sz="1400" spc="3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realizada</a:t>
            </a:r>
            <a:r>
              <a:rPr sz="1400" spc="3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2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acuerdo</a:t>
            </a:r>
            <a:r>
              <a:rPr sz="1400" spc="2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con</a:t>
            </a:r>
            <a:r>
              <a:rPr sz="1400" spc="3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ANSI/IEEE</a:t>
            </a:r>
            <a:endParaRPr sz="1400">
              <a:latin typeface="Arial"/>
              <a:cs typeface="Arial"/>
            </a:endParaRPr>
          </a:p>
          <a:p>
            <a:pPr marL="12700" marR="8255" algn="just">
              <a:lnSpc>
                <a:spcPct val="143600"/>
              </a:lnSpc>
            </a:pPr>
            <a:r>
              <a:rPr sz="1400" spc="-5" dirty="0">
                <a:latin typeface="Arial"/>
                <a:cs typeface="Arial"/>
              </a:rPr>
              <a:t>C57.12.90, </a:t>
            </a:r>
            <a:r>
              <a:rPr sz="1400" dirty="0">
                <a:latin typeface="Arial"/>
                <a:cs typeface="Arial"/>
              </a:rPr>
              <a:t>sobre </a:t>
            </a:r>
            <a:r>
              <a:rPr sz="1400" spc="-5" dirty="0">
                <a:latin typeface="Arial"/>
                <a:cs typeface="Arial"/>
              </a:rPr>
              <a:t>todos los terminales incluyendo </a:t>
            </a:r>
            <a:r>
              <a:rPr sz="1400" dirty="0">
                <a:latin typeface="Arial"/>
                <a:cs typeface="Arial"/>
              </a:rPr>
              <a:t>los </a:t>
            </a:r>
            <a:r>
              <a:rPr sz="1400" spc="-5" dirty="0">
                <a:latin typeface="Arial"/>
                <a:cs typeface="Arial"/>
              </a:rPr>
              <a:t>terminales del 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neutro,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y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en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posiciones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del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cambiador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tomas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los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transformadores </a:t>
            </a:r>
            <a:r>
              <a:rPr sz="1400" spc="-37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 </a:t>
            </a:r>
            <a:r>
              <a:rPr sz="1400" spc="-5" dirty="0">
                <a:latin typeface="Arial"/>
                <a:cs typeface="Arial"/>
              </a:rPr>
              <a:t>ser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definidos </a:t>
            </a:r>
            <a:r>
              <a:rPr sz="1400" dirty="0">
                <a:latin typeface="Arial"/>
                <a:cs typeface="Arial"/>
              </a:rPr>
              <a:t>por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el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cliente.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50"/>
              </a:spcBef>
            </a:pPr>
            <a:endParaRPr sz="1300">
              <a:latin typeface="Arial"/>
              <a:cs typeface="Arial"/>
            </a:endParaRPr>
          </a:p>
          <a:p>
            <a:pPr marL="12700" algn="just">
              <a:spcBef>
                <a:spcPts val="5"/>
              </a:spcBef>
            </a:pPr>
            <a:r>
              <a:rPr sz="1400" dirty="0">
                <a:latin typeface="Arial"/>
                <a:cs typeface="Arial"/>
              </a:rPr>
              <a:t>El</a:t>
            </a:r>
            <a:r>
              <a:rPr sz="1400" spc="9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terminal</a:t>
            </a:r>
            <a:r>
              <a:rPr sz="1400" spc="9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del</a:t>
            </a:r>
            <a:r>
              <a:rPr sz="1400" spc="9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neutro</a:t>
            </a:r>
            <a:r>
              <a:rPr sz="1400" spc="9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deberá</a:t>
            </a:r>
            <a:r>
              <a:rPr sz="1400" spc="6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ser</a:t>
            </a:r>
            <a:r>
              <a:rPr sz="1400" spc="8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probado</a:t>
            </a:r>
            <a:r>
              <a:rPr sz="1400" spc="9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aplicando</a:t>
            </a:r>
            <a:r>
              <a:rPr sz="1400" spc="8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directamente</a:t>
            </a:r>
            <a:r>
              <a:rPr sz="1400" spc="8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una</a:t>
            </a:r>
            <a:endParaRPr sz="1400">
              <a:latin typeface="Arial"/>
              <a:cs typeface="Arial"/>
            </a:endParaRPr>
          </a:p>
          <a:p>
            <a:pPr marL="12700" marR="8255" algn="just">
              <a:lnSpc>
                <a:spcPct val="142900"/>
              </a:lnSpc>
              <a:spcBef>
                <a:spcPts val="10"/>
              </a:spcBef>
            </a:pPr>
            <a:r>
              <a:rPr sz="1400" dirty="0">
                <a:latin typeface="Arial"/>
                <a:cs typeface="Arial"/>
              </a:rPr>
              <a:t>(1) </a:t>
            </a:r>
            <a:r>
              <a:rPr sz="1400" spc="-5" dirty="0">
                <a:latin typeface="Arial"/>
                <a:cs typeface="Arial"/>
              </a:rPr>
              <a:t>onda reducida, </a:t>
            </a:r>
            <a:r>
              <a:rPr sz="1400" dirty="0">
                <a:latin typeface="Arial"/>
                <a:cs typeface="Arial"/>
              </a:rPr>
              <a:t>dos (2) </a:t>
            </a:r>
            <a:r>
              <a:rPr sz="1400" spc="-5" dirty="0">
                <a:latin typeface="Arial"/>
                <a:cs typeface="Arial"/>
              </a:rPr>
              <a:t>ondas completas </a:t>
            </a:r>
            <a:r>
              <a:rPr sz="1400" dirty="0">
                <a:latin typeface="Arial"/>
                <a:cs typeface="Arial"/>
              </a:rPr>
              <a:t>y una (1) </a:t>
            </a:r>
            <a:r>
              <a:rPr sz="1400" spc="-5" dirty="0">
                <a:latin typeface="Arial"/>
                <a:cs typeface="Arial"/>
              </a:rPr>
              <a:t>onda reducida </a:t>
            </a:r>
            <a:r>
              <a:rPr sz="1400" spc="-10" dirty="0">
                <a:latin typeface="Arial"/>
                <a:cs typeface="Arial"/>
              </a:rPr>
              <a:t>de </a:t>
            </a:r>
            <a:r>
              <a:rPr sz="1400" spc="-37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10/40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microsegundos.</a:t>
            </a:r>
            <a:endParaRPr sz="1400">
              <a:latin typeface="Arial"/>
              <a:cs typeface="Arial"/>
            </a:endParaRPr>
          </a:p>
          <a:p>
            <a:pPr marL="12700" marR="5080" algn="just">
              <a:lnSpc>
                <a:spcPct val="143600"/>
              </a:lnSpc>
              <a:spcBef>
                <a:spcPts val="815"/>
              </a:spcBef>
            </a:pPr>
            <a:r>
              <a:rPr sz="1400" dirty="0">
                <a:latin typeface="Arial"/>
                <a:cs typeface="Arial"/>
              </a:rPr>
              <a:t>La </a:t>
            </a:r>
            <a:r>
              <a:rPr sz="1400" spc="-5" dirty="0">
                <a:latin typeface="Arial"/>
                <a:cs typeface="Arial"/>
              </a:rPr>
              <a:t>tolerancia </a:t>
            </a:r>
            <a:r>
              <a:rPr sz="1400" dirty="0">
                <a:latin typeface="Arial"/>
                <a:cs typeface="Arial"/>
              </a:rPr>
              <a:t>en la </a:t>
            </a:r>
            <a:r>
              <a:rPr sz="1400" spc="-5" dirty="0">
                <a:latin typeface="Arial"/>
                <a:cs typeface="Arial"/>
              </a:rPr>
              <a:t>forma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ondas deberá </a:t>
            </a:r>
            <a:r>
              <a:rPr sz="1400" dirty="0">
                <a:latin typeface="Arial"/>
                <a:cs typeface="Arial"/>
              </a:rPr>
              <a:t>ser </a:t>
            </a:r>
            <a:r>
              <a:rPr sz="1400" spc="-5" dirty="0">
                <a:latin typeface="Arial"/>
                <a:cs typeface="Arial"/>
              </a:rPr>
              <a:t>como las indicadas </a:t>
            </a:r>
            <a:r>
              <a:rPr sz="1400" dirty="0">
                <a:latin typeface="Arial"/>
                <a:cs typeface="Arial"/>
              </a:rPr>
              <a:t>en </a:t>
            </a:r>
            <a:r>
              <a:rPr sz="1400" spc="-10" dirty="0">
                <a:latin typeface="Arial"/>
                <a:cs typeface="Arial"/>
              </a:rPr>
              <a:t>la </a:t>
            </a:r>
            <a:r>
              <a:rPr sz="1400" spc="-37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Norma ANSI/IEEE C57.12.90. </a:t>
            </a:r>
            <a:r>
              <a:rPr sz="1400" dirty="0">
                <a:latin typeface="Arial"/>
                <a:cs typeface="Arial"/>
              </a:rPr>
              <a:t>Para el tiempo al </a:t>
            </a:r>
            <a:r>
              <a:rPr sz="1400" spc="-5" dirty="0">
                <a:latin typeface="Arial"/>
                <a:cs typeface="Arial"/>
              </a:rPr>
              <a:t>pico deberán </a:t>
            </a:r>
            <a:r>
              <a:rPr sz="1400" dirty="0">
                <a:latin typeface="Arial"/>
                <a:cs typeface="Arial"/>
              </a:rPr>
              <a:t>ser </a:t>
            </a:r>
            <a:r>
              <a:rPr sz="1400" spc="-5" dirty="0">
                <a:latin typeface="Arial"/>
                <a:cs typeface="Arial"/>
              </a:rPr>
              <a:t>1,2 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mseg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+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30%.</a:t>
            </a:r>
            <a:endParaRPr sz="1400">
              <a:latin typeface="Arial"/>
              <a:cs typeface="Arial"/>
            </a:endParaRPr>
          </a:p>
          <a:p>
            <a:pPr marL="12700" marR="8255" algn="just">
              <a:lnSpc>
                <a:spcPct val="143600"/>
              </a:lnSpc>
              <a:spcBef>
                <a:spcPts val="805"/>
              </a:spcBef>
            </a:pPr>
            <a:r>
              <a:rPr sz="1400" dirty="0">
                <a:latin typeface="Arial"/>
                <a:cs typeface="Arial"/>
              </a:rPr>
              <a:t>En </a:t>
            </a:r>
            <a:r>
              <a:rPr sz="1400" spc="-5" dirty="0">
                <a:latin typeface="Arial"/>
                <a:cs typeface="Arial"/>
              </a:rPr>
              <a:t>caso </a:t>
            </a:r>
            <a:r>
              <a:rPr sz="1400" dirty="0">
                <a:latin typeface="Arial"/>
                <a:cs typeface="Arial"/>
              </a:rPr>
              <a:t>de que El </a:t>
            </a:r>
            <a:r>
              <a:rPr sz="1400" spc="-5" dirty="0">
                <a:latin typeface="Arial"/>
                <a:cs typeface="Arial"/>
              </a:rPr>
              <a:t>CONTRATISTA </a:t>
            </a:r>
            <a:r>
              <a:rPr sz="1400" spc="-10" dirty="0">
                <a:latin typeface="Arial"/>
                <a:cs typeface="Arial"/>
              </a:rPr>
              <a:t>no </a:t>
            </a:r>
            <a:r>
              <a:rPr sz="1400" spc="-5" dirty="0">
                <a:latin typeface="Arial"/>
                <a:cs typeface="Arial"/>
              </a:rPr>
              <a:t>pueda </a:t>
            </a:r>
            <a:r>
              <a:rPr sz="1400" dirty="0">
                <a:latin typeface="Arial"/>
                <a:cs typeface="Arial"/>
              </a:rPr>
              <a:t>cumplir </a:t>
            </a:r>
            <a:r>
              <a:rPr sz="1400" spc="-5" dirty="0">
                <a:latin typeface="Arial"/>
                <a:cs typeface="Arial"/>
              </a:rPr>
              <a:t>con </a:t>
            </a:r>
            <a:r>
              <a:rPr sz="1400" dirty="0">
                <a:latin typeface="Arial"/>
                <a:cs typeface="Arial"/>
              </a:rPr>
              <a:t>la forma </a:t>
            </a:r>
            <a:r>
              <a:rPr sz="1400" spc="-1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onda, el </a:t>
            </a:r>
            <a:r>
              <a:rPr sz="1400" spc="-5" dirty="0">
                <a:latin typeface="Arial"/>
                <a:cs typeface="Arial"/>
              </a:rPr>
              <a:t>valor pico </a:t>
            </a:r>
            <a:r>
              <a:rPr sz="1400" dirty="0">
                <a:latin typeface="Arial"/>
                <a:cs typeface="Arial"/>
              </a:rPr>
              <a:t>de la </a:t>
            </a:r>
            <a:r>
              <a:rPr sz="1400" spc="-5" dirty="0">
                <a:latin typeface="Arial"/>
                <a:cs typeface="Arial"/>
              </a:rPr>
              <a:t>tensión será aumentado proporcionalmente </a:t>
            </a:r>
            <a:r>
              <a:rPr sz="1400" dirty="0">
                <a:latin typeface="Arial"/>
                <a:cs typeface="Arial"/>
              </a:rPr>
              <a:t> para </a:t>
            </a:r>
            <a:r>
              <a:rPr sz="1400" spc="-5" dirty="0">
                <a:latin typeface="Arial"/>
                <a:cs typeface="Arial"/>
              </a:rPr>
              <a:t>compensar </a:t>
            </a:r>
            <a:r>
              <a:rPr sz="1400" dirty="0">
                <a:latin typeface="Arial"/>
                <a:cs typeface="Arial"/>
              </a:rPr>
              <a:t>el tiempo al </a:t>
            </a:r>
            <a:r>
              <a:rPr sz="1400" spc="-5" dirty="0">
                <a:latin typeface="Arial"/>
                <a:cs typeface="Arial"/>
              </a:rPr>
              <a:t>valor pico </a:t>
            </a:r>
            <a:r>
              <a:rPr sz="1400" dirty="0">
                <a:latin typeface="Arial"/>
                <a:cs typeface="Arial"/>
              </a:rPr>
              <a:t>y el </a:t>
            </a:r>
            <a:r>
              <a:rPr sz="1400" spc="-5" dirty="0">
                <a:latin typeface="Arial"/>
                <a:cs typeface="Arial"/>
              </a:rPr>
              <a:t>tiempo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cola </a:t>
            </a:r>
            <a:r>
              <a:rPr sz="1400" dirty="0">
                <a:latin typeface="Arial"/>
                <a:cs typeface="Arial"/>
              </a:rPr>
              <a:t>y de </a:t>
            </a:r>
            <a:r>
              <a:rPr sz="1400" spc="-5" dirty="0">
                <a:latin typeface="Arial"/>
                <a:cs typeface="Arial"/>
              </a:rPr>
              <a:t>este 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modo </a:t>
            </a:r>
            <a:r>
              <a:rPr sz="1400" dirty="0">
                <a:latin typeface="Arial"/>
                <a:cs typeface="Arial"/>
              </a:rPr>
              <a:t>mantener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el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nivel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kV/mseg</a:t>
            </a:r>
            <a:r>
              <a:rPr sz="1400" dirty="0">
                <a:latin typeface="Arial"/>
                <a:cs typeface="Arial"/>
              </a:rPr>
              <a:t> requerido.</a:t>
            </a:r>
            <a:endParaRPr sz="1400">
              <a:latin typeface="Arial"/>
              <a:cs typeface="Arial"/>
            </a:endParaRPr>
          </a:p>
          <a:p>
            <a:pPr marL="12700" marR="8255" algn="just">
              <a:lnSpc>
                <a:spcPct val="143600"/>
              </a:lnSpc>
              <a:spcBef>
                <a:spcPts val="815"/>
              </a:spcBef>
            </a:pPr>
            <a:r>
              <a:rPr sz="1400" dirty="0">
                <a:latin typeface="Arial"/>
                <a:cs typeface="Arial"/>
              </a:rPr>
              <a:t>En la prueba de </a:t>
            </a:r>
            <a:r>
              <a:rPr sz="1400" spc="-5" dirty="0">
                <a:latin typeface="Arial"/>
                <a:cs typeface="Arial"/>
              </a:rPr>
              <a:t>onda cortada, </a:t>
            </a:r>
            <a:r>
              <a:rPr sz="1400" dirty="0">
                <a:latin typeface="Arial"/>
                <a:cs typeface="Arial"/>
              </a:rPr>
              <a:t>el </a:t>
            </a:r>
            <a:r>
              <a:rPr sz="1400" spc="-5" dirty="0">
                <a:latin typeface="Arial"/>
                <a:cs typeface="Arial"/>
              </a:rPr>
              <a:t>tiempo </a:t>
            </a:r>
            <a:r>
              <a:rPr sz="1400" dirty="0">
                <a:latin typeface="Arial"/>
                <a:cs typeface="Arial"/>
              </a:rPr>
              <a:t>entre el </a:t>
            </a:r>
            <a:r>
              <a:rPr sz="1400" spc="-5" dirty="0">
                <a:latin typeface="Arial"/>
                <a:cs typeface="Arial"/>
              </a:rPr>
              <a:t>instante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corte </a:t>
            </a:r>
            <a:r>
              <a:rPr sz="1400" dirty="0">
                <a:latin typeface="Arial"/>
                <a:cs typeface="Arial"/>
              </a:rPr>
              <a:t>y el 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primer </a:t>
            </a:r>
            <a:r>
              <a:rPr sz="1400" spc="-5" dirty="0">
                <a:latin typeface="Arial"/>
                <a:cs typeface="Arial"/>
              </a:rPr>
              <a:t>paso </a:t>
            </a:r>
            <a:r>
              <a:rPr sz="1400" dirty="0">
                <a:latin typeface="Arial"/>
                <a:cs typeface="Arial"/>
              </a:rPr>
              <a:t>por </a:t>
            </a:r>
            <a:r>
              <a:rPr sz="1400" spc="-5" dirty="0">
                <a:latin typeface="Arial"/>
                <a:cs typeface="Arial"/>
              </a:rPr>
              <a:t>cero </a:t>
            </a:r>
            <a:r>
              <a:rPr sz="1400" dirty="0">
                <a:latin typeface="Arial"/>
                <a:cs typeface="Arial"/>
              </a:rPr>
              <a:t>de la onda </a:t>
            </a:r>
            <a:r>
              <a:rPr sz="1400" spc="-5" dirty="0">
                <a:latin typeface="Arial"/>
                <a:cs typeface="Arial"/>
              </a:rPr>
              <a:t>deberá </a:t>
            </a:r>
            <a:r>
              <a:rPr sz="1400" dirty="0">
                <a:latin typeface="Arial"/>
                <a:cs typeface="Arial"/>
              </a:rPr>
              <a:t>ser </a:t>
            </a:r>
            <a:r>
              <a:rPr sz="1400" spc="-5" dirty="0">
                <a:latin typeface="Arial"/>
                <a:cs typeface="Arial"/>
              </a:rPr>
              <a:t>inferior </a:t>
            </a:r>
            <a:r>
              <a:rPr sz="1400" dirty="0">
                <a:latin typeface="Arial"/>
                <a:cs typeface="Arial"/>
              </a:rPr>
              <a:t>a </a:t>
            </a:r>
            <a:r>
              <a:rPr sz="1400" spc="-5" dirty="0">
                <a:latin typeface="Arial"/>
                <a:cs typeface="Arial"/>
              </a:rPr>
              <a:t>1mseg, </a:t>
            </a:r>
            <a:r>
              <a:rPr sz="1400" dirty="0">
                <a:latin typeface="Arial"/>
                <a:cs typeface="Arial"/>
              </a:rPr>
              <a:t>y la 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magnitud de la </a:t>
            </a:r>
            <a:r>
              <a:rPr sz="1400" spc="-5" dirty="0">
                <a:latin typeface="Arial"/>
                <a:cs typeface="Arial"/>
              </a:rPr>
              <a:t>oscilación </a:t>
            </a:r>
            <a:r>
              <a:rPr sz="1400" dirty="0">
                <a:latin typeface="Arial"/>
                <a:cs typeface="Arial"/>
              </a:rPr>
              <a:t>no </a:t>
            </a:r>
            <a:r>
              <a:rPr sz="1400" spc="-5" dirty="0">
                <a:latin typeface="Arial"/>
                <a:cs typeface="Arial"/>
              </a:rPr>
              <a:t>deberá ser limitada artificialmente durante </a:t>
            </a:r>
            <a:r>
              <a:rPr sz="1400" spc="-37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el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corte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la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onda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menos</a:t>
            </a:r>
            <a:r>
              <a:rPr sz="1400" spc="-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del</a:t>
            </a:r>
            <a:r>
              <a:rPr sz="1400" spc="-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40%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del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valor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pico</a:t>
            </a:r>
            <a:r>
              <a:rPr sz="1400" spc="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la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tensión.</a:t>
            </a:r>
            <a:endParaRPr sz="1400">
              <a:latin typeface="Arial"/>
              <a:cs typeface="Arial"/>
            </a:endParaRPr>
          </a:p>
          <a:p>
            <a:pPr marL="12700" marR="8255" algn="just">
              <a:lnSpc>
                <a:spcPct val="142900"/>
              </a:lnSpc>
              <a:spcBef>
                <a:spcPts val="830"/>
              </a:spcBef>
            </a:pPr>
            <a:r>
              <a:rPr sz="1400" dirty="0">
                <a:latin typeface="Arial"/>
                <a:cs typeface="Arial"/>
              </a:rPr>
              <a:t>El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valor</a:t>
            </a:r>
            <a:r>
              <a:rPr sz="1400" dirty="0">
                <a:latin typeface="Arial"/>
                <a:cs typeface="Arial"/>
              </a:rPr>
              <a:t> pico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la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onda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cortada</a:t>
            </a:r>
            <a:r>
              <a:rPr sz="1400" dirty="0">
                <a:latin typeface="Arial"/>
                <a:cs typeface="Arial"/>
              </a:rPr>
              <a:t> será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un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10%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superior</a:t>
            </a:r>
            <a:r>
              <a:rPr sz="1400" dirty="0">
                <a:latin typeface="Arial"/>
                <a:cs typeface="Arial"/>
              </a:rPr>
              <a:t> al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BIL </a:t>
            </a:r>
            <a:r>
              <a:rPr sz="1400" spc="-5" dirty="0">
                <a:latin typeface="Arial"/>
                <a:cs typeface="Arial"/>
              </a:rPr>
              <a:t> correspondiente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al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terminal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en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consideración.</a:t>
            </a:r>
            <a:endParaRPr sz="14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255308" y="8940496"/>
            <a:ext cx="5372100" cy="5073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1150"/>
              </a:lnSpc>
            </a:pPr>
            <a:r>
              <a:rPr sz="1100" dirty="0">
                <a:latin typeface="Calibri"/>
                <a:cs typeface="Calibri"/>
              </a:rPr>
              <a:t>PH </a:t>
            </a:r>
            <a:r>
              <a:rPr sz="1100" spc="-5" dirty="0">
                <a:latin typeface="Calibri"/>
                <a:cs typeface="Calibri"/>
              </a:rPr>
              <a:t>Financial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Park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Tower,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Piso</a:t>
            </a:r>
            <a:r>
              <a:rPr sz="1100" dirty="0">
                <a:latin typeface="Calibri"/>
                <a:cs typeface="Calibri"/>
              </a:rPr>
              <a:t> 35,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Boulevard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Costa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Este. </a:t>
            </a:r>
            <a:r>
              <a:rPr sz="1100" spc="-5" dirty="0">
                <a:latin typeface="Calibri"/>
                <a:cs typeface="Calibri"/>
              </a:rPr>
              <a:t>Corregimiento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Juan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Díaz,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Costa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del</a:t>
            </a:r>
            <a:endParaRPr sz="1100">
              <a:latin typeface="Calibri"/>
              <a:cs typeface="Calibri"/>
            </a:endParaRPr>
          </a:p>
          <a:p>
            <a:pPr marL="1724025" marR="1714500" algn="ctr">
              <a:lnSpc>
                <a:spcPct val="101800"/>
              </a:lnSpc>
            </a:pPr>
            <a:r>
              <a:rPr sz="1100" spc="-5" dirty="0">
                <a:latin typeface="Calibri"/>
                <a:cs typeface="Calibri"/>
              </a:rPr>
              <a:t>Este.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Ciudad</a:t>
            </a:r>
            <a:r>
              <a:rPr sz="110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Panamá.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Panamá. </a:t>
            </a:r>
            <a:r>
              <a:rPr sz="1100" spc="-229" dirty="0">
                <a:latin typeface="Calibri"/>
                <a:cs typeface="Calibri"/>
              </a:rPr>
              <a:t> </a:t>
            </a:r>
            <a:r>
              <a:rPr sz="1100" u="sng" spc="-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3"/>
              </a:rPr>
              <a:t>www.kaizengrp.com</a:t>
            </a:r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158281" y="8909622"/>
            <a:ext cx="5561965" cy="0"/>
          </a:xfrm>
          <a:custGeom>
            <a:avLst/>
            <a:gdLst/>
            <a:ahLst/>
            <a:cxnLst/>
            <a:rect l="l" t="t" r="r" b="b"/>
            <a:pathLst>
              <a:path w="5561965">
                <a:moveTo>
                  <a:pt x="0" y="0"/>
                </a:moveTo>
                <a:lnTo>
                  <a:pt x="5561885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158044" y="804717"/>
            <a:ext cx="999649" cy="431186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6122721" y="1232661"/>
            <a:ext cx="5639435" cy="68829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715" algn="r">
              <a:spcBef>
                <a:spcPts val="100"/>
              </a:spcBef>
            </a:pPr>
            <a:r>
              <a:rPr sz="1100" spc="-5" dirty="0">
                <a:latin typeface="Calibri"/>
                <a:cs typeface="Calibri"/>
              </a:rPr>
              <a:t>Ficha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Técnica: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K-001</a:t>
            </a:r>
            <a:endParaRPr sz="1100">
              <a:latin typeface="Calibri"/>
              <a:cs typeface="Calibri"/>
            </a:endParaRPr>
          </a:p>
          <a:p>
            <a:pPr marL="5149215" marR="5080" indent="118745" algn="r">
              <a:lnSpc>
                <a:spcPct val="101800"/>
              </a:lnSpc>
              <a:spcBef>
                <a:spcPts val="5"/>
              </a:spcBef>
            </a:pPr>
            <a:r>
              <a:rPr sz="1100" dirty="0">
                <a:latin typeface="Calibri"/>
                <a:cs typeface="Calibri"/>
              </a:rPr>
              <a:t>Re</a:t>
            </a:r>
            <a:r>
              <a:rPr sz="1100" spc="5" dirty="0">
                <a:latin typeface="Calibri"/>
                <a:cs typeface="Calibri"/>
              </a:rPr>
              <a:t>v</a:t>
            </a:r>
            <a:r>
              <a:rPr sz="1100" dirty="0">
                <a:latin typeface="Calibri"/>
                <a:cs typeface="Calibri"/>
              </a:rPr>
              <a:t>.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  </a:t>
            </a:r>
            <a:r>
              <a:rPr sz="1100" spc="-5" dirty="0">
                <a:latin typeface="Calibri"/>
                <a:cs typeface="Calibri"/>
              </a:rPr>
              <a:t>Jul-</a:t>
            </a:r>
            <a:r>
              <a:rPr sz="1100" dirty="0">
                <a:latin typeface="Calibri"/>
                <a:cs typeface="Calibri"/>
              </a:rPr>
              <a:t>20</a:t>
            </a:r>
            <a:r>
              <a:rPr sz="1100" spc="-10" dirty="0">
                <a:latin typeface="Calibri"/>
                <a:cs typeface="Calibri"/>
              </a:rPr>
              <a:t>1</a:t>
            </a:r>
            <a:r>
              <a:rPr sz="1100" dirty="0">
                <a:latin typeface="Calibri"/>
                <a:cs typeface="Calibri"/>
              </a:rPr>
              <a:t>8</a:t>
            </a:r>
            <a:endParaRPr sz="1100">
              <a:latin typeface="Calibri"/>
              <a:cs typeface="Calibri"/>
            </a:endParaRPr>
          </a:p>
          <a:p>
            <a:pPr marL="12700" marR="10160" algn="just">
              <a:lnSpc>
                <a:spcPts val="1600"/>
              </a:lnSpc>
              <a:spcBef>
                <a:spcPts val="105"/>
              </a:spcBef>
            </a:pPr>
            <a:r>
              <a:rPr sz="1400" spc="-5" dirty="0">
                <a:latin typeface="Arial"/>
                <a:cs typeface="Arial"/>
              </a:rPr>
              <a:t>Antes </a:t>
            </a:r>
            <a:r>
              <a:rPr sz="1400" dirty="0">
                <a:latin typeface="Arial"/>
                <a:cs typeface="Arial"/>
              </a:rPr>
              <a:t>y después </a:t>
            </a:r>
            <a:r>
              <a:rPr sz="1400" spc="-1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esta prueba deberá realizarse </a:t>
            </a:r>
            <a:r>
              <a:rPr sz="1400" dirty="0">
                <a:latin typeface="Arial"/>
                <a:cs typeface="Arial"/>
              </a:rPr>
              <a:t>un </a:t>
            </a:r>
            <a:r>
              <a:rPr sz="1400" spc="-5" dirty="0">
                <a:latin typeface="Arial"/>
                <a:cs typeface="Arial"/>
              </a:rPr>
              <a:t>análisis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-10" dirty="0">
                <a:latin typeface="Arial"/>
                <a:cs typeface="Arial"/>
              </a:rPr>
              <a:t>los </a:t>
            </a:r>
            <a:r>
              <a:rPr sz="1400" spc="-5" dirty="0">
                <a:latin typeface="Arial"/>
                <a:cs typeface="Arial"/>
              </a:rPr>
              <a:t> gases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disueltos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en </a:t>
            </a:r>
            <a:r>
              <a:rPr sz="1400" dirty="0">
                <a:latin typeface="Arial"/>
                <a:cs typeface="Arial"/>
              </a:rPr>
              <a:t>el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aceite.</a:t>
            </a:r>
            <a:endParaRPr sz="1400">
              <a:latin typeface="Arial"/>
              <a:cs typeface="Arial"/>
            </a:endParaRPr>
          </a:p>
          <a:p>
            <a:pPr marL="12700" marR="5080" algn="just">
              <a:lnSpc>
                <a:spcPct val="101400"/>
              </a:lnSpc>
              <a:spcBef>
                <a:spcPts val="665"/>
              </a:spcBef>
            </a:pPr>
            <a:r>
              <a:rPr sz="1400" spc="-5" dirty="0">
                <a:latin typeface="Arial"/>
                <a:cs typeface="Arial"/>
              </a:rPr>
              <a:t>Antes</a:t>
            </a:r>
            <a:r>
              <a:rPr sz="1400" dirty="0">
                <a:latin typeface="Arial"/>
                <a:cs typeface="Arial"/>
              </a:rPr>
              <a:t> de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la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ejecución</a:t>
            </a:r>
            <a:r>
              <a:rPr sz="1400" dirty="0">
                <a:latin typeface="Arial"/>
                <a:cs typeface="Arial"/>
              </a:rPr>
              <a:t> de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estas</a:t>
            </a:r>
            <a:r>
              <a:rPr sz="1400" dirty="0">
                <a:latin typeface="Arial"/>
                <a:cs typeface="Arial"/>
              </a:rPr>
              <a:t> pruebas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EL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FABRICANTE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deberá </a:t>
            </a:r>
            <a:r>
              <a:rPr sz="1400" spc="-37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presentar al </a:t>
            </a:r>
            <a:r>
              <a:rPr sz="1400" spc="-5" dirty="0">
                <a:latin typeface="Arial"/>
                <a:cs typeface="Arial"/>
              </a:rPr>
              <a:t>cliente los resultados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estudios analíticos </a:t>
            </a:r>
            <a:r>
              <a:rPr sz="1400" dirty="0">
                <a:latin typeface="Arial"/>
                <a:cs typeface="Arial"/>
              </a:rPr>
              <a:t>que </a:t>
            </a:r>
            <a:r>
              <a:rPr sz="1400" spc="-5" dirty="0">
                <a:latin typeface="Arial"/>
                <a:cs typeface="Arial"/>
              </a:rPr>
              <a:t>permitan </a:t>
            </a:r>
            <a:r>
              <a:rPr sz="1400" dirty="0">
                <a:latin typeface="Arial"/>
                <a:cs typeface="Arial"/>
              </a:rPr>
              <a:t> definir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la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posición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del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cambiador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tomas.</a:t>
            </a:r>
            <a:endParaRPr sz="1400">
              <a:latin typeface="Arial"/>
              <a:cs typeface="Arial"/>
            </a:endParaRPr>
          </a:p>
          <a:p>
            <a:pPr marL="469265" marR="311150" lvl="2" indent="-457200">
              <a:lnSpc>
                <a:spcPts val="1610"/>
              </a:lnSpc>
              <a:spcBef>
                <a:spcPts val="955"/>
              </a:spcBef>
              <a:buAutoNum type="arabicPeriod" startAt="2"/>
              <a:tabLst>
                <a:tab pos="469900" algn="l"/>
              </a:tabLst>
            </a:pPr>
            <a:r>
              <a:rPr sz="1400" b="1" spc="-5" dirty="0">
                <a:latin typeface="Arial"/>
                <a:cs typeface="Arial"/>
              </a:rPr>
              <a:t>Pruebas</a:t>
            </a:r>
            <a:r>
              <a:rPr sz="1400" b="1" dirty="0">
                <a:latin typeface="Arial"/>
                <a:cs typeface="Arial"/>
              </a:rPr>
              <a:t> a</a:t>
            </a:r>
            <a:r>
              <a:rPr sz="1400" b="1" spc="-5" dirty="0">
                <a:latin typeface="Arial"/>
                <a:cs typeface="Arial"/>
              </a:rPr>
              <a:t> baja frecuencia</a:t>
            </a:r>
            <a:r>
              <a:rPr sz="1400" b="1" spc="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(Potencial</a:t>
            </a:r>
            <a:r>
              <a:rPr sz="1400" b="1" spc="1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aplicado</a:t>
            </a:r>
            <a:r>
              <a:rPr sz="1400" b="1" spc="1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y</a:t>
            </a:r>
            <a:r>
              <a:rPr sz="1400" b="1" spc="-4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Potencial </a:t>
            </a:r>
            <a:r>
              <a:rPr sz="1400" b="1" spc="-37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Inducido).</a:t>
            </a:r>
            <a:endParaRPr sz="1400">
              <a:latin typeface="Arial"/>
              <a:cs typeface="Arial"/>
            </a:endParaRPr>
          </a:p>
          <a:p>
            <a:pPr marL="12700" marR="6350" algn="just">
              <a:lnSpc>
                <a:spcPct val="98600"/>
              </a:lnSpc>
              <a:spcBef>
                <a:spcPts val="905"/>
              </a:spcBef>
            </a:pPr>
            <a:r>
              <a:rPr sz="1400" dirty="0">
                <a:latin typeface="Arial"/>
                <a:cs typeface="Arial"/>
              </a:rPr>
              <a:t>Se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realizaran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estas</a:t>
            </a:r>
            <a:r>
              <a:rPr sz="1400" spc="-5" dirty="0">
                <a:latin typeface="Arial"/>
                <a:cs typeface="Arial"/>
              </a:rPr>
              <a:t> pruebas</a:t>
            </a:r>
            <a:r>
              <a:rPr sz="1400" dirty="0">
                <a:latin typeface="Arial"/>
                <a:cs typeface="Arial"/>
              </a:rPr>
              <a:t> de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acuerdo</a:t>
            </a:r>
            <a:r>
              <a:rPr sz="1400" dirty="0">
                <a:latin typeface="Arial"/>
                <a:cs typeface="Arial"/>
              </a:rPr>
              <a:t> a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lo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indicado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en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ANSI 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C57.12.90 </a:t>
            </a:r>
            <a:r>
              <a:rPr sz="1400" dirty="0">
                <a:latin typeface="Arial"/>
                <a:cs typeface="Arial"/>
              </a:rPr>
              <a:t>y se aplicarán </a:t>
            </a:r>
            <a:r>
              <a:rPr sz="1400" spc="-5" dirty="0">
                <a:latin typeface="Arial"/>
                <a:cs typeface="Arial"/>
              </a:rPr>
              <a:t>los niveles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tensión indicados </a:t>
            </a:r>
            <a:r>
              <a:rPr sz="1400" spc="-10" dirty="0">
                <a:latin typeface="Arial"/>
                <a:cs typeface="Arial"/>
              </a:rPr>
              <a:t>en ANSI </a:t>
            </a:r>
            <a:r>
              <a:rPr sz="1400" spc="-5" dirty="0">
                <a:latin typeface="Arial"/>
                <a:cs typeface="Arial"/>
              </a:rPr>
              <a:t> C57.12.00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correspondientes</a:t>
            </a:r>
            <a:r>
              <a:rPr sz="1400" dirty="0">
                <a:latin typeface="Arial"/>
                <a:cs typeface="Arial"/>
              </a:rPr>
              <a:t> al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BIL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especificado.</a:t>
            </a:r>
            <a:r>
              <a:rPr sz="1400" dirty="0">
                <a:latin typeface="Arial"/>
                <a:cs typeface="Arial"/>
              </a:rPr>
              <a:t> El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valor</a:t>
            </a:r>
            <a:r>
              <a:rPr sz="1400" dirty="0">
                <a:latin typeface="Arial"/>
                <a:cs typeface="Arial"/>
              </a:rPr>
              <a:t> de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las </a:t>
            </a:r>
            <a:r>
              <a:rPr sz="1400" spc="-5" dirty="0">
                <a:latin typeface="Arial"/>
                <a:cs typeface="Arial"/>
              </a:rPr>
              <a:t> descargas </a:t>
            </a:r>
            <a:r>
              <a:rPr sz="1400" dirty="0">
                <a:latin typeface="Arial"/>
                <a:cs typeface="Arial"/>
              </a:rPr>
              <a:t>en </a:t>
            </a:r>
            <a:r>
              <a:rPr sz="1400" spc="-10" dirty="0">
                <a:latin typeface="Arial"/>
                <a:cs typeface="Arial"/>
              </a:rPr>
              <a:t>la </a:t>
            </a:r>
            <a:r>
              <a:rPr sz="1400" spc="-5" dirty="0">
                <a:latin typeface="Arial"/>
                <a:cs typeface="Arial"/>
              </a:rPr>
              <a:t>prueba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potencial inducido, </a:t>
            </a:r>
            <a:r>
              <a:rPr sz="1400" dirty="0">
                <a:latin typeface="Arial"/>
                <a:cs typeface="Arial"/>
              </a:rPr>
              <a:t>deberá </a:t>
            </a:r>
            <a:r>
              <a:rPr sz="1400" spc="-5" dirty="0">
                <a:latin typeface="Arial"/>
                <a:cs typeface="Arial"/>
              </a:rPr>
              <a:t>ser inferior </a:t>
            </a:r>
            <a:r>
              <a:rPr sz="1400" dirty="0">
                <a:latin typeface="Arial"/>
                <a:cs typeface="Arial"/>
              </a:rPr>
              <a:t>a </a:t>
            </a:r>
            <a:r>
              <a:rPr sz="1400" spc="-5" dirty="0">
                <a:latin typeface="Arial"/>
                <a:cs typeface="Arial"/>
              </a:rPr>
              <a:t>200 </a:t>
            </a:r>
            <a:r>
              <a:rPr sz="1400" spc="-37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pC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1,5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veces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la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tensión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máxima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operación.</a:t>
            </a:r>
            <a:endParaRPr sz="1400">
              <a:latin typeface="Arial"/>
              <a:cs typeface="Arial"/>
            </a:endParaRPr>
          </a:p>
          <a:p>
            <a:pPr marL="469265" lvl="2" indent="-457200" algn="just">
              <a:spcBef>
                <a:spcPts val="780"/>
              </a:spcBef>
              <a:buAutoNum type="arabicPeriod" startAt="3"/>
              <a:tabLst>
                <a:tab pos="469900" algn="l"/>
              </a:tabLst>
            </a:pPr>
            <a:r>
              <a:rPr sz="1400" b="1" spc="-5" dirty="0">
                <a:latin typeface="Arial"/>
                <a:cs typeface="Arial"/>
              </a:rPr>
              <a:t>Medida</a:t>
            </a:r>
            <a:r>
              <a:rPr sz="1400" b="1" spc="-2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de</a:t>
            </a:r>
            <a:r>
              <a:rPr sz="1400" b="1" spc="-1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resistencia.</a:t>
            </a:r>
            <a:endParaRPr sz="1400">
              <a:latin typeface="Arial"/>
              <a:cs typeface="Arial"/>
            </a:endParaRPr>
          </a:p>
          <a:p>
            <a:pPr marL="12700" marR="8890" algn="just">
              <a:lnSpc>
                <a:spcPct val="109700"/>
              </a:lnSpc>
              <a:spcBef>
                <a:spcPts val="760"/>
              </a:spcBef>
            </a:pPr>
            <a:r>
              <a:rPr sz="1400" dirty="0">
                <a:latin typeface="Arial"/>
                <a:cs typeface="Arial"/>
              </a:rPr>
              <a:t>La prueba deberá ser </a:t>
            </a:r>
            <a:r>
              <a:rPr sz="1400" spc="-5" dirty="0">
                <a:latin typeface="Arial"/>
                <a:cs typeface="Arial"/>
              </a:rPr>
              <a:t>realizada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acuerdo </a:t>
            </a:r>
            <a:r>
              <a:rPr sz="1400" dirty="0">
                <a:latin typeface="Arial"/>
                <a:cs typeface="Arial"/>
              </a:rPr>
              <a:t>a </a:t>
            </a:r>
            <a:r>
              <a:rPr sz="1400" spc="-5" dirty="0">
                <a:latin typeface="Arial"/>
                <a:cs typeface="Arial"/>
              </a:rPr>
              <a:t>ANSI/IEEE C57.12.90 </a:t>
            </a:r>
            <a:r>
              <a:rPr sz="1400" dirty="0">
                <a:latin typeface="Arial"/>
                <a:cs typeface="Arial"/>
              </a:rPr>
              <a:t> sobre </a:t>
            </a:r>
            <a:r>
              <a:rPr sz="1400" spc="-5" dirty="0">
                <a:latin typeface="Arial"/>
                <a:cs typeface="Arial"/>
              </a:rPr>
              <a:t>todos los </a:t>
            </a:r>
            <a:r>
              <a:rPr sz="1400" dirty="0">
                <a:latin typeface="Arial"/>
                <a:cs typeface="Arial"/>
              </a:rPr>
              <a:t>arrollados y en </a:t>
            </a:r>
            <a:r>
              <a:rPr sz="1400" spc="-5" dirty="0">
                <a:latin typeface="Arial"/>
                <a:cs typeface="Arial"/>
              </a:rPr>
              <a:t>todas </a:t>
            </a:r>
            <a:r>
              <a:rPr sz="1400" dirty="0">
                <a:latin typeface="Arial"/>
                <a:cs typeface="Arial"/>
              </a:rPr>
              <a:t>las </a:t>
            </a:r>
            <a:r>
              <a:rPr sz="1400" spc="-5" dirty="0">
                <a:latin typeface="Arial"/>
                <a:cs typeface="Arial"/>
              </a:rPr>
              <a:t>posiciones </a:t>
            </a:r>
            <a:r>
              <a:rPr sz="1400" dirty="0">
                <a:latin typeface="Arial"/>
                <a:cs typeface="Arial"/>
              </a:rPr>
              <a:t>del cambiador </a:t>
            </a:r>
            <a:r>
              <a:rPr sz="1400" spc="-1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 tomas.</a:t>
            </a:r>
            <a:endParaRPr sz="1400">
              <a:latin typeface="Arial"/>
              <a:cs typeface="Arial"/>
            </a:endParaRPr>
          </a:p>
          <a:p>
            <a:pPr marL="469265" marR="706120" lvl="2" indent="-457200" algn="just">
              <a:lnSpc>
                <a:spcPts val="1610"/>
              </a:lnSpc>
              <a:spcBef>
                <a:spcPts val="1095"/>
              </a:spcBef>
              <a:buAutoNum type="arabicPeriod" startAt="4"/>
              <a:tabLst>
                <a:tab pos="469900" algn="l"/>
              </a:tabLst>
            </a:pPr>
            <a:r>
              <a:rPr sz="1400" b="1" spc="-5" dirty="0">
                <a:latin typeface="Arial"/>
                <a:cs typeface="Arial"/>
              </a:rPr>
              <a:t>Pruebas de relación de transformación </a:t>
            </a:r>
            <a:r>
              <a:rPr sz="1400" b="1" dirty="0">
                <a:latin typeface="Arial"/>
                <a:cs typeface="Arial"/>
              </a:rPr>
              <a:t>y </a:t>
            </a:r>
            <a:r>
              <a:rPr sz="1400" b="1" spc="-5" dirty="0">
                <a:latin typeface="Arial"/>
                <a:cs typeface="Arial"/>
              </a:rPr>
              <a:t>cálculos de </a:t>
            </a:r>
            <a:r>
              <a:rPr sz="1400" b="1" spc="-37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regulación.</a:t>
            </a:r>
            <a:endParaRPr sz="1400">
              <a:latin typeface="Arial"/>
              <a:cs typeface="Arial"/>
            </a:endParaRPr>
          </a:p>
          <a:p>
            <a:pPr marL="12700" marR="7620" algn="just">
              <a:lnSpc>
                <a:spcPct val="110000"/>
              </a:lnSpc>
              <a:spcBef>
                <a:spcPts val="700"/>
              </a:spcBef>
            </a:pPr>
            <a:r>
              <a:rPr sz="1400" dirty="0">
                <a:latin typeface="Arial"/>
                <a:cs typeface="Arial"/>
              </a:rPr>
              <a:t>La prueba deberá ser </a:t>
            </a:r>
            <a:r>
              <a:rPr sz="1400" spc="-5" dirty="0">
                <a:latin typeface="Arial"/>
                <a:cs typeface="Arial"/>
              </a:rPr>
              <a:t>realizada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acuerdo </a:t>
            </a:r>
            <a:r>
              <a:rPr sz="1400" dirty="0">
                <a:latin typeface="Arial"/>
                <a:cs typeface="Arial"/>
              </a:rPr>
              <a:t>a </a:t>
            </a:r>
            <a:r>
              <a:rPr sz="1400" spc="-5" dirty="0">
                <a:latin typeface="Arial"/>
                <a:cs typeface="Arial"/>
              </a:rPr>
              <a:t>ANSI/IEEE C57.12.90 </a:t>
            </a:r>
            <a:r>
              <a:rPr sz="1400" dirty="0">
                <a:latin typeface="Arial"/>
                <a:cs typeface="Arial"/>
              </a:rPr>
              <a:t> sobre </a:t>
            </a:r>
            <a:r>
              <a:rPr sz="1400" spc="-5" dirty="0">
                <a:latin typeface="Arial"/>
                <a:cs typeface="Arial"/>
              </a:rPr>
              <a:t>todos los </a:t>
            </a:r>
            <a:r>
              <a:rPr sz="1400" dirty="0">
                <a:latin typeface="Arial"/>
                <a:cs typeface="Arial"/>
              </a:rPr>
              <a:t>arrollados a </a:t>
            </a:r>
            <a:r>
              <a:rPr sz="1400" spc="-5" dirty="0">
                <a:latin typeface="Arial"/>
                <a:cs typeface="Arial"/>
              </a:rPr>
              <a:t>tensión nominal </a:t>
            </a:r>
            <a:r>
              <a:rPr sz="1400" dirty="0">
                <a:latin typeface="Arial"/>
                <a:cs typeface="Arial"/>
              </a:rPr>
              <a:t>y en </a:t>
            </a:r>
            <a:r>
              <a:rPr sz="1400" spc="-5" dirty="0">
                <a:latin typeface="Arial"/>
                <a:cs typeface="Arial"/>
              </a:rPr>
              <a:t>todas las posiciones </a:t>
            </a:r>
            <a:r>
              <a:rPr sz="1400" dirty="0">
                <a:latin typeface="Arial"/>
                <a:cs typeface="Arial"/>
              </a:rPr>
              <a:t> del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cambiador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tomas.</a:t>
            </a:r>
            <a:endParaRPr sz="1400">
              <a:latin typeface="Arial"/>
              <a:cs typeface="Arial"/>
            </a:endParaRPr>
          </a:p>
          <a:p>
            <a:pPr marL="469265" lvl="2" indent="-457200" algn="just">
              <a:spcBef>
                <a:spcPts val="975"/>
              </a:spcBef>
              <a:buAutoNum type="arabicPeriod" startAt="5"/>
              <a:tabLst>
                <a:tab pos="469900" algn="l"/>
              </a:tabLst>
            </a:pPr>
            <a:r>
              <a:rPr sz="1400" b="1" spc="-5" dirty="0">
                <a:latin typeface="Arial"/>
                <a:cs typeface="Arial"/>
              </a:rPr>
              <a:t>Polaridad</a:t>
            </a:r>
            <a:r>
              <a:rPr sz="1400" b="1" spc="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y</a:t>
            </a:r>
            <a:r>
              <a:rPr sz="1400" b="1" spc="-5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Grupo</a:t>
            </a:r>
            <a:r>
              <a:rPr sz="1400" b="1" spc="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Vectorial.</a:t>
            </a:r>
            <a:endParaRPr sz="1400">
              <a:latin typeface="Arial"/>
              <a:cs typeface="Arial"/>
            </a:endParaRPr>
          </a:p>
          <a:p>
            <a:pPr marL="12700" marR="211454">
              <a:lnSpc>
                <a:spcPct val="142900"/>
              </a:lnSpc>
              <a:spcBef>
                <a:spcPts val="215"/>
              </a:spcBef>
            </a:pPr>
            <a:r>
              <a:rPr sz="1400" dirty="0">
                <a:latin typeface="Arial"/>
                <a:cs typeface="Arial"/>
              </a:rPr>
              <a:t>Las </a:t>
            </a:r>
            <a:r>
              <a:rPr sz="1400" spc="-5" dirty="0">
                <a:latin typeface="Arial"/>
                <a:cs typeface="Arial"/>
              </a:rPr>
              <a:t>pruebas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deberán</a:t>
            </a:r>
            <a:r>
              <a:rPr sz="1400" spc="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ser</a:t>
            </a:r>
            <a:r>
              <a:rPr sz="1400" spc="1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realizadas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de</a:t>
            </a:r>
            <a:r>
              <a:rPr sz="1400" spc="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acuerdo a </a:t>
            </a:r>
            <a:r>
              <a:rPr sz="1400" spc="-5" dirty="0">
                <a:latin typeface="Arial"/>
                <a:cs typeface="Arial"/>
              </a:rPr>
              <a:t>ANSI C57.12.90</a:t>
            </a:r>
            <a:r>
              <a:rPr sz="1400" spc="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 </a:t>
            </a:r>
            <a:r>
              <a:rPr sz="1400" spc="-37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tensión</a:t>
            </a:r>
            <a:r>
              <a:rPr sz="1400" spc="-5" dirty="0">
                <a:latin typeface="Arial"/>
                <a:cs typeface="Arial"/>
              </a:rPr>
              <a:t> nominal.</a:t>
            </a:r>
            <a:endParaRPr sz="14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255308" y="8940496"/>
            <a:ext cx="5372100" cy="5073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1150"/>
              </a:lnSpc>
            </a:pPr>
            <a:r>
              <a:rPr sz="1100" dirty="0">
                <a:latin typeface="Calibri"/>
                <a:cs typeface="Calibri"/>
              </a:rPr>
              <a:t>PH </a:t>
            </a:r>
            <a:r>
              <a:rPr sz="1100" spc="-5" dirty="0">
                <a:latin typeface="Calibri"/>
                <a:cs typeface="Calibri"/>
              </a:rPr>
              <a:t>Financial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Park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Tower,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Piso</a:t>
            </a:r>
            <a:r>
              <a:rPr sz="1100" dirty="0">
                <a:latin typeface="Calibri"/>
                <a:cs typeface="Calibri"/>
              </a:rPr>
              <a:t> 35,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Boulevard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Costa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Este. </a:t>
            </a:r>
            <a:r>
              <a:rPr sz="1100" spc="-5" dirty="0">
                <a:latin typeface="Calibri"/>
                <a:cs typeface="Calibri"/>
              </a:rPr>
              <a:t>Corregimiento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Juan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Díaz,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Costa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del</a:t>
            </a:r>
            <a:endParaRPr sz="1100">
              <a:latin typeface="Calibri"/>
              <a:cs typeface="Calibri"/>
            </a:endParaRPr>
          </a:p>
          <a:p>
            <a:pPr marL="1724025" marR="1714500" algn="ctr">
              <a:lnSpc>
                <a:spcPct val="101800"/>
              </a:lnSpc>
            </a:pPr>
            <a:r>
              <a:rPr sz="1100" spc="-5" dirty="0">
                <a:latin typeface="Calibri"/>
                <a:cs typeface="Calibri"/>
              </a:rPr>
              <a:t>Este.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Ciudad</a:t>
            </a:r>
            <a:r>
              <a:rPr sz="110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Panamá.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Panamá. </a:t>
            </a:r>
            <a:r>
              <a:rPr sz="1100" spc="-229" dirty="0">
                <a:latin typeface="Calibri"/>
                <a:cs typeface="Calibri"/>
              </a:rPr>
              <a:t> </a:t>
            </a:r>
            <a:r>
              <a:rPr sz="1100" u="sng" spc="-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3"/>
              </a:rPr>
              <a:t>www.kaizengrp.com</a:t>
            </a:r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582528" y="1232662"/>
            <a:ext cx="1179830" cy="5353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00" spc="-5" dirty="0">
                <a:latin typeface="Calibri"/>
                <a:cs typeface="Calibri"/>
              </a:rPr>
              <a:t>Ficha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Técnica: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K-001</a:t>
            </a:r>
            <a:endParaRPr sz="1100">
              <a:latin typeface="Calibri"/>
              <a:cs typeface="Calibri"/>
            </a:endParaRPr>
          </a:p>
          <a:p>
            <a:pPr marL="689610" marR="5080" indent="118745">
              <a:lnSpc>
                <a:spcPct val="101800"/>
              </a:lnSpc>
              <a:spcBef>
                <a:spcPts val="5"/>
              </a:spcBef>
            </a:pPr>
            <a:r>
              <a:rPr sz="1100" dirty="0">
                <a:latin typeface="Calibri"/>
                <a:cs typeface="Calibri"/>
              </a:rPr>
              <a:t>Re</a:t>
            </a:r>
            <a:r>
              <a:rPr sz="1100" spc="5" dirty="0">
                <a:latin typeface="Calibri"/>
                <a:cs typeface="Calibri"/>
              </a:rPr>
              <a:t>v</a:t>
            </a:r>
            <a:r>
              <a:rPr sz="1100" dirty="0">
                <a:latin typeface="Calibri"/>
                <a:cs typeface="Calibri"/>
              </a:rPr>
              <a:t>.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  </a:t>
            </a:r>
            <a:r>
              <a:rPr sz="1100" spc="-5" dirty="0">
                <a:latin typeface="Calibri"/>
                <a:cs typeface="Calibri"/>
              </a:rPr>
              <a:t>Jul-</a:t>
            </a:r>
            <a:r>
              <a:rPr sz="1100" dirty="0">
                <a:latin typeface="Calibri"/>
                <a:cs typeface="Calibri"/>
              </a:rPr>
              <a:t>20</a:t>
            </a:r>
            <a:r>
              <a:rPr sz="1100" spc="-10" dirty="0">
                <a:latin typeface="Calibri"/>
                <a:cs typeface="Calibri"/>
              </a:rPr>
              <a:t>1</a:t>
            </a:r>
            <a:r>
              <a:rPr sz="1100" dirty="0">
                <a:latin typeface="Calibri"/>
                <a:cs typeface="Calibri"/>
              </a:rPr>
              <a:t>8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6158281" y="8909622"/>
            <a:ext cx="5561965" cy="0"/>
          </a:xfrm>
          <a:custGeom>
            <a:avLst/>
            <a:gdLst/>
            <a:ahLst/>
            <a:cxnLst/>
            <a:rect l="l" t="t" r="r" b="b"/>
            <a:pathLst>
              <a:path w="5561965">
                <a:moveTo>
                  <a:pt x="0" y="0"/>
                </a:moveTo>
                <a:lnTo>
                  <a:pt x="5561885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158044" y="804717"/>
            <a:ext cx="999649" cy="431186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6122720" y="1621892"/>
            <a:ext cx="5634990" cy="1301115"/>
          </a:xfrm>
          <a:prstGeom prst="rect">
            <a:avLst/>
          </a:prstGeom>
        </p:spPr>
        <p:txBody>
          <a:bodyPr vert="horz" wrap="square" lIns="0" tIns="131445" rIns="0" bIns="0" rtlCol="0">
            <a:spAutoFit/>
          </a:bodyPr>
          <a:lstStyle/>
          <a:p>
            <a:pPr marL="12700" algn="just">
              <a:spcBef>
                <a:spcPts val="1035"/>
              </a:spcBef>
            </a:pPr>
            <a:r>
              <a:rPr sz="1400" b="1" spc="5" dirty="0">
                <a:latin typeface="Arial"/>
                <a:cs typeface="Arial"/>
              </a:rPr>
              <a:t>1.8.6.Medidas</a:t>
            </a:r>
            <a:r>
              <a:rPr sz="1400" b="1" spc="-2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de pérdidas</a:t>
            </a:r>
            <a:r>
              <a:rPr sz="1400" b="1" spc="-1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en</a:t>
            </a:r>
            <a:r>
              <a:rPr sz="1400" b="1" spc="-1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vacío.</a:t>
            </a:r>
            <a:endParaRPr sz="1400">
              <a:latin typeface="Arial"/>
              <a:cs typeface="Arial"/>
            </a:endParaRPr>
          </a:p>
          <a:p>
            <a:pPr marL="12700" marR="5080" algn="just">
              <a:lnSpc>
                <a:spcPct val="143200"/>
              </a:lnSpc>
              <a:spcBef>
                <a:spcPts val="210"/>
              </a:spcBef>
            </a:pPr>
            <a:r>
              <a:rPr sz="1400" dirty="0">
                <a:latin typeface="Arial"/>
                <a:cs typeface="Arial"/>
              </a:rPr>
              <a:t>La </a:t>
            </a:r>
            <a:r>
              <a:rPr sz="1400" spc="-5" dirty="0">
                <a:latin typeface="Arial"/>
                <a:cs typeface="Arial"/>
              </a:rPr>
              <a:t>prueba deberá </a:t>
            </a:r>
            <a:r>
              <a:rPr sz="1400" dirty="0">
                <a:latin typeface="Arial"/>
                <a:cs typeface="Arial"/>
              </a:rPr>
              <a:t>ser realizada de acuerdo a </a:t>
            </a:r>
            <a:r>
              <a:rPr sz="1400" spc="-5" dirty="0">
                <a:latin typeface="Arial"/>
                <a:cs typeface="Arial"/>
              </a:rPr>
              <a:t>ANSI C57.12.90 </a:t>
            </a:r>
            <a:r>
              <a:rPr sz="1400" dirty="0">
                <a:latin typeface="Arial"/>
                <a:cs typeface="Arial"/>
              </a:rPr>
              <a:t>a </a:t>
            </a:r>
            <a:r>
              <a:rPr sz="1400" spc="-5" dirty="0">
                <a:latin typeface="Arial"/>
                <a:cs typeface="Arial"/>
              </a:rPr>
              <a:t>90%, </a:t>
            </a:r>
            <a:r>
              <a:rPr sz="1400" dirty="0">
                <a:latin typeface="Arial"/>
                <a:cs typeface="Arial"/>
              </a:rPr>
              <a:t> 95% y 110% de </a:t>
            </a:r>
            <a:r>
              <a:rPr sz="1400" spc="-10" dirty="0">
                <a:latin typeface="Arial"/>
                <a:cs typeface="Arial"/>
              </a:rPr>
              <a:t>la </a:t>
            </a:r>
            <a:r>
              <a:rPr sz="1400" spc="-5" dirty="0">
                <a:latin typeface="Arial"/>
                <a:cs typeface="Arial"/>
              </a:rPr>
              <a:t>tensión nominal, </a:t>
            </a:r>
            <a:r>
              <a:rPr sz="1400" dirty="0">
                <a:latin typeface="Arial"/>
                <a:cs typeface="Arial"/>
              </a:rPr>
              <a:t>a 60 </a:t>
            </a:r>
            <a:r>
              <a:rPr sz="1400" spc="-5" dirty="0">
                <a:latin typeface="Arial"/>
                <a:cs typeface="Arial"/>
              </a:rPr>
              <a:t>Hz, antes </a:t>
            </a:r>
            <a:r>
              <a:rPr sz="1400" spc="-10" dirty="0">
                <a:latin typeface="Arial"/>
                <a:cs typeface="Arial"/>
              </a:rPr>
              <a:t>de </a:t>
            </a:r>
            <a:r>
              <a:rPr sz="1400" dirty="0">
                <a:latin typeface="Arial"/>
                <a:cs typeface="Arial"/>
              </a:rPr>
              <a:t>las </a:t>
            </a:r>
            <a:r>
              <a:rPr sz="1400" spc="-5" dirty="0">
                <a:latin typeface="Arial"/>
                <a:cs typeface="Arial"/>
              </a:rPr>
              <a:t>pruebas 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dieléctricas.</a:t>
            </a:r>
            <a:endParaRPr sz="14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255308" y="8940496"/>
            <a:ext cx="5372100" cy="5073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1150"/>
              </a:lnSpc>
            </a:pPr>
            <a:r>
              <a:rPr sz="1100" dirty="0">
                <a:latin typeface="Calibri"/>
                <a:cs typeface="Calibri"/>
              </a:rPr>
              <a:t>PH </a:t>
            </a:r>
            <a:r>
              <a:rPr sz="1100" spc="-5" dirty="0">
                <a:latin typeface="Calibri"/>
                <a:cs typeface="Calibri"/>
              </a:rPr>
              <a:t>Financial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Park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Tower,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Piso</a:t>
            </a:r>
            <a:r>
              <a:rPr sz="1100" dirty="0">
                <a:latin typeface="Calibri"/>
                <a:cs typeface="Calibri"/>
              </a:rPr>
              <a:t> 35,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Boulevard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Costa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Este. </a:t>
            </a:r>
            <a:r>
              <a:rPr sz="1100" spc="-5" dirty="0">
                <a:latin typeface="Calibri"/>
                <a:cs typeface="Calibri"/>
              </a:rPr>
              <a:t>Corregimiento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Juan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Díaz,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Costa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del</a:t>
            </a:r>
            <a:endParaRPr sz="1100">
              <a:latin typeface="Calibri"/>
              <a:cs typeface="Calibri"/>
            </a:endParaRPr>
          </a:p>
          <a:p>
            <a:pPr marL="1724025" marR="1714500" algn="ctr">
              <a:lnSpc>
                <a:spcPct val="101800"/>
              </a:lnSpc>
            </a:pPr>
            <a:r>
              <a:rPr sz="1100" spc="-5" dirty="0">
                <a:latin typeface="Calibri"/>
                <a:cs typeface="Calibri"/>
              </a:rPr>
              <a:t>Este.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Ciudad</a:t>
            </a:r>
            <a:r>
              <a:rPr sz="110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Panamá.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Panamá. </a:t>
            </a:r>
            <a:r>
              <a:rPr sz="1100" spc="-229" dirty="0">
                <a:latin typeface="Calibri"/>
                <a:cs typeface="Calibri"/>
              </a:rPr>
              <a:t> </a:t>
            </a:r>
            <a:r>
              <a:rPr sz="1100" u="sng" spc="-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3"/>
              </a:rPr>
              <a:t>www.kaizengrp.com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122720" y="3385540"/>
            <a:ext cx="5638800" cy="5306260"/>
          </a:xfrm>
          <a:prstGeom prst="rect">
            <a:avLst/>
          </a:prstGeom>
        </p:spPr>
        <p:txBody>
          <a:bodyPr vert="horz" wrap="square" lIns="0" tIns="129539" rIns="0" bIns="0" rtlCol="0">
            <a:spAutoFit/>
          </a:bodyPr>
          <a:lstStyle/>
          <a:p>
            <a:pPr marL="469265" lvl="2" indent="-457200" algn="just">
              <a:spcBef>
                <a:spcPts val="1019"/>
              </a:spcBef>
              <a:buAutoNum type="arabicPeriod" startAt="7"/>
              <a:tabLst>
                <a:tab pos="469900" algn="l"/>
              </a:tabLst>
            </a:pPr>
            <a:r>
              <a:rPr sz="1400" b="1" spc="-5" dirty="0">
                <a:latin typeface="Arial"/>
                <a:cs typeface="Arial"/>
              </a:rPr>
              <a:t>Corriente</a:t>
            </a:r>
            <a:r>
              <a:rPr sz="1400" b="1" spc="-1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de</a:t>
            </a:r>
            <a:r>
              <a:rPr sz="1400" b="1" spc="-1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Excitación</a:t>
            </a:r>
            <a:r>
              <a:rPr sz="1400" b="1" spc="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y</a:t>
            </a:r>
            <a:r>
              <a:rPr sz="1400" b="1" spc="-4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Excitación</a:t>
            </a:r>
            <a:r>
              <a:rPr sz="1400" b="1" spc="-1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a</a:t>
            </a:r>
            <a:r>
              <a:rPr sz="1400" b="1" spc="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baja</a:t>
            </a:r>
            <a:r>
              <a:rPr sz="1400" b="1" spc="-1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tensión.</a:t>
            </a:r>
            <a:endParaRPr sz="1400">
              <a:latin typeface="Arial"/>
              <a:cs typeface="Arial"/>
            </a:endParaRPr>
          </a:p>
          <a:p>
            <a:pPr marL="12700" marR="5080" algn="just">
              <a:lnSpc>
                <a:spcPct val="144300"/>
              </a:lnSpc>
              <a:spcBef>
                <a:spcPts val="180"/>
              </a:spcBef>
            </a:pPr>
            <a:r>
              <a:rPr sz="1400" dirty="0">
                <a:latin typeface="Arial"/>
                <a:cs typeface="Arial"/>
              </a:rPr>
              <a:t>La </a:t>
            </a:r>
            <a:r>
              <a:rPr sz="1400" spc="-5" dirty="0">
                <a:latin typeface="Arial"/>
                <a:cs typeface="Arial"/>
              </a:rPr>
              <a:t>prueba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corriente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excitación deberá </a:t>
            </a:r>
            <a:r>
              <a:rPr sz="1400" dirty="0">
                <a:latin typeface="Arial"/>
                <a:cs typeface="Arial"/>
              </a:rPr>
              <a:t>ser </a:t>
            </a:r>
            <a:r>
              <a:rPr sz="1400" spc="-5" dirty="0">
                <a:latin typeface="Arial"/>
                <a:cs typeface="Arial"/>
              </a:rPr>
              <a:t>realizada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acuerdo </a:t>
            </a:r>
            <a:r>
              <a:rPr sz="1400" dirty="0">
                <a:latin typeface="Arial"/>
                <a:cs typeface="Arial"/>
              </a:rPr>
              <a:t>a </a:t>
            </a:r>
            <a:r>
              <a:rPr sz="1400" spc="-38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ANSI</a:t>
            </a:r>
            <a:r>
              <a:rPr sz="1400" spc="33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C57.12.90</a:t>
            </a:r>
            <a:r>
              <a:rPr sz="1400" spc="33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</a:t>
            </a:r>
            <a:r>
              <a:rPr sz="1400" spc="32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90%,</a:t>
            </a:r>
            <a:r>
              <a:rPr sz="1400" spc="34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95%,</a:t>
            </a:r>
            <a:r>
              <a:rPr sz="1400" spc="34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100%,</a:t>
            </a:r>
            <a:r>
              <a:rPr sz="1400" spc="33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105%,</a:t>
            </a:r>
            <a:r>
              <a:rPr sz="1400" spc="34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y</a:t>
            </a:r>
            <a:r>
              <a:rPr sz="1400" spc="32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110%</a:t>
            </a:r>
            <a:r>
              <a:rPr sz="1400" spc="3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34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la</a:t>
            </a:r>
            <a:r>
              <a:rPr sz="1400" spc="32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tensión</a:t>
            </a:r>
            <a:endParaRPr sz="1400">
              <a:latin typeface="Arial"/>
              <a:cs typeface="Arial"/>
            </a:endParaRPr>
          </a:p>
          <a:p>
            <a:pPr marL="12700" marR="6350" algn="just">
              <a:lnSpc>
                <a:spcPct val="143300"/>
              </a:lnSpc>
              <a:spcBef>
                <a:spcPts val="5"/>
              </a:spcBef>
            </a:pPr>
            <a:r>
              <a:rPr sz="1400" dirty="0">
                <a:latin typeface="Arial"/>
                <a:cs typeface="Arial"/>
              </a:rPr>
              <a:t>nominal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60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Hz.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La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prueba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excitación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baja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tensión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se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realizará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de </a:t>
            </a:r>
            <a:r>
              <a:rPr sz="1400" spc="-37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acuerdo a </a:t>
            </a:r>
            <a:r>
              <a:rPr sz="1400" spc="-5" dirty="0">
                <a:latin typeface="Arial"/>
                <a:cs typeface="Arial"/>
              </a:rPr>
              <a:t>ANSI C57.12.90 </a:t>
            </a:r>
            <a:r>
              <a:rPr sz="1400" dirty="0">
                <a:latin typeface="Arial"/>
                <a:cs typeface="Arial"/>
              </a:rPr>
              <a:t>y una </a:t>
            </a:r>
            <a:r>
              <a:rPr sz="1400" spc="-5" dirty="0">
                <a:latin typeface="Arial"/>
                <a:cs typeface="Arial"/>
              </a:rPr>
              <a:t>tensión </a:t>
            </a:r>
            <a:r>
              <a:rPr sz="1400" dirty="0">
                <a:latin typeface="Arial"/>
                <a:cs typeface="Arial"/>
              </a:rPr>
              <a:t>mucho menor </a:t>
            </a:r>
            <a:r>
              <a:rPr sz="1400" spc="-5" dirty="0">
                <a:latin typeface="Arial"/>
                <a:cs typeface="Arial"/>
              </a:rPr>
              <a:t>que </a:t>
            </a:r>
            <a:r>
              <a:rPr sz="1400" dirty="0">
                <a:latin typeface="Arial"/>
                <a:cs typeface="Arial"/>
              </a:rPr>
              <a:t>la </a:t>
            </a:r>
            <a:r>
              <a:rPr sz="1400" spc="-5" dirty="0">
                <a:latin typeface="Arial"/>
                <a:cs typeface="Arial"/>
              </a:rPr>
              <a:t>tensión </a:t>
            </a:r>
            <a:r>
              <a:rPr sz="1400" dirty="0">
                <a:latin typeface="Arial"/>
                <a:cs typeface="Arial"/>
              </a:rPr>
              <a:t> nominal </a:t>
            </a:r>
            <a:r>
              <a:rPr sz="1400" spc="-5" dirty="0">
                <a:latin typeface="Arial"/>
                <a:cs typeface="Arial"/>
              </a:rPr>
              <a:t>i.e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10 </a:t>
            </a:r>
            <a:r>
              <a:rPr sz="1400" spc="-5" dirty="0">
                <a:latin typeface="Arial"/>
                <a:cs typeface="Arial"/>
              </a:rPr>
              <a:t>kV.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55"/>
              </a:spcBef>
            </a:pPr>
            <a:endParaRPr sz="1300">
              <a:latin typeface="Arial"/>
              <a:cs typeface="Arial"/>
            </a:endParaRPr>
          </a:p>
          <a:p>
            <a:pPr marL="469265" lvl="2" indent="-457200" algn="just">
              <a:buAutoNum type="arabicPeriod" startAt="8"/>
              <a:tabLst>
                <a:tab pos="469900" algn="l"/>
              </a:tabLst>
            </a:pPr>
            <a:r>
              <a:rPr sz="1400" b="1" spc="-5" dirty="0">
                <a:latin typeface="Arial"/>
                <a:cs typeface="Arial"/>
              </a:rPr>
              <a:t>Impedancias</a:t>
            </a:r>
            <a:r>
              <a:rPr sz="1400" b="1" spc="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y</a:t>
            </a:r>
            <a:r>
              <a:rPr sz="1400" b="1" spc="-3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pérdidas</a:t>
            </a:r>
            <a:r>
              <a:rPr sz="1400" b="1" spc="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bajo</a:t>
            </a:r>
            <a:r>
              <a:rPr sz="1400" b="1" spc="-1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carga.</a:t>
            </a:r>
            <a:endParaRPr sz="1400">
              <a:latin typeface="Arial"/>
              <a:cs typeface="Arial"/>
            </a:endParaRPr>
          </a:p>
          <a:p>
            <a:pPr marL="12700" marR="5715" algn="just">
              <a:lnSpc>
                <a:spcPct val="143600"/>
              </a:lnSpc>
              <a:spcBef>
                <a:spcPts val="204"/>
              </a:spcBef>
            </a:pPr>
            <a:r>
              <a:rPr sz="1400" dirty="0">
                <a:latin typeface="Arial"/>
                <a:cs typeface="Arial"/>
              </a:rPr>
              <a:t>La </a:t>
            </a:r>
            <a:r>
              <a:rPr sz="1400" spc="-5" dirty="0">
                <a:latin typeface="Arial"/>
                <a:cs typeface="Arial"/>
              </a:rPr>
              <a:t>prueba </a:t>
            </a:r>
            <a:r>
              <a:rPr sz="1400" dirty="0">
                <a:latin typeface="Arial"/>
                <a:cs typeface="Arial"/>
              </a:rPr>
              <a:t>deberá ser realizada </a:t>
            </a:r>
            <a:r>
              <a:rPr sz="1400" spc="-10" dirty="0">
                <a:latin typeface="Arial"/>
                <a:cs typeface="Arial"/>
              </a:rPr>
              <a:t>de </a:t>
            </a:r>
            <a:r>
              <a:rPr sz="1400" dirty="0">
                <a:latin typeface="Arial"/>
                <a:cs typeface="Arial"/>
              </a:rPr>
              <a:t>acuerdo a </a:t>
            </a:r>
            <a:r>
              <a:rPr sz="1400" spc="-5" dirty="0">
                <a:latin typeface="Arial"/>
                <a:cs typeface="Arial"/>
              </a:rPr>
              <a:t>ANSI/IEEE C57.12.90 </a:t>
            </a:r>
            <a:r>
              <a:rPr sz="1400" dirty="0">
                <a:latin typeface="Arial"/>
                <a:cs typeface="Arial"/>
              </a:rPr>
              <a:t>a 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tensión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nominal</a:t>
            </a:r>
            <a:r>
              <a:rPr sz="1400" dirty="0">
                <a:latin typeface="Arial"/>
                <a:cs typeface="Arial"/>
              </a:rPr>
              <a:t> en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toma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nominal,</a:t>
            </a:r>
            <a:r>
              <a:rPr sz="1400" dirty="0">
                <a:latin typeface="Arial"/>
                <a:cs typeface="Arial"/>
              </a:rPr>
              <a:t> las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posiciones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extremas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del </a:t>
            </a:r>
            <a:r>
              <a:rPr sz="1400" dirty="0">
                <a:latin typeface="Arial"/>
                <a:cs typeface="Arial"/>
              </a:rPr>
              <a:t> cambiador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tomas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y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en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la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toma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que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produce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las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máximas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pérdidas,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la </a:t>
            </a:r>
            <a:r>
              <a:rPr sz="1400" spc="-38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medición </a:t>
            </a:r>
            <a:r>
              <a:rPr sz="1400" spc="-5" dirty="0">
                <a:latin typeface="Arial"/>
                <a:cs typeface="Arial"/>
              </a:rPr>
              <a:t>deberá hacerse </a:t>
            </a:r>
            <a:r>
              <a:rPr sz="1400" dirty="0">
                <a:latin typeface="Arial"/>
                <a:cs typeface="Arial"/>
              </a:rPr>
              <a:t>utilizando </a:t>
            </a:r>
            <a:r>
              <a:rPr sz="1400" spc="-10" dirty="0">
                <a:latin typeface="Arial"/>
                <a:cs typeface="Arial"/>
              </a:rPr>
              <a:t>el </a:t>
            </a:r>
            <a:r>
              <a:rPr sz="1400" spc="-5" dirty="0">
                <a:latin typeface="Arial"/>
                <a:cs typeface="Arial"/>
              </a:rPr>
              <a:t>método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los tres vatímetros. </a:t>
            </a:r>
            <a:r>
              <a:rPr sz="1400" dirty="0">
                <a:latin typeface="Arial"/>
                <a:cs typeface="Arial"/>
              </a:rPr>
              <a:t> Deberá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igualmente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efectuarse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las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mediciones</a:t>
            </a:r>
            <a:r>
              <a:rPr sz="1400" dirty="0">
                <a:latin typeface="Arial"/>
                <a:cs typeface="Arial"/>
              </a:rPr>
              <a:t> de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impedancia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 secuencia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cero.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50"/>
              </a:spcBef>
            </a:pPr>
            <a:endParaRPr sz="1300">
              <a:latin typeface="Arial"/>
              <a:cs typeface="Arial"/>
            </a:endParaRPr>
          </a:p>
          <a:p>
            <a:pPr marL="469265" lvl="2" indent="-457200" algn="just">
              <a:buAutoNum type="arabicPeriod" startAt="9"/>
              <a:tabLst>
                <a:tab pos="469900" algn="l"/>
              </a:tabLst>
            </a:pPr>
            <a:r>
              <a:rPr sz="1400" b="1" spc="-5" dirty="0">
                <a:latin typeface="Arial"/>
                <a:cs typeface="Arial"/>
              </a:rPr>
              <a:t>Pruebas</a:t>
            </a:r>
            <a:r>
              <a:rPr sz="1400" b="1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de</a:t>
            </a:r>
            <a:r>
              <a:rPr sz="1400" b="1" spc="-1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factor</a:t>
            </a:r>
            <a:r>
              <a:rPr sz="1400" b="1" spc="-1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de</a:t>
            </a:r>
            <a:r>
              <a:rPr sz="1400" b="1" spc="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potencia</a:t>
            </a:r>
            <a:r>
              <a:rPr sz="1400" b="1" spc="5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del</a:t>
            </a:r>
            <a:r>
              <a:rPr sz="1400" b="1" spc="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aislamiento.</a:t>
            </a:r>
            <a:endParaRPr sz="1400">
              <a:latin typeface="Arial"/>
              <a:cs typeface="Arial"/>
            </a:endParaRPr>
          </a:p>
          <a:p>
            <a:pPr marL="12700" marR="7620" algn="just">
              <a:lnSpc>
                <a:spcPct val="143600"/>
              </a:lnSpc>
              <a:spcBef>
                <a:spcPts val="190"/>
              </a:spcBef>
            </a:pPr>
            <a:r>
              <a:rPr sz="1400" dirty="0">
                <a:latin typeface="Arial"/>
                <a:cs typeface="Arial"/>
              </a:rPr>
              <a:t>La prueba deberá ser </a:t>
            </a:r>
            <a:r>
              <a:rPr sz="1400" spc="-5" dirty="0">
                <a:latin typeface="Arial"/>
                <a:cs typeface="Arial"/>
              </a:rPr>
              <a:t>hecha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acuerdo </a:t>
            </a:r>
            <a:r>
              <a:rPr sz="1400" dirty="0">
                <a:latin typeface="Arial"/>
                <a:cs typeface="Arial"/>
              </a:rPr>
              <a:t>a </a:t>
            </a:r>
            <a:r>
              <a:rPr sz="1400" spc="-5" dirty="0">
                <a:latin typeface="Arial"/>
                <a:cs typeface="Arial"/>
              </a:rPr>
              <a:t>ANSI/IEEE C57.12.90 </a:t>
            </a:r>
            <a:r>
              <a:rPr sz="1400" dirty="0">
                <a:latin typeface="Arial"/>
                <a:cs typeface="Arial"/>
              </a:rPr>
              <a:t>a </a:t>
            </a:r>
            <a:r>
              <a:rPr sz="1400" spc="-10" dirty="0">
                <a:latin typeface="Arial"/>
                <a:cs typeface="Arial"/>
              </a:rPr>
              <a:t>10 </a:t>
            </a:r>
            <a:r>
              <a:rPr sz="1400" spc="-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kV,</a:t>
            </a:r>
            <a:r>
              <a:rPr sz="1400" spc="34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60</a:t>
            </a:r>
            <a:r>
              <a:rPr sz="1400" spc="34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Hz.</a:t>
            </a:r>
            <a:r>
              <a:rPr sz="1400" spc="33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sobre</a:t>
            </a:r>
            <a:r>
              <a:rPr sz="1400" spc="33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cada</a:t>
            </a:r>
            <a:r>
              <a:rPr sz="1400" spc="34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arrollado.</a:t>
            </a:r>
            <a:r>
              <a:rPr sz="1400" spc="34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Se</a:t>
            </a:r>
            <a:r>
              <a:rPr sz="1400" spc="34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dará</a:t>
            </a:r>
            <a:r>
              <a:rPr sz="1400" spc="34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preferencia</a:t>
            </a:r>
            <a:r>
              <a:rPr sz="1400" spc="32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al</a:t>
            </a:r>
            <a:r>
              <a:rPr sz="1400" spc="35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método</a:t>
            </a:r>
            <a:r>
              <a:rPr sz="1400" spc="33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II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158281" y="8909622"/>
            <a:ext cx="5561965" cy="0"/>
          </a:xfrm>
          <a:custGeom>
            <a:avLst/>
            <a:gdLst/>
            <a:ahLst/>
            <a:cxnLst/>
            <a:rect l="l" t="t" r="r" b="b"/>
            <a:pathLst>
              <a:path w="5561965">
                <a:moveTo>
                  <a:pt x="0" y="0"/>
                </a:moveTo>
                <a:lnTo>
                  <a:pt x="5561885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158044" y="804717"/>
            <a:ext cx="999649" cy="431186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6122721" y="1232661"/>
            <a:ext cx="5639435" cy="731854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715" algn="r">
              <a:spcBef>
                <a:spcPts val="100"/>
              </a:spcBef>
            </a:pPr>
            <a:r>
              <a:rPr sz="1100" spc="-5" dirty="0">
                <a:latin typeface="Calibri"/>
                <a:cs typeface="Calibri"/>
              </a:rPr>
              <a:t>Ficha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Técnica: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K-001</a:t>
            </a:r>
            <a:endParaRPr sz="1100">
              <a:latin typeface="Calibri"/>
              <a:cs typeface="Calibri"/>
            </a:endParaRPr>
          </a:p>
          <a:p>
            <a:pPr marL="5149215" marR="5080" indent="118745" algn="r">
              <a:lnSpc>
                <a:spcPct val="101800"/>
              </a:lnSpc>
              <a:spcBef>
                <a:spcPts val="5"/>
              </a:spcBef>
            </a:pPr>
            <a:r>
              <a:rPr sz="1100" dirty="0">
                <a:latin typeface="Calibri"/>
                <a:cs typeface="Calibri"/>
              </a:rPr>
              <a:t>Re</a:t>
            </a:r>
            <a:r>
              <a:rPr sz="1100" spc="5" dirty="0">
                <a:latin typeface="Calibri"/>
                <a:cs typeface="Calibri"/>
              </a:rPr>
              <a:t>v</a:t>
            </a:r>
            <a:r>
              <a:rPr sz="1100" dirty="0">
                <a:latin typeface="Calibri"/>
                <a:cs typeface="Calibri"/>
              </a:rPr>
              <a:t>.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  </a:t>
            </a:r>
            <a:r>
              <a:rPr sz="1100" spc="-5" dirty="0">
                <a:latin typeface="Calibri"/>
                <a:cs typeface="Calibri"/>
              </a:rPr>
              <a:t>Jul-</a:t>
            </a:r>
            <a:r>
              <a:rPr sz="1100" dirty="0">
                <a:latin typeface="Calibri"/>
                <a:cs typeface="Calibri"/>
              </a:rPr>
              <a:t>20</a:t>
            </a:r>
            <a:r>
              <a:rPr sz="1100" spc="-10" dirty="0">
                <a:latin typeface="Calibri"/>
                <a:cs typeface="Calibri"/>
              </a:rPr>
              <a:t>1</a:t>
            </a:r>
            <a:r>
              <a:rPr sz="1100" dirty="0">
                <a:latin typeface="Calibri"/>
                <a:cs typeface="Calibri"/>
              </a:rPr>
              <a:t>8</a:t>
            </a:r>
            <a:endParaRPr sz="1100">
              <a:latin typeface="Calibri"/>
              <a:cs typeface="Calibri"/>
            </a:endParaRPr>
          </a:p>
          <a:p>
            <a:pPr marL="12700" algn="just">
              <a:lnSpc>
                <a:spcPts val="1670"/>
              </a:lnSpc>
            </a:pPr>
            <a:r>
              <a:rPr sz="1400" dirty="0">
                <a:latin typeface="Arial"/>
                <a:cs typeface="Arial"/>
              </a:rPr>
              <a:t>indicado</a:t>
            </a:r>
            <a:r>
              <a:rPr sz="1400" spc="12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en</a:t>
            </a:r>
            <a:r>
              <a:rPr sz="1400" spc="12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la</a:t>
            </a:r>
            <a:r>
              <a:rPr sz="1400" spc="114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tabla</a:t>
            </a:r>
            <a:r>
              <a:rPr sz="1400" spc="14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1</a:t>
            </a:r>
            <a:r>
              <a:rPr sz="1400" spc="12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12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la</a:t>
            </a:r>
            <a:r>
              <a:rPr sz="1400" spc="12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norma</a:t>
            </a:r>
            <a:r>
              <a:rPr sz="1400" spc="12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antes</a:t>
            </a:r>
            <a:r>
              <a:rPr sz="1400" spc="114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citada.</a:t>
            </a:r>
            <a:r>
              <a:rPr sz="1400" spc="13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El</a:t>
            </a:r>
            <a:r>
              <a:rPr sz="1400" spc="114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factor</a:t>
            </a:r>
            <a:r>
              <a:rPr sz="1400" spc="14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12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potencia</a:t>
            </a:r>
            <a:endParaRPr sz="1400">
              <a:latin typeface="Arial"/>
              <a:cs typeface="Arial"/>
            </a:endParaRPr>
          </a:p>
          <a:p>
            <a:pPr marL="12700" marR="8255" algn="just">
              <a:lnSpc>
                <a:spcPct val="143600"/>
              </a:lnSpc>
            </a:pPr>
            <a:r>
              <a:rPr sz="1400" dirty="0">
                <a:latin typeface="Arial"/>
                <a:cs typeface="Arial"/>
              </a:rPr>
              <a:t>deberá </a:t>
            </a:r>
            <a:r>
              <a:rPr sz="1400" spc="-5" dirty="0">
                <a:latin typeface="Arial"/>
                <a:cs typeface="Arial"/>
              </a:rPr>
              <a:t>ser menor </a:t>
            </a:r>
            <a:r>
              <a:rPr sz="1400" dirty="0">
                <a:latin typeface="Arial"/>
                <a:cs typeface="Arial"/>
              </a:rPr>
              <a:t>a </a:t>
            </a:r>
            <a:r>
              <a:rPr sz="1400" spc="-5" dirty="0">
                <a:latin typeface="Arial"/>
                <a:cs typeface="Arial"/>
              </a:rPr>
              <a:t>0.5% referido </a:t>
            </a:r>
            <a:r>
              <a:rPr sz="1400" dirty="0">
                <a:latin typeface="Arial"/>
                <a:cs typeface="Arial"/>
              </a:rPr>
              <a:t>a 20°C </a:t>
            </a:r>
            <a:r>
              <a:rPr sz="1400" spc="-5" dirty="0">
                <a:latin typeface="Arial"/>
                <a:cs typeface="Arial"/>
              </a:rPr>
              <a:t>antes </a:t>
            </a:r>
            <a:r>
              <a:rPr sz="1400" dirty="0">
                <a:latin typeface="Arial"/>
                <a:cs typeface="Arial"/>
              </a:rPr>
              <a:t>del </a:t>
            </a:r>
            <a:r>
              <a:rPr sz="1400" spc="-5" dirty="0">
                <a:latin typeface="Arial"/>
                <a:cs typeface="Arial"/>
              </a:rPr>
              <a:t>embarque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las 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unidades.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35"/>
              </a:spcBef>
            </a:pPr>
            <a:endParaRPr sz="1300">
              <a:latin typeface="Arial"/>
              <a:cs typeface="Arial"/>
            </a:endParaRPr>
          </a:p>
          <a:p>
            <a:pPr marL="911225" lvl="2" indent="-899160" algn="just">
              <a:spcBef>
                <a:spcPts val="5"/>
              </a:spcBef>
              <a:buAutoNum type="arabicPeriod" startAt="10"/>
              <a:tabLst>
                <a:tab pos="911860" algn="l"/>
              </a:tabLst>
            </a:pPr>
            <a:r>
              <a:rPr sz="1400" b="1" spc="-5" dirty="0">
                <a:latin typeface="Arial"/>
                <a:cs typeface="Arial"/>
              </a:rPr>
              <a:t>Prueba</a:t>
            </a:r>
            <a:r>
              <a:rPr sz="1400" b="1" spc="-1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de</a:t>
            </a:r>
            <a:r>
              <a:rPr sz="1400" b="1" spc="-3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fuga.</a:t>
            </a:r>
            <a:endParaRPr sz="1400">
              <a:latin typeface="Arial"/>
              <a:cs typeface="Arial"/>
            </a:endParaRPr>
          </a:p>
          <a:p>
            <a:pPr marL="12700" marR="5715" algn="just">
              <a:lnSpc>
                <a:spcPct val="143700"/>
              </a:lnSpc>
              <a:spcBef>
                <a:spcPts val="204"/>
              </a:spcBef>
            </a:pPr>
            <a:r>
              <a:rPr sz="1400" dirty="0">
                <a:latin typeface="Arial"/>
                <a:cs typeface="Arial"/>
              </a:rPr>
              <a:t>El </a:t>
            </a:r>
            <a:r>
              <a:rPr sz="1400" spc="-5" dirty="0">
                <a:latin typeface="Arial"/>
                <a:cs typeface="Arial"/>
              </a:rPr>
              <a:t>tanque </a:t>
            </a:r>
            <a:r>
              <a:rPr sz="1400" dirty="0">
                <a:latin typeface="Arial"/>
                <a:cs typeface="Arial"/>
              </a:rPr>
              <a:t>del </a:t>
            </a:r>
            <a:r>
              <a:rPr sz="1400" spc="-5" dirty="0">
                <a:latin typeface="Arial"/>
                <a:cs typeface="Arial"/>
              </a:rPr>
              <a:t>transformador </a:t>
            </a:r>
            <a:r>
              <a:rPr sz="1400" dirty="0">
                <a:latin typeface="Arial"/>
                <a:cs typeface="Arial"/>
              </a:rPr>
              <a:t>y el </a:t>
            </a:r>
            <a:r>
              <a:rPr sz="1400" spc="-5" dirty="0">
                <a:latin typeface="Arial"/>
                <a:cs typeface="Arial"/>
              </a:rPr>
              <a:t>sistema </a:t>
            </a:r>
            <a:r>
              <a:rPr sz="1400" dirty="0">
                <a:latin typeface="Arial"/>
                <a:cs typeface="Arial"/>
              </a:rPr>
              <a:t>de enfriamiento deberán </a:t>
            </a:r>
            <a:r>
              <a:rPr sz="1400" spc="-5" dirty="0">
                <a:latin typeface="Arial"/>
                <a:cs typeface="Arial"/>
              </a:rPr>
              <a:t>ser </a:t>
            </a:r>
            <a:r>
              <a:rPr sz="1400" dirty="0">
                <a:latin typeface="Arial"/>
                <a:cs typeface="Arial"/>
              </a:rPr>
              <a:t> probados para </a:t>
            </a:r>
            <a:r>
              <a:rPr sz="1400" spc="-5" dirty="0">
                <a:latin typeface="Arial"/>
                <a:cs typeface="Arial"/>
              </a:rPr>
              <a:t>detectar fugas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aceite, </a:t>
            </a:r>
            <a:r>
              <a:rPr sz="1400" dirty="0">
                <a:latin typeface="Arial"/>
                <a:cs typeface="Arial"/>
              </a:rPr>
              <a:t>o </a:t>
            </a:r>
            <a:r>
              <a:rPr sz="1400" spc="-5" dirty="0">
                <a:latin typeface="Arial"/>
                <a:cs typeface="Arial"/>
              </a:rPr>
              <a:t>deformaciones </a:t>
            </a:r>
            <a:r>
              <a:rPr sz="1400" dirty="0">
                <a:latin typeface="Arial"/>
                <a:cs typeface="Arial"/>
              </a:rPr>
              <a:t>cuando se 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llene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el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transformador</a:t>
            </a:r>
            <a:r>
              <a:rPr sz="1400" dirty="0">
                <a:latin typeface="Arial"/>
                <a:cs typeface="Arial"/>
              </a:rPr>
              <a:t> con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aceite</a:t>
            </a:r>
            <a:r>
              <a:rPr sz="1400" dirty="0">
                <a:latin typeface="Arial"/>
                <a:cs typeface="Arial"/>
              </a:rPr>
              <a:t> a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la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temperatura</a:t>
            </a:r>
            <a:r>
              <a:rPr sz="1400" dirty="0">
                <a:latin typeface="Arial"/>
                <a:cs typeface="Arial"/>
              </a:rPr>
              <a:t> normal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 funcionamiento. </a:t>
            </a:r>
            <a:r>
              <a:rPr sz="1400" dirty="0">
                <a:latin typeface="Arial"/>
                <a:cs typeface="Arial"/>
              </a:rPr>
              <a:t>La prueba </a:t>
            </a:r>
            <a:r>
              <a:rPr sz="1400" spc="-5" dirty="0">
                <a:latin typeface="Arial"/>
                <a:cs typeface="Arial"/>
              </a:rPr>
              <a:t>deberá realizarse mediante </a:t>
            </a:r>
            <a:r>
              <a:rPr sz="1400" spc="-10" dirty="0">
                <a:latin typeface="Arial"/>
                <a:cs typeface="Arial"/>
              </a:rPr>
              <a:t>la </a:t>
            </a:r>
            <a:r>
              <a:rPr sz="1400" dirty="0">
                <a:latin typeface="Arial"/>
                <a:cs typeface="Arial"/>
              </a:rPr>
              <a:t>aplicación de </a:t>
            </a:r>
            <a:r>
              <a:rPr sz="1400" spc="-37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una </a:t>
            </a:r>
            <a:r>
              <a:rPr sz="1400" spc="-5" dirty="0">
                <a:latin typeface="Arial"/>
                <a:cs typeface="Arial"/>
              </a:rPr>
              <a:t>presión igual </a:t>
            </a:r>
            <a:r>
              <a:rPr sz="1400" dirty="0">
                <a:latin typeface="Arial"/>
                <a:cs typeface="Arial"/>
              </a:rPr>
              <a:t>a 1,25 </a:t>
            </a:r>
            <a:r>
              <a:rPr sz="1400" spc="-5" dirty="0">
                <a:latin typeface="Arial"/>
                <a:cs typeface="Arial"/>
              </a:rPr>
              <a:t>veces </a:t>
            </a:r>
            <a:r>
              <a:rPr sz="1400" dirty="0">
                <a:latin typeface="Arial"/>
                <a:cs typeface="Arial"/>
              </a:rPr>
              <a:t>la </a:t>
            </a:r>
            <a:r>
              <a:rPr sz="1400" spc="-5" dirty="0">
                <a:latin typeface="Arial"/>
                <a:cs typeface="Arial"/>
              </a:rPr>
              <a:t>máxima </a:t>
            </a:r>
            <a:r>
              <a:rPr sz="1400" dirty="0">
                <a:latin typeface="Arial"/>
                <a:cs typeface="Arial"/>
              </a:rPr>
              <a:t>presión normal de </a:t>
            </a:r>
            <a:r>
              <a:rPr sz="1400" spc="-5" dirty="0">
                <a:latin typeface="Arial"/>
                <a:cs typeface="Arial"/>
              </a:rPr>
              <a:t>operación </a:t>
            </a:r>
            <a:r>
              <a:rPr sz="1400" dirty="0">
                <a:latin typeface="Arial"/>
                <a:cs typeface="Arial"/>
              </a:rPr>
              <a:t> por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un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periodo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de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seis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(6)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horas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continúas,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luego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se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quitará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la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presión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y </a:t>
            </a:r>
            <a:r>
              <a:rPr sz="1400" spc="-37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se</a:t>
            </a:r>
            <a:r>
              <a:rPr sz="1400" spc="-6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mantendrá</a:t>
            </a:r>
            <a:r>
              <a:rPr sz="1400" spc="-7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</a:t>
            </a:r>
            <a:r>
              <a:rPr sz="1400" spc="-7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presión</a:t>
            </a:r>
            <a:r>
              <a:rPr sz="1400" spc="-7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nominal</a:t>
            </a:r>
            <a:r>
              <a:rPr sz="1400" spc="-6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por</a:t>
            </a:r>
            <a:r>
              <a:rPr sz="1400" spc="-6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otras</a:t>
            </a:r>
            <a:r>
              <a:rPr sz="1400" spc="-7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seis</a:t>
            </a:r>
            <a:r>
              <a:rPr sz="1400" spc="-5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(6)</a:t>
            </a:r>
            <a:r>
              <a:rPr sz="1400" spc="-6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horas,</a:t>
            </a:r>
            <a:r>
              <a:rPr sz="1400" spc="-7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posteriormente </a:t>
            </a:r>
            <a:r>
              <a:rPr sz="1400" spc="-37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se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vuelve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aplicar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la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presión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prueba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otras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seis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(6)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horas,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este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ciclo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se </a:t>
            </a:r>
            <a:r>
              <a:rPr sz="1400" spc="-37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repite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por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un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período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24 </a:t>
            </a:r>
            <a:r>
              <a:rPr sz="1400" spc="-5" dirty="0">
                <a:latin typeface="Arial"/>
                <a:cs typeface="Arial"/>
              </a:rPr>
              <a:t>horas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continuas.</a:t>
            </a:r>
            <a:endParaRPr sz="1400">
              <a:latin typeface="Arial"/>
              <a:cs typeface="Arial"/>
            </a:endParaRPr>
          </a:p>
          <a:p>
            <a:pPr marL="12700" marR="8890" algn="just">
              <a:lnSpc>
                <a:spcPct val="143300"/>
              </a:lnSpc>
              <a:spcBef>
                <a:spcPts val="819"/>
              </a:spcBef>
            </a:pPr>
            <a:r>
              <a:rPr sz="1400" dirty="0">
                <a:latin typeface="Arial"/>
                <a:cs typeface="Arial"/>
              </a:rPr>
              <a:t>Durante la prueba deberá </a:t>
            </a:r>
            <a:r>
              <a:rPr sz="1400" spc="-5" dirty="0">
                <a:latin typeface="Arial"/>
                <a:cs typeface="Arial"/>
              </a:rPr>
              <a:t>verificarse </a:t>
            </a:r>
            <a:r>
              <a:rPr sz="1400" dirty="0">
                <a:latin typeface="Arial"/>
                <a:cs typeface="Arial"/>
              </a:rPr>
              <a:t>si hay </a:t>
            </a:r>
            <a:r>
              <a:rPr sz="1400" spc="-5" dirty="0">
                <a:latin typeface="Arial"/>
                <a:cs typeface="Arial"/>
              </a:rPr>
              <a:t>fugas </a:t>
            </a:r>
            <a:r>
              <a:rPr sz="1400" spc="-1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aceite </a:t>
            </a:r>
            <a:r>
              <a:rPr sz="1400" dirty="0">
                <a:latin typeface="Arial"/>
                <a:cs typeface="Arial"/>
              </a:rPr>
              <a:t>y </a:t>
            </a:r>
            <a:r>
              <a:rPr sz="1400" spc="-5" dirty="0">
                <a:latin typeface="Arial"/>
                <a:cs typeface="Arial"/>
              </a:rPr>
              <a:t>deberá </a:t>
            </a:r>
            <a:r>
              <a:rPr sz="1400" dirty="0">
                <a:latin typeface="Arial"/>
                <a:cs typeface="Arial"/>
              </a:rPr>
              <a:t> medirse </a:t>
            </a:r>
            <a:r>
              <a:rPr sz="1400" spc="-10" dirty="0">
                <a:latin typeface="Arial"/>
                <a:cs typeface="Arial"/>
              </a:rPr>
              <a:t>la </a:t>
            </a:r>
            <a:r>
              <a:rPr sz="1400" spc="-5" dirty="0">
                <a:latin typeface="Arial"/>
                <a:cs typeface="Arial"/>
              </a:rPr>
              <a:t>deflexión </a:t>
            </a:r>
            <a:r>
              <a:rPr sz="1400" dirty="0">
                <a:latin typeface="Arial"/>
                <a:cs typeface="Arial"/>
              </a:rPr>
              <a:t>en </a:t>
            </a:r>
            <a:r>
              <a:rPr sz="1400" spc="-5" dirty="0">
                <a:latin typeface="Arial"/>
                <a:cs typeface="Arial"/>
              </a:rPr>
              <a:t>diferentes partes </a:t>
            </a:r>
            <a:r>
              <a:rPr sz="1400" dirty="0">
                <a:latin typeface="Arial"/>
                <a:cs typeface="Arial"/>
              </a:rPr>
              <a:t>del </a:t>
            </a:r>
            <a:r>
              <a:rPr sz="1400" spc="-5" dirty="0">
                <a:latin typeface="Arial"/>
                <a:cs typeface="Arial"/>
              </a:rPr>
              <a:t>transformador. </a:t>
            </a:r>
            <a:r>
              <a:rPr sz="1400" dirty="0">
                <a:latin typeface="Arial"/>
                <a:cs typeface="Arial"/>
              </a:rPr>
              <a:t>Si </a:t>
            </a:r>
            <a:r>
              <a:rPr sz="1400" spc="-5" dirty="0">
                <a:latin typeface="Arial"/>
                <a:cs typeface="Arial"/>
              </a:rPr>
              <a:t>ocurren 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fugas, </a:t>
            </a:r>
            <a:r>
              <a:rPr sz="1400" dirty="0">
                <a:latin typeface="Arial"/>
                <a:cs typeface="Arial"/>
              </a:rPr>
              <a:t>o si </a:t>
            </a:r>
            <a:r>
              <a:rPr sz="1400" spc="-5" dirty="0">
                <a:latin typeface="Arial"/>
                <a:cs typeface="Arial"/>
              </a:rPr>
              <a:t>hay </a:t>
            </a:r>
            <a:r>
              <a:rPr sz="1400" dirty="0">
                <a:latin typeface="Arial"/>
                <a:cs typeface="Arial"/>
              </a:rPr>
              <a:t>una </a:t>
            </a:r>
            <a:r>
              <a:rPr sz="1400" spc="-5" dirty="0">
                <a:latin typeface="Arial"/>
                <a:cs typeface="Arial"/>
              </a:rPr>
              <a:t>deformación permanente </a:t>
            </a:r>
            <a:r>
              <a:rPr sz="1400" dirty="0">
                <a:latin typeface="Arial"/>
                <a:cs typeface="Arial"/>
              </a:rPr>
              <a:t>la </a:t>
            </a:r>
            <a:r>
              <a:rPr sz="1400" spc="-5" dirty="0">
                <a:latin typeface="Arial"/>
                <a:cs typeface="Arial"/>
              </a:rPr>
              <a:t>prueba </a:t>
            </a:r>
            <a:r>
              <a:rPr sz="1400" dirty="0">
                <a:latin typeface="Arial"/>
                <a:cs typeface="Arial"/>
              </a:rPr>
              <a:t>deberá ser 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repetida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hasta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que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los</a:t>
            </a:r>
            <a:r>
              <a:rPr sz="1400" spc="-5" dirty="0">
                <a:latin typeface="Arial"/>
                <a:cs typeface="Arial"/>
              </a:rPr>
              <a:t> defectos hayan </a:t>
            </a:r>
            <a:r>
              <a:rPr sz="1400" dirty="0">
                <a:latin typeface="Arial"/>
                <a:cs typeface="Arial"/>
              </a:rPr>
              <a:t>sido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corregidos.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55"/>
              </a:spcBef>
            </a:pPr>
            <a:endParaRPr sz="1300">
              <a:latin typeface="Arial"/>
              <a:cs typeface="Arial"/>
            </a:endParaRPr>
          </a:p>
          <a:p>
            <a:pPr marL="911225" lvl="2" indent="-899160" algn="just">
              <a:buAutoNum type="arabicPeriod" startAt="11"/>
              <a:tabLst>
                <a:tab pos="911860" algn="l"/>
              </a:tabLst>
            </a:pPr>
            <a:r>
              <a:rPr sz="1400" b="1" spc="-5" dirty="0">
                <a:latin typeface="Arial"/>
                <a:cs typeface="Arial"/>
              </a:rPr>
              <a:t>Prueba</a:t>
            </a:r>
            <a:r>
              <a:rPr sz="1400" b="1" spc="-2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de</a:t>
            </a:r>
            <a:r>
              <a:rPr sz="1400" b="1" spc="-1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vacío.</a:t>
            </a:r>
            <a:endParaRPr sz="1400">
              <a:latin typeface="Arial"/>
              <a:cs typeface="Arial"/>
            </a:endParaRPr>
          </a:p>
          <a:p>
            <a:pPr marL="12700" marR="5080" algn="just">
              <a:lnSpc>
                <a:spcPct val="143600"/>
              </a:lnSpc>
              <a:spcBef>
                <a:spcPts val="204"/>
              </a:spcBef>
            </a:pPr>
            <a:r>
              <a:rPr sz="1400" dirty="0">
                <a:latin typeface="Arial"/>
                <a:cs typeface="Arial"/>
              </a:rPr>
              <a:t>Deberán</a:t>
            </a:r>
            <a:r>
              <a:rPr sz="1400" spc="-5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efectuarse</a:t>
            </a:r>
            <a:r>
              <a:rPr sz="1400" spc="-6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pruebas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vacío</a:t>
            </a:r>
            <a:r>
              <a:rPr sz="1400" spc="-7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completas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en</a:t>
            </a:r>
            <a:r>
              <a:rPr sz="1400" spc="-7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cada</a:t>
            </a:r>
            <a:r>
              <a:rPr sz="1400" spc="-6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transformador </a:t>
            </a:r>
            <a:r>
              <a:rPr sz="1400" spc="-37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con el </a:t>
            </a:r>
            <a:r>
              <a:rPr sz="1400" spc="-5" dirty="0">
                <a:latin typeface="Arial"/>
                <a:cs typeface="Arial"/>
              </a:rPr>
              <a:t>sistema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enfriamiento instalado. Durante </a:t>
            </a:r>
            <a:r>
              <a:rPr sz="1400" dirty="0">
                <a:latin typeface="Arial"/>
                <a:cs typeface="Arial"/>
              </a:rPr>
              <a:t>la </a:t>
            </a:r>
            <a:r>
              <a:rPr sz="1400" spc="-5" dirty="0">
                <a:latin typeface="Arial"/>
                <a:cs typeface="Arial"/>
              </a:rPr>
              <a:t>prueba deberá </a:t>
            </a:r>
            <a:r>
              <a:rPr sz="1400" dirty="0">
                <a:latin typeface="Arial"/>
                <a:cs typeface="Arial"/>
              </a:rPr>
              <a:t> medirse</a:t>
            </a:r>
            <a:r>
              <a:rPr sz="1400" spc="5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la</a:t>
            </a:r>
            <a:r>
              <a:rPr sz="1400" spc="5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deflexión</a:t>
            </a:r>
            <a:r>
              <a:rPr sz="1400" spc="5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en</a:t>
            </a:r>
            <a:r>
              <a:rPr sz="1400" spc="5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diferentes</a:t>
            </a:r>
            <a:r>
              <a:rPr sz="1400" spc="6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partes</a:t>
            </a:r>
            <a:r>
              <a:rPr sz="1400" spc="6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del</a:t>
            </a:r>
            <a:r>
              <a:rPr sz="1400" spc="5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transformador.</a:t>
            </a:r>
            <a:r>
              <a:rPr sz="1400" spc="6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Si</a:t>
            </a:r>
            <a:r>
              <a:rPr sz="1400" spc="7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ocurren</a:t>
            </a:r>
            <a:endParaRPr sz="14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255308" y="8940496"/>
            <a:ext cx="5372100" cy="5073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1150"/>
              </a:lnSpc>
            </a:pPr>
            <a:r>
              <a:rPr sz="1100" dirty="0">
                <a:latin typeface="Calibri"/>
                <a:cs typeface="Calibri"/>
              </a:rPr>
              <a:t>PH </a:t>
            </a:r>
            <a:r>
              <a:rPr sz="1100" spc="-5" dirty="0">
                <a:latin typeface="Calibri"/>
                <a:cs typeface="Calibri"/>
              </a:rPr>
              <a:t>Financial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Park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Tower,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Piso</a:t>
            </a:r>
            <a:r>
              <a:rPr sz="1100" dirty="0">
                <a:latin typeface="Calibri"/>
                <a:cs typeface="Calibri"/>
              </a:rPr>
              <a:t> 35,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Boulevard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Costa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Este. </a:t>
            </a:r>
            <a:r>
              <a:rPr sz="1100" spc="-5" dirty="0">
                <a:latin typeface="Calibri"/>
                <a:cs typeface="Calibri"/>
              </a:rPr>
              <a:t>Corregimiento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Juan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Díaz,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Costa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del</a:t>
            </a:r>
            <a:endParaRPr sz="1100">
              <a:latin typeface="Calibri"/>
              <a:cs typeface="Calibri"/>
            </a:endParaRPr>
          </a:p>
          <a:p>
            <a:pPr marL="1724025" marR="1714500" algn="ctr">
              <a:lnSpc>
                <a:spcPct val="101800"/>
              </a:lnSpc>
            </a:pPr>
            <a:r>
              <a:rPr sz="1100" spc="-5" dirty="0">
                <a:latin typeface="Calibri"/>
                <a:cs typeface="Calibri"/>
              </a:rPr>
              <a:t>Este.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Ciudad</a:t>
            </a:r>
            <a:r>
              <a:rPr sz="110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Panamá.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Panamá. </a:t>
            </a:r>
            <a:r>
              <a:rPr sz="1100" spc="-229" dirty="0">
                <a:latin typeface="Calibri"/>
                <a:cs typeface="Calibri"/>
              </a:rPr>
              <a:t> </a:t>
            </a:r>
            <a:r>
              <a:rPr sz="1100" u="sng" spc="-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3"/>
              </a:rPr>
              <a:t>www.kaizengrp.com</a:t>
            </a:r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158281" y="8909622"/>
            <a:ext cx="5561965" cy="0"/>
          </a:xfrm>
          <a:custGeom>
            <a:avLst/>
            <a:gdLst/>
            <a:ahLst/>
            <a:cxnLst/>
            <a:rect l="l" t="t" r="r" b="b"/>
            <a:pathLst>
              <a:path w="5561965">
                <a:moveTo>
                  <a:pt x="0" y="0"/>
                </a:moveTo>
                <a:lnTo>
                  <a:pt x="5561885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158044" y="804717"/>
            <a:ext cx="999649" cy="431186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6122721" y="1232661"/>
            <a:ext cx="5639435" cy="739183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715" algn="r">
              <a:spcBef>
                <a:spcPts val="100"/>
              </a:spcBef>
            </a:pPr>
            <a:r>
              <a:rPr sz="1100" spc="-5" dirty="0">
                <a:latin typeface="Calibri"/>
                <a:cs typeface="Calibri"/>
              </a:rPr>
              <a:t>Ficha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Técnica: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K-001</a:t>
            </a:r>
            <a:endParaRPr sz="1100">
              <a:latin typeface="Calibri"/>
              <a:cs typeface="Calibri"/>
            </a:endParaRPr>
          </a:p>
          <a:p>
            <a:pPr marL="5149215" marR="5080" indent="118745" algn="r">
              <a:lnSpc>
                <a:spcPct val="101800"/>
              </a:lnSpc>
              <a:spcBef>
                <a:spcPts val="5"/>
              </a:spcBef>
            </a:pPr>
            <a:r>
              <a:rPr sz="1100" dirty="0">
                <a:latin typeface="Calibri"/>
                <a:cs typeface="Calibri"/>
              </a:rPr>
              <a:t>Re</a:t>
            </a:r>
            <a:r>
              <a:rPr sz="1100" spc="5" dirty="0">
                <a:latin typeface="Calibri"/>
                <a:cs typeface="Calibri"/>
              </a:rPr>
              <a:t>v</a:t>
            </a:r>
            <a:r>
              <a:rPr sz="1100" dirty="0">
                <a:latin typeface="Calibri"/>
                <a:cs typeface="Calibri"/>
              </a:rPr>
              <a:t>.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  </a:t>
            </a:r>
            <a:r>
              <a:rPr sz="1100" spc="-5" dirty="0">
                <a:latin typeface="Calibri"/>
                <a:cs typeface="Calibri"/>
              </a:rPr>
              <a:t>Jul-</a:t>
            </a:r>
            <a:r>
              <a:rPr sz="1100" dirty="0">
                <a:latin typeface="Calibri"/>
                <a:cs typeface="Calibri"/>
              </a:rPr>
              <a:t>20</a:t>
            </a:r>
            <a:r>
              <a:rPr sz="1100" spc="-10" dirty="0">
                <a:latin typeface="Calibri"/>
                <a:cs typeface="Calibri"/>
              </a:rPr>
              <a:t>1</a:t>
            </a:r>
            <a:r>
              <a:rPr sz="1100" dirty="0">
                <a:latin typeface="Calibri"/>
                <a:cs typeface="Calibri"/>
              </a:rPr>
              <a:t>8</a:t>
            </a:r>
            <a:endParaRPr sz="1100">
              <a:latin typeface="Calibri"/>
              <a:cs typeface="Calibri"/>
            </a:endParaRPr>
          </a:p>
          <a:p>
            <a:pPr marL="12700" algn="just">
              <a:lnSpc>
                <a:spcPts val="1670"/>
              </a:lnSpc>
            </a:pPr>
            <a:r>
              <a:rPr sz="1400" spc="-5" dirty="0">
                <a:latin typeface="Arial"/>
                <a:cs typeface="Arial"/>
              </a:rPr>
              <a:t>fugas</a:t>
            </a:r>
            <a:r>
              <a:rPr sz="1400" spc="32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o</a:t>
            </a:r>
            <a:r>
              <a:rPr sz="1400" spc="3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si</a:t>
            </a:r>
            <a:r>
              <a:rPr sz="1400" spc="32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hay</a:t>
            </a:r>
            <a:r>
              <a:rPr sz="1400" spc="29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una</a:t>
            </a:r>
            <a:r>
              <a:rPr sz="1400" spc="32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deformación</a:t>
            </a:r>
            <a:r>
              <a:rPr sz="1400" spc="32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permanente,</a:t>
            </a:r>
            <a:r>
              <a:rPr sz="1400" spc="32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la</a:t>
            </a:r>
            <a:r>
              <a:rPr sz="1400" spc="32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prueba</a:t>
            </a:r>
            <a:r>
              <a:rPr sz="1400" spc="32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deberá</a:t>
            </a:r>
            <a:r>
              <a:rPr sz="1400" spc="30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ser</a:t>
            </a:r>
            <a:endParaRPr sz="1400">
              <a:latin typeface="Arial"/>
              <a:cs typeface="Arial"/>
            </a:endParaRPr>
          </a:p>
          <a:p>
            <a:pPr marL="12700" algn="just">
              <a:spcBef>
                <a:spcPts val="720"/>
              </a:spcBef>
            </a:pPr>
            <a:r>
              <a:rPr sz="1400" dirty="0">
                <a:latin typeface="Arial"/>
                <a:cs typeface="Arial"/>
              </a:rPr>
              <a:t>repetida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hasta</a:t>
            </a:r>
            <a:r>
              <a:rPr sz="1400" spc="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que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los</a:t>
            </a:r>
            <a:r>
              <a:rPr sz="1400" spc="-5" dirty="0">
                <a:latin typeface="Arial"/>
                <a:cs typeface="Arial"/>
              </a:rPr>
              <a:t> defectos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hayan </a:t>
            </a:r>
            <a:r>
              <a:rPr sz="1400" dirty="0">
                <a:latin typeface="Arial"/>
                <a:cs typeface="Arial"/>
              </a:rPr>
              <a:t>sido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corregidos.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50"/>
              </a:spcBef>
            </a:pPr>
            <a:endParaRPr sz="1300">
              <a:latin typeface="Arial"/>
              <a:cs typeface="Arial"/>
            </a:endParaRPr>
          </a:p>
          <a:p>
            <a:pPr marL="911225" lvl="2" indent="-899160" algn="just">
              <a:buAutoNum type="arabicPeriod" startAt="12"/>
              <a:tabLst>
                <a:tab pos="911860" algn="l"/>
              </a:tabLst>
            </a:pPr>
            <a:r>
              <a:rPr sz="1400" b="1" spc="-5" dirty="0">
                <a:latin typeface="Arial"/>
                <a:cs typeface="Arial"/>
              </a:rPr>
              <a:t>Accesorios.</a:t>
            </a:r>
            <a:endParaRPr sz="1400">
              <a:latin typeface="Arial"/>
              <a:cs typeface="Arial"/>
            </a:endParaRPr>
          </a:p>
          <a:p>
            <a:pPr marL="12700" marR="6350" algn="just">
              <a:lnSpc>
                <a:spcPct val="143300"/>
              </a:lnSpc>
              <a:spcBef>
                <a:spcPts val="210"/>
              </a:spcBef>
            </a:pPr>
            <a:r>
              <a:rPr sz="1400" dirty="0">
                <a:latin typeface="Arial"/>
                <a:cs typeface="Arial"/>
              </a:rPr>
              <a:t>Las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pruebas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deberán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ser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realizadas</a:t>
            </a:r>
            <a:r>
              <a:rPr sz="1400" dirty="0">
                <a:latin typeface="Arial"/>
                <a:cs typeface="Arial"/>
              </a:rPr>
              <a:t> para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asegurar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que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todos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los </a:t>
            </a:r>
            <a:r>
              <a:rPr sz="1400" spc="-5" dirty="0">
                <a:latin typeface="Arial"/>
                <a:cs typeface="Arial"/>
              </a:rPr>
              <a:t> accesorios (cambiador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tomas, relés, indicadores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temperatura, </a:t>
            </a:r>
            <a:r>
              <a:rPr sz="1400" dirty="0">
                <a:latin typeface="Arial"/>
                <a:cs typeface="Arial"/>
              </a:rPr>
              <a:t> ventiladores,</a:t>
            </a:r>
            <a:r>
              <a:rPr sz="1400" spc="-5" dirty="0">
                <a:latin typeface="Arial"/>
                <a:cs typeface="Arial"/>
              </a:rPr>
              <a:t> etc.)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estén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en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buenas condiciones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servicio.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50"/>
              </a:spcBef>
            </a:pPr>
            <a:endParaRPr sz="1300">
              <a:latin typeface="Arial"/>
              <a:cs typeface="Arial"/>
            </a:endParaRPr>
          </a:p>
          <a:p>
            <a:pPr marL="960119" lvl="2" indent="-948055" algn="just">
              <a:spcBef>
                <a:spcPts val="5"/>
              </a:spcBef>
              <a:buAutoNum type="arabicPeriod" startAt="13"/>
              <a:tabLst>
                <a:tab pos="960755" algn="l"/>
              </a:tabLst>
            </a:pPr>
            <a:r>
              <a:rPr sz="1400" b="1" dirty="0">
                <a:latin typeface="Arial"/>
                <a:cs typeface="Arial"/>
              </a:rPr>
              <a:t>Materiales.</a:t>
            </a:r>
            <a:endParaRPr sz="1400">
              <a:latin typeface="Arial"/>
              <a:cs typeface="Arial"/>
            </a:endParaRPr>
          </a:p>
          <a:p>
            <a:pPr marL="12700" marR="6350" algn="just">
              <a:lnSpc>
                <a:spcPct val="143400"/>
              </a:lnSpc>
              <a:spcBef>
                <a:spcPts val="204"/>
              </a:spcBef>
            </a:pPr>
            <a:r>
              <a:rPr sz="1400" dirty="0">
                <a:latin typeface="Arial"/>
                <a:cs typeface="Arial"/>
              </a:rPr>
              <a:t>Los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materiales,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piezas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y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conjuntos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relacionados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que</a:t>
            </a:r>
            <a:r>
              <a:rPr sz="1400" spc="-6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se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usen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en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la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obra, </a:t>
            </a:r>
            <a:r>
              <a:rPr sz="1400" spc="-38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deberán ser </a:t>
            </a:r>
            <a:r>
              <a:rPr sz="1400" spc="-5" dirty="0">
                <a:latin typeface="Arial"/>
                <a:cs typeface="Arial"/>
              </a:rPr>
              <a:t>probados, </a:t>
            </a:r>
            <a:r>
              <a:rPr sz="1400" dirty="0">
                <a:latin typeface="Arial"/>
                <a:cs typeface="Arial"/>
              </a:rPr>
              <a:t>a </a:t>
            </a:r>
            <a:r>
              <a:rPr sz="1400" spc="-5" dirty="0">
                <a:latin typeface="Arial"/>
                <a:cs typeface="Arial"/>
              </a:rPr>
              <a:t>menos </a:t>
            </a:r>
            <a:r>
              <a:rPr sz="1400" dirty="0">
                <a:latin typeface="Arial"/>
                <a:cs typeface="Arial"/>
              </a:rPr>
              <a:t>que </a:t>
            </a:r>
            <a:r>
              <a:rPr sz="1400" spc="-5" dirty="0">
                <a:latin typeface="Arial"/>
                <a:cs typeface="Arial"/>
              </a:rPr>
              <a:t>se </a:t>
            </a:r>
            <a:r>
              <a:rPr sz="1400" dirty="0">
                <a:latin typeface="Arial"/>
                <a:cs typeface="Arial"/>
              </a:rPr>
              <a:t>ordene lo </a:t>
            </a:r>
            <a:r>
              <a:rPr sz="1400" spc="-5" dirty="0">
                <a:latin typeface="Arial"/>
                <a:cs typeface="Arial"/>
              </a:rPr>
              <a:t>contrario,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acuerdo </a:t>
            </a:r>
            <a:r>
              <a:rPr sz="1400" spc="-38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con</a:t>
            </a:r>
            <a:r>
              <a:rPr sz="1400" spc="-8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los</a:t>
            </a:r>
            <a:r>
              <a:rPr sz="1400" spc="-6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mejores</a:t>
            </a:r>
            <a:r>
              <a:rPr sz="1400" spc="-7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métodos</a:t>
            </a:r>
            <a:r>
              <a:rPr sz="1400" spc="-8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comerciales</a:t>
            </a:r>
            <a:r>
              <a:rPr sz="1400" spc="-7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aplicables</a:t>
            </a:r>
            <a:r>
              <a:rPr sz="1400" spc="-7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al</a:t>
            </a:r>
            <a:r>
              <a:rPr sz="1400" spc="-8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tipo</a:t>
            </a:r>
            <a:r>
              <a:rPr sz="1400" spc="-7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y</a:t>
            </a:r>
            <a:r>
              <a:rPr sz="1400" spc="-1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clase</a:t>
            </a:r>
            <a:r>
              <a:rPr sz="1400" spc="-8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particular </a:t>
            </a:r>
            <a:r>
              <a:rPr sz="1400" spc="-38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5" dirty="0">
                <a:latin typeface="Arial"/>
                <a:cs typeface="Arial"/>
              </a:rPr>
              <a:t> trabajo.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50"/>
              </a:spcBef>
            </a:pPr>
            <a:endParaRPr sz="1300">
              <a:latin typeface="Arial"/>
              <a:cs typeface="Arial"/>
            </a:endParaRPr>
          </a:p>
          <a:p>
            <a:pPr marL="911225" lvl="2" indent="-899160">
              <a:spcBef>
                <a:spcPts val="5"/>
              </a:spcBef>
              <a:buAutoNum type="arabicPeriod" startAt="14"/>
              <a:tabLst>
                <a:tab pos="911225" algn="l"/>
                <a:tab pos="911860" algn="l"/>
              </a:tabLst>
            </a:pPr>
            <a:r>
              <a:rPr sz="1400" b="1" spc="-5" dirty="0">
                <a:latin typeface="Arial"/>
                <a:cs typeface="Arial"/>
              </a:rPr>
              <a:t>Prueba Tipo</a:t>
            </a:r>
            <a:r>
              <a:rPr sz="1400" b="1" spc="-2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en</a:t>
            </a:r>
            <a:r>
              <a:rPr sz="1400" b="1" spc="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Aisladores</a:t>
            </a:r>
            <a:r>
              <a:rPr sz="1400" b="1" spc="-2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Pasatapas.</a:t>
            </a:r>
            <a:endParaRPr sz="1400">
              <a:latin typeface="Arial"/>
              <a:cs typeface="Arial"/>
            </a:endParaRPr>
          </a:p>
          <a:p>
            <a:pPr marL="12700" marR="234315">
              <a:lnSpc>
                <a:spcPct val="142900"/>
              </a:lnSpc>
              <a:spcBef>
                <a:spcPts val="215"/>
              </a:spcBef>
            </a:pPr>
            <a:r>
              <a:rPr sz="1400" dirty="0">
                <a:latin typeface="Arial"/>
                <a:cs typeface="Arial"/>
              </a:rPr>
              <a:t>Las </a:t>
            </a:r>
            <a:r>
              <a:rPr sz="1400" spc="-5" dirty="0">
                <a:latin typeface="Arial"/>
                <a:cs typeface="Arial"/>
              </a:rPr>
              <a:t>siguientes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pruebas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deberán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ser</a:t>
            </a:r>
            <a:r>
              <a:rPr sz="1400" spc="1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hechas</a:t>
            </a:r>
            <a:r>
              <a:rPr sz="1400" spc="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</a:t>
            </a:r>
            <a:r>
              <a:rPr sz="1400" spc="-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un aislador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pasatapas </a:t>
            </a:r>
            <a:r>
              <a:rPr sz="1400" spc="-37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cada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tipo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que</a:t>
            </a:r>
            <a:r>
              <a:rPr sz="1400" spc="-5" dirty="0">
                <a:latin typeface="Arial"/>
                <a:cs typeface="Arial"/>
              </a:rPr>
              <a:t> tenga</a:t>
            </a:r>
            <a:r>
              <a:rPr sz="1400" dirty="0">
                <a:latin typeface="Arial"/>
                <a:cs typeface="Arial"/>
              </a:rPr>
              <a:t> una</a:t>
            </a:r>
            <a:r>
              <a:rPr sz="1400" spc="-5" dirty="0">
                <a:latin typeface="Arial"/>
                <a:cs typeface="Arial"/>
              </a:rPr>
              <a:t> tensión</a:t>
            </a:r>
            <a:r>
              <a:rPr sz="1400" spc="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nominal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13,8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kV</a:t>
            </a:r>
            <a:r>
              <a:rPr sz="1400" spc="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y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superior.</a:t>
            </a:r>
            <a:endParaRPr sz="1400">
              <a:latin typeface="Arial"/>
              <a:cs typeface="Arial"/>
            </a:endParaRPr>
          </a:p>
          <a:p>
            <a:pPr marL="12700" marR="695960">
              <a:lnSpc>
                <a:spcPct val="142900"/>
              </a:lnSpc>
              <a:spcBef>
                <a:spcPts val="825"/>
              </a:spcBef>
            </a:pPr>
            <a:r>
              <a:rPr sz="1400" dirty="0">
                <a:latin typeface="Arial"/>
                <a:cs typeface="Arial"/>
              </a:rPr>
              <a:t>A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menos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que</a:t>
            </a:r>
            <a:r>
              <a:rPr sz="1400" spc="-5" dirty="0">
                <a:latin typeface="Arial"/>
                <a:cs typeface="Arial"/>
              </a:rPr>
              <a:t> otra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cosa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sea</a:t>
            </a:r>
            <a:r>
              <a:rPr sz="1400" spc="-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acordada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las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pruebas</a:t>
            </a:r>
            <a:r>
              <a:rPr sz="1400" spc="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deberán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ser </a:t>
            </a:r>
            <a:r>
              <a:rPr sz="1400" spc="-37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efectuadas </a:t>
            </a:r>
            <a:r>
              <a:rPr sz="1400" dirty="0">
                <a:latin typeface="Arial"/>
                <a:cs typeface="Arial"/>
              </a:rPr>
              <a:t>según</a:t>
            </a:r>
            <a:r>
              <a:rPr sz="1400" spc="-10" dirty="0">
                <a:latin typeface="Arial"/>
                <a:cs typeface="Arial"/>
              </a:rPr>
              <a:t> la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norma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ANSI IEEE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C57.19.00.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350">
              <a:latin typeface="Arial"/>
              <a:cs typeface="Arial"/>
            </a:endParaRPr>
          </a:p>
          <a:p>
            <a:pPr marL="911225" lvl="3" indent="-899160">
              <a:buAutoNum type="arabicPeriod"/>
              <a:tabLst>
                <a:tab pos="911225" algn="l"/>
                <a:tab pos="911860" algn="l"/>
              </a:tabLst>
            </a:pPr>
            <a:r>
              <a:rPr sz="1400" b="1" spc="-5" dirty="0">
                <a:latin typeface="Arial"/>
                <a:cs typeface="Arial"/>
              </a:rPr>
              <a:t>Prueba</a:t>
            </a:r>
            <a:r>
              <a:rPr sz="1400" b="1" spc="-1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de</a:t>
            </a:r>
            <a:r>
              <a:rPr sz="1400" b="1" spc="-3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Impulso.</a:t>
            </a:r>
            <a:endParaRPr sz="1400">
              <a:latin typeface="Arial"/>
              <a:cs typeface="Arial"/>
            </a:endParaRPr>
          </a:p>
          <a:p>
            <a:pPr marL="12700">
              <a:spcBef>
                <a:spcPts val="910"/>
              </a:spcBef>
            </a:pPr>
            <a:r>
              <a:rPr sz="1400" spc="-5" dirty="0">
                <a:latin typeface="Arial"/>
                <a:cs typeface="Arial"/>
              </a:rPr>
              <a:t>Esta</a:t>
            </a:r>
            <a:r>
              <a:rPr sz="1400" spc="1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prueba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deberá</a:t>
            </a:r>
            <a:r>
              <a:rPr sz="1400" spc="1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realizarse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según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IEEE</a:t>
            </a:r>
            <a:r>
              <a:rPr sz="1400" spc="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C57.19.00.</a:t>
            </a:r>
            <a:endParaRPr sz="1400">
              <a:latin typeface="Arial"/>
              <a:cs typeface="Arial"/>
            </a:endParaRPr>
          </a:p>
          <a:p>
            <a:pPr marL="911225" lvl="3" indent="-899160">
              <a:spcBef>
                <a:spcPts val="745"/>
              </a:spcBef>
              <a:buAutoNum type="arabicPeriod" startAt="2"/>
              <a:tabLst>
                <a:tab pos="911225" algn="l"/>
                <a:tab pos="911860" algn="l"/>
              </a:tabLst>
            </a:pPr>
            <a:r>
              <a:rPr sz="1400" b="1" spc="-5" dirty="0">
                <a:latin typeface="Arial"/>
                <a:cs typeface="Arial"/>
              </a:rPr>
              <a:t>Prueba</a:t>
            </a:r>
            <a:r>
              <a:rPr sz="1400" b="1" spc="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a</a:t>
            </a:r>
            <a:r>
              <a:rPr sz="1400" b="1" spc="-1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frecuencia Industrial (húmeda).</a:t>
            </a:r>
            <a:endParaRPr sz="1400">
              <a:latin typeface="Arial"/>
              <a:cs typeface="Arial"/>
            </a:endParaRPr>
          </a:p>
          <a:p>
            <a:pPr lvl="3">
              <a:spcBef>
                <a:spcPts val="50"/>
              </a:spcBef>
              <a:buFont typeface="Arial"/>
              <a:buAutoNum type="arabicPeriod" startAt="2"/>
            </a:pPr>
            <a:endParaRPr sz="1300">
              <a:latin typeface="Arial"/>
              <a:cs typeface="Arial"/>
            </a:endParaRPr>
          </a:p>
          <a:p>
            <a:pPr marL="911225" lvl="3" indent="-899160">
              <a:spcBef>
                <a:spcPts val="5"/>
              </a:spcBef>
              <a:buAutoNum type="arabicPeriod" startAt="2"/>
              <a:tabLst>
                <a:tab pos="911225" algn="l"/>
                <a:tab pos="911860" algn="l"/>
              </a:tabLst>
            </a:pPr>
            <a:r>
              <a:rPr sz="1400" b="1" spc="-5" dirty="0">
                <a:latin typeface="Arial"/>
                <a:cs typeface="Arial"/>
              </a:rPr>
              <a:t>Medida</a:t>
            </a:r>
            <a:r>
              <a:rPr sz="1400" b="1" spc="-1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del Factor de</a:t>
            </a:r>
            <a:r>
              <a:rPr sz="1400" b="1" spc="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Potencia.</a:t>
            </a:r>
            <a:endParaRPr sz="14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255308" y="8940496"/>
            <a:ext cx="5372100" cy="5073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1150"/>
              </a:lnSpc>
            </a:pPr>
            <a:r>
              <a:rPr sz="1100" dirty="0">
                <a:latin typeface="Calibri"/>
                <a:cs typeface="Calibri"/>
              </a:rPr>
              <a:t>PH </a:t>
            </a:r>
            <a:r>
              <a:rPr sz="1100" spc="-5" dirty="0">
                <a:latin typeface="Calibri"/>
                <a:cs typeface="Calibri"/>
              </a:rPr>
              <a:t>Financial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Park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Tower,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Piso</a:t>
            </a:r>
            <a:r>
              <a:rPr sz="1100" dirty="0">
                <a:latin typeface="Calibri"/>
                <a:cs typeface="Calibri"/>
              </a:rPr>
              <a:t> 35,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Boulevard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Costa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Este. </a:t>
            </a:r>
            <a:r>
              <a:rPr sz="1100" spc="-5" dirty="0">
                <a:latin typeface="Calibri"/>
                <a:cs typeface="Calibri"/>
              </a:rPr>
              <a:t>Corregimiento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Juan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Díaz,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Costa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del</a:t>
            </a:r>
            <a:endParaRPr sz="1100">
              <a:latin typeface="Calibri"/>
              <a:cs typeface="Calibri"/>
            </a:endParaRPr>
          </a:p>
          <a:p>
            <a:pPr marL="1724025" marR="1714500" algn="ctr">
              <a:lnSpc>
                <a:spcPct val="101800"/>
              </a:lnSpc>
            </a:pPr>
            <a:r>
              <a:rPr sz="1100" spc="-5" dirty="0">
                <a:latin typeface="Calibri"/>
                <a:cs typeface="Calibri"/>
              </a:rPr>
              <a:t>Este.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Ciudad</a:t>
            </a:r>
            <a:r>
              <a:rPr sz="110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Panamá.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Panamá. </a:t>
            </a:r>
            <a:r>
              <a:rPr sz="1100" spc="-229" dirty="0">
                <a:latin typeface="Calibri"/>
                <a:cs typeface="Calibri"/>
              </a:rPr>
              <a:t> </a:t>
            </a:r>
            <a:r>
              <a:rPr sz="1100" u="sng" spc="-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3"/>
              </a:rPr>
              <a:t>www.kaizengrp.com</a:t>
            </a:r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158281" y="8909622"/>
            <a:ext cx="5561965" cy="0"/>
          </a:xfrm>
          <a:custGeom>
            <a:avLst/>
            <a:gdLst/>
            <a:ahLst/>
            <a:cxnLst/>
            <a:rect l="l" t="t" r="r" b="b"/>
            <a:pathLst>
              <a:path w="5561965">
                <a:moveTo>
                  <a:pt x="0" y="0"/>
                </a:moveTo>
                <a:lnTo>
                  <a:pt x="5561885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158044" y="804717"/>
            <a:ext cx="999649" cy="431186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6122721" y="1232661"/>
            <a:ext cx="5639435" cy="76231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715" algn="r">
              <a:spcBef>
                <a:spcPts val="100"/>
              </a:spcBef>
            </a:pPr>
            <a:r>
              <a:rPr sz="1100" spc="-5" dirty="0">
                <a:latin typeface="Calibri"/>
                <a:cs typeface="Calibri"/>
              </a:rPr>
              <a:t>Ficha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Técnica: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K-001</a:t>
            </a:r>
            <a:endParaRPr sz="1100">
              <a:latin typeface="Calibri"/>
              <a:cs typeface="Calibri"/>
            </a:endParaRPr>
          </a:p>
          <a:p>
            <a:pPr marL="5149215" marR="5080" indent="118745" algn="r">
              <a:lnSpc>
                <a:spcPct val="101800"/>
              </a:lnSpc>
              <a:spcBef>
                <a:spcPts val="5"/>
              </a:spcBef>
            </a:pPr>
            <a:r>
              <a:rPr sz="1100" dirty="0">
                <a:latin typeface="Calibri"/>
                <a:cs typeface="Calibri"/>
              </a:rPr>
              <a:t>Re</a:t>
            </a:r>
            <a:r>
              <a:rPr sz="1100" spc="5" dirty="0">
                <a:latin typeface="Calibri"/>
                <a:cs typeface="Calibri"/>
              </a:rPr>
              <a:t>v</a:t>
            </a:r>
            <a:r>
              <a:rPr sz="1100" dirty="0">
                <a:latin typeface="Calibri"/>
                <a:cs typeface="Calibri"/>
              </a:rPr>
              <a:t>.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  </a:t>
            </a:r>
            <a:r>
              <a:rPr sz="1100" spc="-5" dirty="0">
                <a:latin typeface="Calibri"/>
                <a:cs typeface="Calibri"/>
              </a:rPr>
              <a:t>Jul-</a:t>
            </a:r>
            <a:r>
              <a:rPr sz="1100" dirty="0">
                <a:latin typeface="Calibri"/>
                <a:cs typeface="Calibri"/>
              </a:rPr>
              <a:t>20</a:t>
            </a:r>
            <a:r>
              <a:rPr sz="1100" spc="-10" dirty="0">
                <a:latin typeface="Calibri"/>
                <a:cs typeface="Calibri"/>
              </a:rPr>
              <a:t>1</a:t>
            </a:r>
            <a:r>
              <a:rPr sz="1100" dirty="0">
                <a:latin typeface="Calibri"/>
                <a:cs typeface="Calibri"/>
              </a:rPr>
              <a:t>8</a:t>
            </a:r>
            <a:endParaRPr sz="1100">
              <a:latin typeface="Calibri"/>
              <a:cs typeface="Calibri"/>
            </a:endParaRPr>
          </a:p>
          <a:p>
            <a:pPr marL="12700">
              <a:lnSpc>
                <a:spcPts val="1655"/>
              </a:lnSpc>
            </a:pPr>
            <a:r>
              <a:rPr sz="1400" dirty="0">
                <a:latin typeface="Arial"/>
                <a:cs typeface="Arial"/>
              </a:rPr>
              <a:t>Deberá</a:t>
            </a:r>
            <a:r>
              <a:rPr sz="1400" spc="-5" dirty="0">
                <a:latin typeface="Arial"/>
                <a:cs typeface="Arial"/>
              </a:rPr>
              <a:t> efectuarse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medidas</a:t>
            </a:r>
            <a:r>
              <a:rPr sz="1400" spc="-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del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factor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potencia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antes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y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después</a:t>
            </a:r>
            <a:endParaRPr sz="1400">
              <a:latin typeface="Arial"/>
              <a:cs typeface="Arial"/>
            </a:endParaRPr>
          </a:p>
          <a:p>
            <a:pPr marL="12700">
              <a:spcBef>
                <a:spcPts val="165"/>
              </a:spcBef>
            </a:pPr>
            <a:r>
              <a:rPr sz="1400" dirty="0">
                <a:latin typeface="Arial"/>
                <a:cs typeface="Arial"/>
              </a:rPr>
              <a:t>de</a:t>
            </a:r>
            <a:r>
              <a:rPr sz="1400" spc="-5" dirty="0">
                <a:latin typeface="Arial"/>
                <a:cs typeface="Arial"/>
              </a:rPr>
              <a:t> cada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una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de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las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pruebas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anteriores.</a:t>
            </a:r>
            <a:endParaRPr sz="1400">
              <a:latin typeface="Arial"/>
              <a:cs typeface="Arial"/>
            </a:endParaRPr>
          </a:p>
          <a:p>
            <a:pPr marL="911225" lvl="3" indent="-899160">
              <a:spcBef>
                <a:spcPts val="975"/>
              </a:spcBef>
              <a:buAutoNum type="arabicPeriod" startAt="4"/>
              <a:tabLst>
                <a:tab pos="911225" algn="l"/>
                <a:tab pos="911860" algn="l"/>
              </a:tabLst>
            </a:pPr>
            <a:r>
              <a:rPr sz="1400" b="1" spc="-5" dirty="0">
                <a:latin typeface="Arial"/>
                <a:cs typeface="Arial"/>
              </a:rPr>
              <a:t>Tensión de</a:t>
            </a:r>
            <a:r>
              <a:rPr sz="1400" b="1" spc="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Radio</a:t>
            </a:r>
            <a:r>
              <a:rPr sz="1400" b="1" spc="-1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Influencia</a:t>
            </a:r>
            <a:r>
              <a:rPr sz="1400" b="1" spc="-1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(RIV).</a:t>
            </a:r>
            <a:endParaRPr sz="1400">
              <a:latin typeface="Arial"/>
              <a:cs typeface="Arial"/>
            </a:endParaRPr>
          </a:p>
          <a:p>
            <a:pPr marL="12700" marR="470534">
              <a:lnSpc>
                <a:spcPts val="1600"/>
              </a:lnSpc>
              <a:spcBef>
                <a:spcPts val="1055"/>
              </a:spcBef>
            </a:pPr>
            <a:r>
              <a:rPr sz="1400" spc="-5" dirty="0">
                <a:latin typeface="Arial"/>
                <a:cs typeface="Arial"/>
              </a:rPr>
              <a:t>Esta</a:t>
            </a:r>
            <a:r>
              <a:rPr sz="1400" spc="1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prueba deberá</a:t>
            </a:r>
            <a:r>
              <a:rPr sz="1400" spc="1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efectuarse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según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NEMA</a:t>
            </a:r>
            <a:r>
              <a:rPr sz="1400" spc="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107 para </a:t>
            </a:r>
            <a:r>
              <a:rPr sz="1400" spc="-5" dirty="0">
                <a:latin typeface="Arial"/>
                <a:cs typeface="Arial"/>
              </a:rPr>
              <a:t>aisladores </a:t>
            </a:r>
            <a:r>
              <a:rPr sz="1400" spc="-37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pasatapas</a:t>
            </a:r>
            <a:r>
              <a:rPr sz="1400" dirty="0">
                <a:latin typeface="Arial"/>
                <a:cs typeface="Arial"/>
              </a:rPr>
              <a:t> de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115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kV.</a:t>
            </a:r>
            <a:endParaRPr sz="1400">
              <a:latin typeface="Arial"/>
              <a:cs typeface="Arial"/>
            </a:endParaRPr>
          </a:p>
          <a:p>
            <a:pPr marL="911225" lvl="3" indent="-899160">
              <a:spcBef>
                <a:spcPts val="700"/>
              </a:spcBef>
              <a:buAutoNum type="arabicPeriod" startAt="5"/>
              <a:tabLst>
                <a:tab pos="911225" algn="l"/>
                <a:tab pos="911860" algn="l"/>
              </a:tabLst>
            </a:pPr>
            <a:r>
              <a:rPr sz="1400" b="1" spc="-5" dirty="0">
                <a:latin typeface="Arial"/>
                <a:cs typeface="Arial"/>
              </a:rPr>
              <a:t>Pruebas</a:t>
            </a:r>
            <a:r>
              <a:rPr sz="1400" b="1" spc="-2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Mecánicas.</a:t>
            </a:r>
            <a:endParaRPr sz="1400">
              <a:latin typeface="Arial"/>
              <a:cs typeface="Arial"/>
            </a:endParaRPr>
          </a:p>
          <a:p>
            <a:pPr lvl="3">
              <a:spcBef>
                <a:spcPts val="20"/>
              </a:spcBef>
              <a:buFont typeface="Arial"/>
              <a:buAutoNum type="arabicPeriod" startAt="5"/>
            </a:pPr>
            <a:endParaRPr sz="1500">
              <a:latin typeface="Arial"/>
              <a:cs typeface="Arial"/>
            </a:endParaRPr>
          </a:p>
          <a:p>
            <a:pPr marL="1818639" marR="410845" lvl="4" indent="-455930">
              <a:lnSpc>
                <a:spcPts val="1610"/>
              </a:lnSpc>
              <a:buFont typeface="Symbol"/>
              <a:buChar char=""/>
              <a:tabLst>
                <a:tab pos="1818639" algn="l"/>
                <a:tab pos="1819275" algn="l"/>
              </a:tabLst>
            </a:pPr>
            <a:r>
              <a:rPr sz="1400" dirty="0">
                <a:latin typeface="Arial"/>
                <a:cs typeface="Arial"/>
              </a:rPr>
              <a:t>Prueba </a:t>
            </a:r>
            <a:r>
              <a:rPr sz="1400" spc="-5" dirty="0">
                <a:latin typeface="Arial"/>
                <a:cs typeface="Arial"/>
              </a:rPr>
              <a:t>de</a:t>
            </a:r>
            <a:r>
              <a:rPr sz="1400" spc="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presión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del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terminal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del</a:t>
            </a:r>
            <a:r>
              <a:rPr sz="1400" spc="-5" dirty="0">
                <a:latin typeface="Arial"/>
                <a:cs typeface="Arial"/>
              </a:rPr>
              <a:t> Bushing </a:t>
            </a:r>
            <a:r>
              <a:rPr sz="1400" spc="-37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(prueba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fuga).</a:t>
            </a:r>
            <a:endParaRPr sz="1400">
              <a:latin typeface="Arial"/>
              <a:cs typeface="Arial"/>
            </a:endParaRPr>
          </a:p>
          <a:p>
            <a:pPr marL="1818639" lvl="4" indent="-456565">
              <a:lnSpc>
                <a:spcPts val="1660"/>
              </a:lnSpc>
              <a:buFont typeface="Symbol"/>
              <a:buChar char=""/>
              <a:tabLst>
                <a:tab pos="1818639" algn="l"/>
                <a:tab pos="1819275" algn="l"/>
              </a:tabLst>
            </a:pPr>
            <a:r>
              <a:rPr sz="1400" spc="-5" dirty="0">
                <a:latin typeface="Arial"/>
                <a:cs typeface="Arial"/>
              </a:rPr>
              <a:t>Esfuerzo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para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cargas</a:t>
            </a:r>
            <a:r>
              <a:rPr sz="1400" spc="1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en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Cantiléver.</a:t>
            </a:r>
            <a:endParaRPr sz="1400">
              <a:latin typeface="Arial"/>
              <a:cs typeface="Arial"/>
            </a:endParaRPr>
          </a:p>
          <a:p>
            <a:pPr lvl="4">
              <a:spcBef>
                <a:spcPts val="40"/>
              </a:spcBef>
              <a:buFont typeface="Symbol"/>
              <a:buChar char=""/>
            </a:pPr>
            <a:endParaRPr sz="1300">
              <a:latin typeface="Arial"/>
              <a:cs typeface="Arial"/>
            </a:endParaRPr>
          </a:p>
          <a:p>
            <a:pPr marL="911225" lvl="3" indent="-899160">
              <a:buAutoNum type="arabicPeriod" startAt="5"/>
              <a:tabLst>
                <a:tab pos="911225" algn="l"/>
                <a:tab pos="911860" algn="l"/>
              </a:tabLst>
            </a:pPr>
            <a:r>
              <a:rPr sz="1400" b="1" spc="-5" dirty="0">
                <a:latin typeface="Arial"/>
                <a:cs typeface="Arial"/>
              </a:rPr>
              <a:t>Prueba</a:t>
            </a:r>
            <a:r>
              <a:rPr sz="1400" b="1" spc="-2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Térmica.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55"/>
              </a:spcBef>
            </a:pPr>
            <a:endParaRPr sz="1300">
              <a:latin typeface="Arial"/>
              <a:cs typeface="Arial"/>
            </a:endParaRPr>
          </a:p>
          <a:p>
            <a:pPr marL="911225" lvl="2" indent="-899160">
              <a:buAutoNum type="arabicPeriod" startAt="15"/>
              <a:tabLst>
                <a:tab pos="911225" algn="l"/>
                <a:tab pos="911860" algn="l"/>
              </a:tabLst>
            </a:pPr>
            <a:r>
              <a:rPr sz="1400" b="1" u="sng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Prueba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400" b="1" u="sng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de</a:t>
            </a:r>
            <a:r>
              <a:rPr sz="1400" b="1" u="sng" spc="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400" b="1" u="sng" spc="-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Rutina</a:t>
            </a:r>
            <a:r>
              <a:rPr sz="1400" b="1" u="sng" spc="409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400" b="1" u="sng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Aisladores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400" b="1" u="sng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Pasatapas</a:t>
            </a:r>
            <a:endParaRPr sz="1400">
              <a:latin typeface="Arial"/>
              <a:cs typeface="Arial"/>
            </a:endParaRPr>
          </a:p>
          <a:p>
            <a:pPr marL="12700" marR="9525" algn="just">
              <a:lnSpc>
                <a:spcPct val="101400"/>
              </a:lnSpc>
              <a:spcBef>
                <a:spcPts val="890"/>
              </a:spcBef>
            </a:pPr>
            <a:r>
              <a:rPr sz="1400" dirty="0">
                <a:latin typeface="Arial"/>
                <a:cs typeface="Arial"/>
              </a:rPr>
              <a:t>Las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siguientes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pruebas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deberán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hacerse</a:t>
            </a:r>
            <a:r>
              <a:rPr sz="1400" dirty="0">
                <a:latin typeface="Arial"/>
                <a:cs typeface="Arial"/>
              </a:rPr>
              <a:t> en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todos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los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aisladores 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pasatapas </a:t>
            </a:r>
            <a:r>
              <a:rPr sz="1400" dirty="0">
                <a:latin typeface="Arial"/>
                <a:cs typeface="Arial"/>
              </a:rPr>
              <a:t>que </a:t>
            </a:r>
            <a:r>
              <a:rPr sz="1400" spc="-5" dirty="0">
                <a:latin typeface="Arial"/>
                <a:cs typeface="Arial"/>
              </a:rPr>
              <a:t>tengan </a:t>
            </a:r>
            <a:r>
              <a:rPr sz="1400" dirty="0">
                <a:latin typeface="Arial"/>
                <a:cs typeface="Arial"/>
              </a:rPr>
              <a:t>una tensión </a:t>
            </a:r>
            <a:r>
              <a:rPr sz="1400" spc="-5" dirty="0">
                <a:latin typeface="Arial"/>
                <a:cs typeface="Arial"/>
              </a:rPr>
              <a:t>nominal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13,8 </a:t>
            </a:r>
            <a:r>
              <a:rPr sz="1400" dirty="0">
                <a:latin typeface="Arial"/>
                <a:cs typeface="Arial"/>
              </a:rPr>
              <a:t>kV ó </a:t>
            </a:r>
            <a:r>
              <a:rPr sz="1400" spc="-5" dirty="0">
                <a:latin typeface="Arial"/>
                <a:cs typeface="Arial"/>
              </a:rPr>
              <a:t>superior </a:t>
            </a:r>
            <a:r>
              <a:rPr sz="1400" spc="-1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acuerdo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</a:t>
            </a:r>
            <a:r>
              <a:rPr sz="1400" spc="-5" dirty="0">
                <a:latin typeface="Arial"/>
                <a:cs typeface="Arial"/>
              </a:rPr>
              <a:t> IEEE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C57.19.00,</a:t>
            </a:r>
            <a:r>
              <a:rPr sz="1400" dirty="0">
                <a:latin typeface="Arial"/>
                <a:cs typeface="Arial"/>
              </a:rPr>
              <a:t> a</a:t>
            </a:r>
            <a:r>
              <a:rPr sz="1400" spc="-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menos </a:t>
            </a:r>
            <a:r>
              <a:rPr sz="1400" spc="-5" dirty="0">
                <a:latin typeface="Arial"/>
                <a:cs typeface="Arial"/>
              </a:rPr>
              <a:t>que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se</a:t>
            </a:r>
            <a:r>
              <a:rPr sz="1400" spc="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especifique </a:t>
            </a:r>
            <a:r>
              <a:rPr sz="1400" spc="-10" dirty="0">
                <a:latin typeface="Arial"/>
                <a:cs typeface="Arial"/>
              </a:rPr>
              <a:t>lo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contrario.</a:t>
            </a:r>
            <a:endParaRPr sz="1400">
              <a:latin typeface="Arial"/>
              <a:cs typeface="Arial"/>
            </a:endParaRPr>
          </a:p>
          <a:p>
            <a:pPr marL="697865" lvl="3" indent="-685800" algn="just">
              <a:spcBef>
                <a:spcPts val="840"/>
              </a:spcBef>
              <a:buAutoNum type="arabicPeriod"/>
              <a:tabLst>
                <a:tab pos="698500" algn="l"/>
              </a:tabLst>
            </a:pPr>
            <a:r>
              <a:rPr sz="1400" b="1" spc="-5" dirty="0">
                <a:latin typeface="Arial"/>
                <a:cs typeface="Arial"/>
              </a:rPr>
              <a:t>Prueba</a:t>
            </a:r>
            <a:r>
              <a:rPr sz="1400" b="1" spc="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a</a:t>
            </a:r>
            <a:r>
              <a:rPr sz="1400" b="1" spc="-1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frecuencia industrial,</a:t>
            </a:r>
            <a:r>
              <a:rPr sz="1400" b="1" spc="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seca.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40"/>
              </a:spcBef>
            </a:pPr>
            <a:endParaRPr sz="1300">
              <a:latin typeface="Arial"/>
              <a:cs typeface="Arial"/>
            </a:endParaRPr>
          </a:p>
          <a:p>
            <a:pPr marL="911225" lvl="3" indent="-899160" algn="just">
              <a:buAutoNum type="arabicPeriod" startAt="2"/>
              <a:tabLst>
                <a:tab pos="911860" algn="l"/>
              </a:tabLst>
            </a:pPr>
            <a:r>
              <a:rPr sz="1400" b="1" spc="-5" dirty="0">
                <a:latin typeface="Arial"/>
                <a:cs typeface="Arial"/>
              </a:rPr>
              <a:t>Medida</a:t>
            </a:r>
            <a:r>
              <a:rPr sz="1400" b="1" spc="-2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de capacitancia.</a:t>
            </a:r>
            <a:endParaRPr sz="1400">
              <a:latin typeface="Arial"/>
              <a:cs typeface="Arial"/>
            </a:endParaRPr>
          </a:p>
          <a:p>
            <a:pPr lvl="3">
              <a:spcBef>
                <a:spcPts val="40"/>
              </a:spcBef>
              <a:buFont typeface="Arial"/>
              <a:buAutoNum type="arabicPeriod" startAt="2"/>
            </a:pPr>
            <a:endParaRPr sz="1300">
              <a:latin typeface="Arial"/>
              <a:cs typeface="Arial"/>
            </a:endParaRPr>
          </a:p>
          <a:p>
            <a:pPr marL="911225" lvl="3" indent="-899160" algn="just">
              <a:lnSpc>
                <a:spcPts val="1645"/>
              </a:lnSpc>
              <a:spcBef>
                <a:spcPts val="5"/>
              </a:spcBef>
              <a:buAutoNum type="arabicPeriod" startAt="2"/>
              <a:tabLst>
                <a:tab pos="911860" algn="l"/>
              </a:tabLst>
            </a:pPr>
            <a:r>
              <a:rPr sz="1400" b="1" spc="-5" dirty="0">
                <a:latin typeface="Arial"/>
                <a:cs typeface="Arial"/>
              </a:rPr>
              <a:t>Medida</a:t>
            </a:r>
            <a:r>
              <a:rPr sz="1400" b="1" spc="-1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del factor de</a:t>
            </a:r>
            <a:r>
              <a:rPr sz="1400" b="1" spc="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potencia.</a:t>
            </a:r>
            <a:endParaRPr sz="1400">
              <a:latin typeface="Arial"/>
              <a:cs typeface="Arial"/>
            </a:endParaRPr>
          </a:p>
          <a:p>
            <a:pPr marL="911225" lvl="3" indent="-899160">
              <a:lnSpc>
                <a:spcPts val="1645"/>
              </a:lnSpc>
              <a:buAutoNum type="arabicPeriod" startAt="2"/>
              <a:tabLst>
                <a:tab pos="911225" algn="l"/>
                <a:tab pos="911860" algn="l"/>
              </a:tabLst>
            </a:pPr>
            <a:r>
              <a:rPr sz="1400" b="1" dirty="0">
                <a:latin typeface="Arial"/>
                <a:cs typeface="Arial"/>
              </a:rPr>
              <a:t>Voltaje</a:t>
            </a:r>
            <a:r>
              <a:rPr sz="1400" b="1" spc="-2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resistente</a:t>
            </a:r>
            <a:r>
              <a:rPr sz="1400" b="1" spc="-1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del</a:t>
            </a:r>
            <a:r>
              <a:rPr sz="1400" b="1" spc="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tap</a:t>
            </a:r>
            <a:r>
              <a:rPr sz="1400" b="1" spc="-1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de</a:t>
            </a:r>
            <a:r>
              <a:rPr sz="1400" b="1" spc="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potencial.</a:t>
            </a:r>
            <a:endParaRPr sz="1400">
              <a:latin typeface="Arial"/>
              <a:cs typeface="Arial"/>
            </a:endParaRPr>
          </a:p>
          <a:p>
            <a:pPr lvl="3">
              <a:spcBef>
                <a:spcPts val="55"/>
              </a:spcBef>
              <a:buFont typeface="Arial"/>
              <a:buAutoNum type="arabicPeriod" startAt="2"/>
            </a:pPr>
            <a:endParaRPr sz="1300">
              <a:latin typeface="Arial"/>
              <a:cs typeface="Arial"/>
            </a:endParaRPr>
          </a:p>
          <a:p>
            <a:pPr marL="911225" lvl="3" indent="-899160" algn="just">
              <a:buAutoNum type="arabicPeriod" startAt="2"/>
              <a:tabLst>
                <a:tab pos="911860" algn="l"/>
              </a:tabLst>
            </a:pPr>
            <a:r>
              <a:rPr sz="1400" b="1" spc="-5" dirty="0">
                <a:latin typeface="Arial"/>
                <a:cs typeface="Arial"/>
              </a:rPr>
              <a:t>Prueba</a:t>
            </a:r>
            <a:r>
              <a:rPr sz="1400" b="1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mecánica</a:t>
            </a:r>
            <a:r>
              <a:rPr sz="1400" b="1" spc="-2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(fuga).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55"/>
              </a:spcBef>
            </a:pPr>
            <a:endParaRPr sz="1500">
              <a:latin typeface="Arial"/>
              <a:cs typeface="Arial"/>
            </a:endParaRPr>
          </a:p>
          <a:p>
            <a:pPr marL="690245" marR="523240" indent="-678180">
              <a:lnSpc>
                <a:spcPts val="1610"/>
              </a:lnSpc>
              <a:tabLst>
                <a:tab pos="690245" algn="l"/>
              </a:tabLst>
            </a:pPr>
            <a:r>
              <a:rPr sz="1400" b="1" spc="-5" dirty="0">
                <a:latin typeface="Arial"/>
                <a:cs typeface="Arial"/>
              </a:rPr>
              <a:t>1.8.16.	</a:t>
            </a:r>
            <a:r>
              <a:rPr sz="1400" b="1" u="sng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Pruebas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400" b="1" u="sng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Tipo</a:t>
            </a:r>
            <a:r>
              <a:rPr sz="1400" b="1" u="sng" spc="-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en</a:t>
            </a:r>
            <a:r>
              <a:rPr sz="1400" b="1" u="sng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Transformadores</a:t>
            </a:r>
            <a:r>
              <a:rPr sz="1400" b="1" u="sng" spc="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400" b="1" u="sng" spc="-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de</a:t>
            </a:r>
            <a:r>
              <a:rPr sz="1400" b="1" u="sng" spc="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400" b="1" u="sng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Corriente 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Tipo </a:t>
            </a:r>
            <a:r>
              <a:rPr sz="1400" b="1" spc="-375" dirty="0">
                <a:latin typeface="Arial"/>
                <a:cs typeface="Arial"/>
              </a:rPr>
              <a:t> </a:t>
            </a:r>
            <a:r>
              <a:rPr sz="1400" b="1" u="sng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Aislador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400" b="1" u="sng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Pasatapas</a:t>
            </a:r>
            <a:endParaRPr sz="1400">
              <a:latin typeface="Arial"/>
              <a:cs typeface="Arial"/>
            </a:endParaRPr>
          </a:p>
          <a:p>
            <a:pPr marL="12700" marR="6985">
              <a:lnSpc>
                <a:spcPts val="1610"/>
              </a:lnSpc>
              <a:spcBef>
                <a:spcPts val="980"/>
              </a:spcBef>
            </a:pPr>
            <a:r>
              <a:rPr sz="1400" dirty="0">
                <a:latin typeface="Arial"/>
                <a:cs typeface="Arial"/>
              </a:rPr>
              <a:t>Para</a:t>
            </a:r>
            <a:r>
              <a:rPr sz="1400" spc="-9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demostrar</a:t>
            </a:r>
            <a:r>
              <a:rPr sz="1400" spc="-8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que</a:t>
            </a:r>
            <a:r>
              <a:rPr sz="1400" spc="-9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las</a:t>
            </a:r>
            <a:r>
              <a:rPr sz="1400" spc="-8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características</a:t>
            </a:r>
            <a:r>
              <a:rPr sz="1400" spc="-8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7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los</a:t>
            </a:r>
            <a:r>
              <a:rPr sz="1400" spc="-8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equipos</a:t>
            </a:r>
            <a:r>
              <a:rPr sz="1400" spc="-9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corresponden</a:t>
            </a:r>
            <a:r>
              <a:rPr sz="1400" spc="-10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con </a:t>
            </a:r>
            <a:r>
              <a:rPr sz="1400" spc="-37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los</a:t>
            </a:r>
            <a:r>
              <a:rPr sz="1400" spc="26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requisitos</a:t>
            </a:r>
            <a:r>
              <a:rPr sz="1400" spc="26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26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las</a:t>
            </a:r>
            <a:r>
              <a:rPr sz="1400" spc="26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Especificaciones</a:t>
            </a:r>
            <a:r>
              <a:rPr sz="1400" spc="26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del</a:t>
            </a:r>
            <a:r>
              <a:rPr sz="1400" spc="26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Cliente,</a:t>
            </a:r>
            <a:r>
              <a:rPr sz="1400" spc="26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se</a:t>
            </a:r>
            <a:r>
              <a:rPr sz="1400" spc="25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deberán</a:t>
            </a:r>
            <a:r>
              <a:rPr sz="1400" spc="26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haber</a:t>
            </a:r>
            <a:endParaRPr sz="14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255308" y="8940496"/>
            <a:ext cx="5372100" cy="5073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1150"/>
              </a:lnSpc>
            </a:pPr>
            <a:r>
              <a:rPr sz="1100" dirty="0">
                <a:latin typeface="Calibri"/>
                <a:cs typeface="Calibri"/>
              </a:rPr>
              <a:t>PH </a:t>
            </a:r>
            <a:r>
              <a:rPr sz="1100" spc="-5" dirty="0">
                <a:latin typeface="Calibri"/>
                <a:cs typeface="Calibri"/>
              </a:rPr>
              <a:t>Financial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Park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Tower,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Piso</a:t>
            </a:r>
            <a:r>
              <a:rPr sz="1100" dirty="0">
                <a:latin typeface="Calibri"/>
                <a:cs typeface="Calibri"/>
              </a:rPr>
              <a:t> 35,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Boulevard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Costa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Este. </a:t>
            </a:r>
            <a:r>
              <a:rPr sz="1100" spc="-5" dirty="0">
                <a:latin typeface="Calibri"/>
                <a:cs typeface="Calibri"/>
              </a:rPr>
              <a:t>Corregimiento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Juan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Díaz,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Costa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del</a:t>
            </a:r>
            <a:endParaRPr sz="1100">
              <a:latin typeface="Calibri"/>
              <a:cs typeface="Calibri"/>
            </a:endParaRPr>
          </a:p>
          <a:p>
            <a:pPr marL="1724025" marR="1714500" algn="ctr">
              <a:lnSpc>
                <a:spcPct val="101800"/>
              </a:lnSpc>
            </a:pPr>
            <a:r>
              <a:rPr sz="1100" spc="-5" dirty="0">
                <a:latin typeface="Calibri"/>
                <a:cs typeface="Calibri"/>
              </a:rPr>
              <a:t>Este.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Ciudad</a:t>
            </a:r>
            <a:r>
              <a:rPr sz="110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Panamá.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Panamá. </a:t>
            </a:r>
            <a:r>
              <a:rPr sz="1100" spc="-229" dirty="0">
                <a:latin typeface="Calibri"/>
                <a:cs typeface="Calibri"/>
              </a:rPr>
              <a:t> </a:t>
            </a:r>
            <a:r>
              <a:rPr sz="1100" u="sng" spc="-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3"/>
              </a:rPr>
              <a:t>www.kaizengrp.com</a:t>
            </a:r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158281" y="8909622"/>
            <a:ext cx="5561965" cy="0"/>
          </a:xfrm>
          <a:custGeom>
            <a:avLst/>
            <a:gdLst/>
            <a:ahLst/>
            <a:cxnLst/>
            <a:rect l="l" t="t" r="r" b="b"/>
            <a:pathLst>
              <a:path w="5561965">
                <a:moveTo>
                  <a:pt x="0" y="0"/>
                </a:moveTo>
                <a:lnTo>
                  <a:pt x="5561885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158044" y="804717"/>
            <a:ext cx="999649" cy="431186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6122721" y="1232662"/>
            <a:ext cx="5639435" cy="754975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715" algn="r">
              <a:spcBef>
                <a:spcPts val="100"/>
              </a:spcBef>
            </a:pPr>
            <a:r>
              <a:rPr sz="1100" spc="-5" dirty="0">
                <a:latin typeface="Calibri"/>
                <a:cs typeface="Calibri"/>
              </a:rPr>
              <a:t>Ficha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Técnica: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K-001</a:t>
            </a:r>
            <a:endParaRPr sz="1100">
              <a:latin typeface="Calibri"/>
              <a:cs typeface="Calibri"/>
            </a:endParaRPr>
          </a:p>
          <a:p>
            <a:pPr marL="5149215" marR="5080" indent="118745" algn="r">
              <a:lnSpc>
                <a:spcPct val="101800"/>
              </a:lnSpc>
              <a:spcBef>
                <a:spcPts val="5"/>
              </a:spcBef>
            </a:pPr>
            <a:r>
              <a:rPr sz="1100" dirty="0">
                <a:latin typeface="Calibri"/>
                <a:cs typeface="Calibri"/>
              </a:rPr>
              <a:t>Re</a:t>
            </a:r>
            <a:r>
              <a:rPr sz="1100" spc="5" dirty="0">
                <a:latin typeface="Calibri"/>
                <a:cs typeface="Calibri"/>
              </a:rPr>
              <a:t>v</a:t>
            </a:r>
            <a:r>
              <a:rPr sz="1100" dirty="0">
                <a:latin typeface="Calibri"/>
                <a:cs typeface="Calibri"/>
              </a:rPr>
              <a:t>.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  </a:t>
            </a:r>
            <a:r>
              <a:rPr sz="1100" spc="-5" dirty="0">
                <a:latin typeface="Calibri"/>
                <a:cs typeface="Calibri"/>
              </a:rPr>
              <a:t>Jul-</a:t>
            </a:r>
            <a:r>
              <a:rPr sz="1100" dirty="0">
                <a:latin typeface="Calibri"/>
                <a:cs typeface="Calibri"/>
              </a:rPr>
              <a:t>20</a:t>
            </a:r>
            <a:r>
              <a:rPr sz="1100" spc="-10" dirty="0">
                <a:latin typeface="Calibri"/>
                <a:cs typeface="Calibri"/>
              </a:rPr>
              <a:t>1</a:t>
            </a:r>
            <a:r>
              <a:rPr sz="1100" dirty="0">
                <a:latin typeface="Calibri"/>
                <a:cs typeface="Calibri"/>
              </a:rPr>
              <a:t>8</a:t>
            </a:r>
            <a:endParaRPr sz="1100">
              <a:latin typeface="Calibri"/>
              <a:cs typeface="Calibri"/>
            </a:endParaRPr>
          </a:p>
          <a:p>
            <a:pPr marL="12700" marR="6985" algn="just">
              <a:lnSpc>
                <a:spcPct val="95500"/>
              </a:lnSpc>
              <a:spcBef>
                <a:spcPts val="50"/>
              </a:spcBef>
            </a:pPr>
            <a:r>
              <a:rPr sz="1400" dirty="0">
                <a:latin typeface="Arial"/>
                <a:cs typeface="Arial"/>
              </a:rPr>
              <a:t>efectuado </a:t>
            </a:r>
            <a:r>
              <a:rPr sz="1400" spc="-5" dirty="0">
                <a:latin typeface="Arial"/>
                <a:cs typeface="Arial"/>
              </a:rPr>
              <a:t>pruebas tipos </a:t>
            </a:r>
            <a:r>
              <a:rPr sz="1400" dirty="0">
                <a:latin typeface="Arial"/>
                <a:cs typeface="Arial"/>
              </a:rPr>
              <a:t>en </a:t>
            </a:r>
            <a:r>
              <a:rPr sz="1400" spc="-5" dirty="0">
                <a:latin typeface="Arial"/>
                <a:cs typeface="Arial"/>
              </a:rPr>
              <a:t>equipos del mismo diseño </a:t>
            </a:r>
            <a:r>
              <a:rPr sz="1400" dirty="0">
                <a:latin typeface="Arial"/>
                <a:cs typeface="Arial"/>
              </a:rPr>
              <a:t>y capacidad del 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equipo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ser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suministrado</a:t>
            </a:r>
            <a:r>
              <a:rPr sz="1400" dirty="0">
                <a:latin typeface="Arial"/>
                <a:cs typeface="Arial"/>
              </a:rPr>
              <a:t> bajo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el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correspondiente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Contrato.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EL </a:t>
            </a:r>
            <a:r>
              <a:rPr sz="1400" spc="-5" dirty="0">
                <a:latin typeface="Arial"/>
                <a:cs typeface="Arial"/>
              </a:rPr>
              <a:t> FABRICANTE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deberá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efectuar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estas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pruebas</a:t>
            </a:r>
            <a:r>
              <a:rPr sz="1400" dirty="0">
                <a:latin typeface="Arial"/>
                <a:cs typeface="Arial"/>
              </a:rPr>
              <a:t> de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acuerdo</a:t>
            </a:r>
            <a:r>
              <a:rPr sz="1400" dirty="0">
                <a:latin typeface="Arial"/>
                <a:cs typeface="Arial"/>
              </a:rPr>
              <a:t> a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ANSI </a:t>
            </a:r>
            <a:r>
              <a:rPr sz="1400" spc="-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C57.13.</a:t>
            </a:r>
            <a:endParaRPr sz="1400">
              <a:latin typeface="Arial"/>
              <a:cs typeface="Arial"/>
            </a:endParaRPr>
          </a:p>
          <a:p>
            <a:pPr marL="690245" marR="200660" lvl="2" indent="-678180">
              <a:lnSpc>
                <a:spcPts val="1610"/>
              </a:lnSpc>
              <a:spcBef>
                <a:spcPts val="845"/>
              </a:spcBef>
              <a:buAutoNum type="arabicPeriod" startAt="17"/>
              <a:tabLst>
                <a:tab pos="690245" algn="l"/>
                <a:tab pos="690880" algn="l"/>
              </a:tabLst>
            </a:pPr>
            <a:r>
              <a:rPr sz="1400" b="1" spc="-5" dirty="0">
                <a:latin typeface="Arial"/>
                <a:cs typeface="Arial"/>
              </a:rPr>
              <a:t>Pruebas</a:t>
            </a:r>
            <a:r>
              <a:rPr sz="1400" b="1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de</a:t>
            </a:r>
            <a:r>
              <a:rPr sz="1400" b="1" spc="-1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rutina</a:t>
            </a:r>
            <a:r>
              <a:rPr sz="1400" b="1" spc="-1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en</a:t>
            </a:r>
            <a:r>
              <a:rPr sz="1400" b="1" spc="-5" dirty="0">
                <a:latin typeface="Arial"/>
                <a:cs typeface="Arial"/>
              </a:rPr>
              <a:t> Transformadores</a:t>
            </a:r>
            <a:r>
              <a:rPr sz="1400" b="1" spc="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de</a:t>
            </a:r>
            <a:r>
              <a:rPr sz="1400" b="1" spc="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Corriente</a:t>
            </a:r>
            <a:r>
              <a:rPr sz="1400" b="1" spc="5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tipo </a:t>
            </a:r>
            <a:r>
              <a:rPr sz="1400" b="1" spc="-37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Aislador</a:t>
            </a:r>
            <a:r>
              <a:rPr sz="1400" b="1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Pasatapas.</a:t>
            </a:r>
            <a:endParaRPr sz="1400">
              <a:latin typeface="Arial"/>
              <a:cs typeface="Arial"/>
            </a:endParaRPr>
          </a:p>
          <a:p>
            <a:pPr marL="12700" marR="93345" algn="just">
              <a:lnSpc>
                <a:spcPct val="95700"/>
              </a:lnSpc>
              <a:spcBef>
                <a:spcPts val="965"/>
              </a:spcBef>
            </a:pPr>
            <a:r>
              <a:rPr sz="1400" dirty="0">
                <a:latin typeface="Arial"/>
                <a:cs typeface="Arial"/>
              </a:rPr>
              <a:t>Deberán </a:t>
            </a:r>
            <a:r>
              <a:rPr sz="1400" spc="-5" dirty="0">
                <a:latin typeface="Arial"/>
                <a:cs typeface="Arial"/>
              </a:rPr>
              <a:t>realizarse las pruebas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acuerdo </a:t>
            </a:r>
            <a:r>
              <a:rPr sz="1400" dirty="0">
                <a:latin typeface="Arial"/>
                <a:cs typeface="Arial"/>
              </a:rPr>
              <a:t>a </a:t>
            </a:r>
            <a:r>
              <a:rPr sz="1400" spc="-5" dirty="0">
                <a:latin typeface="Arial"/>
                <a:cs typeface="Arial"/>
              </a:rPr>
              <a:t>ANSI C57.13. Cada </a:t>
            </a:r>
            <a:r>
              <a:rPr sz="1400" dirty="0">
                <a:latin typeface="Arial"/>
                <a:cs typeface="Arial"/>
              </a:rPr>
              <a:t> secundario de </a:t>
            </a:r>
            <a:r>
              <a:rPr sz="1400" spc="-5" dirty="0">
                <a:latin typeface="Arial"/>
                <a:cs typeface="Arial"/>
              </a:rPr>
              <a:t>los transformadores </a:t>
            </a:r>
            <a:r>
              <a:rPr sz="1400" dirty="0">
                <a:latin typeface="Arial"/>
                <a:cs typeface="Arial"/>
              </a:rPr>
              <a:t>de corriente </a:t>
            </a:r>
            <a:r>
              <a:rPr sz="1400" spc="-5" dirty="0">
                <a:latin typeface="Arial"/>
                <a:cs typeface="Arial"/>
              </a:rPr>
              <a:t>deberá someterse </a:t>
            </a:r>
            <a:r>
              <a:rPr sz="1400" dirty="0">
                <a:latin typeface="Arial"/>
                <a:cs typeface="Arial"/>
              </a:rPr>
              <a:t>a 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una prueba </a:t>
            </a:r>
            <a:r>
              <a:rPr sz="1400" spc="-5" dirty="0">
                <a:latin typeface="Arial"/>
                <a:cs typeface="Arial"/>
              </a:rPr>
              <a:t>dieléctrica </a:t>
            </a:r>
            <a:r>
              <a:rPr sz="1400" dirty="0">
                <a:latin typeface="Arial"/>
                <a:cs typeface="Arial"/>
              </a:rPr>
              <a:t>de baja </a:t>
            </a:r>
            <a:r>
              <a:rPr sz="1400" spc="-5" dirty="0">
                <a:latin typeface="Arial"/>
                <a:cs typeface="Arial"/>
              </a:rPr>
              <a:t>frecuencia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2.500 </a:t>
            </a:r>
            <a:r>
              <a:rPr sz="1400" dirty="0">
                <a:latin typeface="Arial"/>
                <a:cs typeface="Arial"/>
              </a:rPr>
              <a:t>V a </a:t>
            </a:r>
            <a:r>
              <a:rPr sz="1400" spc="-5" dirty="0">
                <a:latin typeface="Arial"/>
                <a:cs typeface="Arial"/>
              </a:rPr>
              <a:t>tierra durante </a:t>
            </a:r>
            <a:r>
              <a:rPr sz="1400" dirty="0">
                <a:latin typeface="Arial"/>
                <a:cs typeface="Arial"/>
              </a:rPr>
              <a:t> un minuto y deberá </a:t>
            </a:r>
            <a:r>
              <a:rPr sz="1400" spc="-5" dirty="0">
                <a:latin typeface="Arial"/>
                <a:cs typeface="Arial"/>
              </a:rPr>
              <a:t>comprobarse </a:t>
            </a:r>
            <a:r>
              <a:rPr sz="1400" dirty="0">
                <a:latin typeface="Arial"/>
                <a:cs typeface="Arial"/>
              </a:rPr>
              <a:t>si </a:t>
            </a:r>
            <a:r>
              <a:rPr sz="1400" spc="-5" dirty="0">
                <a:latin typeface="Arial"/>
                <a:cs typeface="Arial"/>
              </a:rPr>
              <a:t>tiene </a:t>
            </a:r>
            <a:r>
              <a:rPr sz="1400" dirty="0">
                <a:latin typeface="Arial"/>
                <a:cs typeface="Arial"/>
              </a:rPr>
              <a:t>la </a:t>
            </a:r>
            <a:r>
              <a:rPr sz="1400" spc="-5" dirty="0">
                <a:latin typeface="Arial"/>
                <a:cs typeface="Arial"/>
              </a:rPr>
              <a:t>placa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características </a:t>
            </a:r>
            <a:r>
              <a:rPr sz="1400" dirty="0">
                <a:latin typeface="Arial"/>
                <a:cs typeface="Arial"/>
              </a:rPr>
              <a:t>y 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las </a:t>
            </a:r>
            <a:r>
              <a:rPr sz="1400" spc="-5" dirty="0">
                <a:latin typeface="Arial"/>
                <a:cs typeface="Arial"/>
              </a:rPr>
              <a:t>marcas </a:t>
            </a:r>
            <a:r>
              <a:rPr sz="1400" spc="-1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polaridad apropiadas. Los transformadores </a:t>
            </a:r>
            <a:r>
              <a:rPr sz="1400" dirty="0">
                <a:latin typeface="Arial"/>
                <a:cs typeface="Arial"/>
              </a:rPr>
              <a:t>de corriente </a:t>
            </a:r>
            <a:r>
              <a:rPr sz="1400" spc="-37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deberán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someterse</a:t>
            </a:r>
            <a:r>
              <a:rPr sz="1400" dirty="0">
                <a:latin typeface="Arial"/>
                <a:cs typeface="Arial"/>
              </a:rPr>
              <a:t> a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una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comprobación</a:t>
            </a:r>
            <a:r>
              <a:rPr sz="1400" dirty="0">
                <a:latin typeface="Arial"/>
                <a:cs typeface="Arial"/>
              </a:rPr>
              <a:t> de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polaridad</a:t>
            </a:r>
            <a:r>
              <a:rPr sz="1400" dirty="0">
                <a:latin typeface="Arial"/>
                <a:cs typeface="Arial"/>
              </a:rPr>
              <a:t> y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una 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comprobación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-10" dirty="0">
                <a:latin typeface="Arial"/>
                <a:cs typeface="Arial"/>
              </a:rPr>
              <a:t>la </a:t>
            </a:r>
            <a:r>
              <a:rPr sz="1400" spc="-5" dirty="0">
                <a:latin typeface="Arial"/>
                <a:cs typeface="Arial"/>
              </a:rPr>
              <a:t>relación mediante amperímetros con </a:t>
            </a:r>
            <a:r>
              <a:rPr sz="1400" dirty="0">
                <a:latin typeface="Arial"/>
                <a:cs typeface="Arial"/>
              </a:rPr>
              <a:t>el </a:t>
            </a:r>
            <a:r>
              <a:rPr sz="1400" spc="-5" dirty="0">
                <a:latin typeface="Arial"/>
                <a:cs typeface="Arial"/>
              </a:rPr>
              <a:t>objeto </a:t>
            </a:r>
            <a:r>
              <a:rPr sz="1400" spc="-1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asegurar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su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correcta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instalación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después</a:t>
            </a:r>
            <a:r>
              <a:rPr sz="1400" dirty="0">
                <a:latin typeface="Arial"/>
                <a:cs typeface="Arial"/>
              </a:rPr>
              <a:t> del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montaje</a:t>
            </a:r>
            <a:r>
              <a:rPr sz="1400" dirty="0">
                <a:latin typeface="Arial"/>
                <a:cs typeface="Arial"/>
              </a:rPr>
              <a:t> en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el </a:t>
            </a:r>
            <a:r>
              <a:rPr sz="1400" spc="-5" dirty="0">
                <a:latin typeface="Arial"/>
                <a:cs typeface="Arial"/>
              </a:rPr>
              <a:t> transformador.</a:t>
            </a:r>
            <a:endParaRPr sz="1400">
              <a:latin typeface="Arial"/>
              <a:cs typeface="Arial"/>
            </a:endParaRPr>
          </a:p>
          <a:p>
            <a:pPr marL="690245" lvl="2" indent="-678180" algn="just">
              <a:spcBef>
                <a:spcPts val="745"/>
              </a:spcBef>
              <a:buAutoNum type="arabicPeriod" startAt="18"/>
              <a:tabLst>
                <a:tab pos="690880" algn="l"/>
              </a:tabLst>
            </a:pPr>
            <a:r>
              <a:rPr sz="1400" b="1" spc="-5" dirty="0">
                <a:latin typeface="Arial"/>
                <a:cs typeface="Arial"/>
              </a:rPr>
              <a:t>Pruebas</a:t>
            </a:r>
            <a:r>
              <a:rPr sz="1400" b="1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Tipo</a:t>
            </a:r>
            <a:r>
              <a:rPr sz="1400" b="1" spc="-1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para</a:t>
            </a:r>
            <a:r>
              <a:rPr sz="1400" b="1" spc="-1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cambiador</a:t>
            </a:r>
            <a:r>
              <a:rPr sz="1400" b="1" spc="1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de</a:t>
            </a:r>
            <a:r>
              <a:rPr sz="1400" b="1" spc="-1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tomas</a:t>
            </a:r>
            <a:r>
              <a:rPr sz="1400" b="1" spc="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bajo</a:t>
            </a:r>
            <a:r>
              <a:rPr sz="1400" b="1" spc="-1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carga.</a:t>
            </a:r>
            <a:endParaRPr sz="1400">
              <a:latin typeface="Arial"/>
              <a:cs typeface="Arial"/>
            </a:endParaRPr>
          </a:p>
          <a:p>
            <a:pPr marL="12700" marR="282575" algn="just">
              <a:lnSpc>
                <a:spcPct val="110000"/>
              </a:lnSpc>
              <a:spcBef>
                <a:spcPts val="745"/>
              </a:spcBef>
            </a:pPr>
            <a:r>
              <a:rPr sz="1400" spc="-5" dirty="0">
                <a:latin typeface="Arial"/>
                <a:cs typeface="Arial"/>
              </a:rPr>
              <a:t>Las siguientes pruebas </a:t>
            </a:r>
            <a:r>
              <a:rPr sz="1400" dirty="0">
                <a:latin typeface="Arial"/>
                <a:cs typeface="Arial"/>
              </a:rPr>
              <a:t>deberán </a:t>
            </a:r>
            <a:r>
              <a:rPr sz="1400" spc="-5" dirty="0">
                <a:latin typeface="Arial"/>
                <a:cs typeface="Arial"/>
              </a:rPr>
              <a:t>hacerse </a:t>
            </a:r>
            <a:r>
              <a:rPr sz="1400" spc="-1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acuerdo </a:t>
            </a:r>
            <a:r>
              <a:rPr sz="1400" dirty="0">
                <a:latin typeface="Arial"/>
                <a:cs typeface="Arial"/>
              </a:rPr>
              <a:t>a la </a:t>
            </a:r>
            <a:r>
              <a:rPr sz="1400" spc="-5" dirty="0">
                <a:latin typeface="Arial"/>
                <a:cs typeface="Arial"/>
              </a:rPr>
              <a:t>cláusula </a:t>
            </a:r>
            <a:r>
              <a:rPr sz="1400" dirty="0">
                <a:latin typeface="Arial"/>
                <a:cs typeface="Arial"/>
              </a:rPr>
              <a:t>8 </a:t>
            </a:r>
            <a:r>
              <a:rPr sz="1400" spc="-37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la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norma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IEC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214.</a:t>
            </a:r>
            <a:endParaRPr sz="1400">
              <a:latin typeface="Arial"/>
              <a:cs typeface="Arial"/>
            </a:endParaRPr>
          </a:p>
          <a:p>
            <a:pPr marL="2056130" marR="513715" lvl="3" indent="-685800">
              <a:lnSpc>
                <a:spcPts val="1620"/>
              </a:lnSpc>
              <a:spcBef>
                <a:spcPts val="1075"/>
              </a:spcBef>
              <a:buAutoNum type="arabicPeriod"/>
              <a:tabLst>
                <a:tab pos="2260600" algn="l"/>
                <a:tab pos="2261235" algn="l"/>
              </a:tabLst>
            </a:pPr>
            <a:r>
              <a:rPr sz="1400" b="1" dirty="0">
                <a:latin typeface="Arial"/>
                <a:cs typeface="Arial"/>
              </a:rPr>
              <a:t>Incremento </a:t>
            </a:r>
            <a:r>
              <a:rPr sz="1400" b="1" spc="-5" dirty="0">
                <a:latin typeface="Arial"/>
                <a:cs typeface="Arial"/>
              </a:rPr>
              <a:t>de temperatura de los </a:t>
            </a:r>
            <a:r>
              <a:rPr sz="1400" b="1" spc="-37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contactos.</a:t>
            </a:r>
            <a:endParaRPr sz="1400">
              <a:latin typeface="Arial"/>
              <a:cs typeface="Arial"/>
            </a:endParaRPr>
          </a:p>
          <a:p>
            <a:pPr lvl="3">
              <a:lnSpc>
                <a:spcPct val="100000"/>
              </a:lnSpc>
              <a:buFont typeface="Arial"/>
              <a:buAutoNum type="arabicPeriod"/>
            </a:pPr>
            <a:endParaRPr sz="1300">
              <a:latin typeface="Arial"/>
              <a:cs typeface="Arial"/>
            </a:endParaRPr>
          </a:p>
          <a:p>
            <a:pPr marL="2260600" lvl="3" indent="-890905">
              <a:buAutoNum type="arabicPeriod"/>
              <a:tabLst>
                <a:tab pos="2260600" algn="l"/>
                <a:tab pos="2261235" algn="l"/>
              </a:tabLst>
            </a:pPr>
            <a:r>
              <a:rPr sz="1400" b="1" spc="-5" dirty="0">
                <a:latin typeface="Arial"/>
                <a:cs typeface="Arial"/>
              </a:rPr>
              <a:t>Prueba</a:t>
            </a:r>
            <a:r>
              <a:rPr sz="1400" b="1" spc="-1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de</a:t>
            </a:r>
            <a:r>
              <a:rPr sz="1400" b="1" spc="-3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impulso.</a:t>
            </a:r>
            <a:endParaRPr sz="1400">
              <a:latin typeface="Arial"/>
              <a:cs typeface="Arial"/>
            </a:endParaRPr>
          </a:p>
          <a:p>
            <a:pPr lvl="3">
              <a:lnSpc>
                <a:spcPct val="100000"/>
              </a:lnSpc>
              <a:buFont typeface="Arial"/>
              <a:buAutoNum type="arabicPeriod"/>
            </a:pPr>
            <a:endParaRPr sz="1450">
              <a:latin typeface="Arial"/>
              <a:cs typeface="Arial"/>
            </a:endParaRPr>
          </a:p>
          <a:p>
            <a:pPr marL="2260600" lvl="3" indent="-890905">
              <a:buAutoNum type="arabicPeriod"/>
              <a:tabLst>
                <a:tab pos="2260600" algn="l"/>
                <a:tab pos="2261235" algn="l"/>
              </a:tabLst>
            </a:pPr>
            <a:r>
              <a:rPr sz="1400" b="1" spc="-5" dirty="0">
                <a:latin typeface="Arial"/>
                <a:cs typeface="Arial"/>
              </a:rPr>
              <a:t>Impedancia</a:t>
            </a:r>
            <a:r>
              <a:rPr sz="1400" b="1" spc="-2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de transición.</a:t>
            </a:r>
            <a:endParaRPr sz="1400">
              <a:latin typeface="Arial"/>
              <a:cs typeface="Arial"/>
            </a:endParaRPr>
          </a:p>
          <a:p>
            <a:pPr lvl="3">
              <a:spcBef>
                <a:spcPts val="45"/>
              </a:spcBef>
              <a:buFont typeface="Arial"/>
              <a:buAutoNum type="arabicPeriod"/>
            </a:pPr>
            <a:endParaRPr sz="1300">
              <a:latin typeface="Arial"/>
              <a:cs typeface="Arial"/>
            </a:endParaRPr>
          </a:p>
          <a:p>
            <a:pPr marL="2260600" lvl="3" indent="-890905">
              <a:buAutoNum type="arabicPeriod"/>
              <a:tabLst>
                <a:tab pos="2260600" algn="l"/>
                <a:tab pos="2261235" algn="l"/>
              </a:tabLst>
            </a:pPr>
            <a:r>
              <a:rPr sz="1400" b="1" spc="-5" dirty="0">
                <a:latin typeface="Arial"/>
                <a:cs typeface="Arial"/>
              </a:rPr>
              <a:t>Prueba</a:t>
            </a:r>
            <a:r>
              <a:rPr sz="1400" b="1" spc="-2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mecánica.</a:t>
            </a:r>
            <a:endParaRPr sz="1400">
              <a:latin typeface="Arial"/>
              <a:cs typeface="Arial"/>
            </a:endParaRPr>
          </a:p>
          <a:p>
            <a:pPr lvl="3">
              <a:lnSpc>
                <a:spcPct val="100000"/>
              </a:lnSpc>
              <a:buFont typeface="Arial"/>
              <a:buAutoNum type="arabicPeriod"/>
            </a:pPr>
            <a:endParaRPr sz="1450">
              <a:latin typeface="Arial"/>
              <a:cs typeface="Arial"/>
            </a:endParaRPr>
          </a:p>
          <a:p>
            <a:pPr marL="2260600" lvl="3" indent="-890905">
              <a:buAutoNum type="arabicPeriod"/>
              <a:tabLst>
                <a:tab pos="2260600" algn="l"/>
                <a:tab pos="2261235" algn="l"/>
              </a:tabLst>
            </a:pPr>
            <a:r>
              <a:rPr sz="1400" b="1" spc="-5" dirty="0">
                <a:latin typeface="Arial"/>
                <a:cs typeface="Arial"/>
              </a:rPr>
              <a:t>Pruebas</a:t>
            </a:r>
            <a:r>
              <a:rPr sz="1400" b="1" spc="-2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dieléctricas.</a:t>
            </a:r>
            <a:endParaRPr sz="1400">
              <a:latin typeface="Arial"/>
              <a:cs typeface="Arial"/>
            </a:endParaRPr>
          </a:p>
          <a:p>
            <a:pPr marL="12700" marR="6350" algn="just">
              <a:lnSpc>
                <a:spcPct val="101400"/>
              </a:lnSpc>
              <a:spcBef>
                <a:spcPts val="900"/>
              </a:spcBef>
            </a:pPr>
            <a:r>
              <a:rPr sz="1400" dirty="0">
                <a:latin typeface="Arial"/>
                <a:cs typeface="Arial"/>
              </a:rPr>
              <a:t>El </a:t>
            </a:r>
            <a:r>
              <a:rPr sz="1400" spc="-5" dirty="0">
                <a:latin typeface="Arial"/>
                <a:cs typeface="Arial"/>
              </a:rPr>
              <a:t>cliente podrá aceptar protocolos </a:t>
            </a:r>
            <a:r>
              <a:rPr sz="1400" dirty="0">
                <a:latin typeface="Arial"/>
                <a:cs typeface="Arial"/>
              </a:rPr>
              <a:t>de pruebas tipo de </a:t>
            </a:r>
            <a:r>
              <a:rPr sz="1400" spc="-5" dirty="0">
                <a:latin typeface="Arial"/>
                <a:cs typeface="Arial"/>
              </a:rPr>
              <a:t>cambiadores </a:t>
            </a:r>
            <a:r>
              <a:rPr sz="1400" spc="-1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tomas</a:t>
            </a:r>
            <a:r>
              <a:rPr sz="1400" spc="9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bajo</a:t>
            </a:r>
            <a:r>
              <a:rPr sz="1400" spc="9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carga</a:t>
            </a:r>
            <a:r>
              <a:rPr sz="1400" spc="10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de</a:t>
            </a:r>
            <a:r>
              <a:rPr sz="1400" spc="10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diseño</a:t>
            </a:r>
            <a:r>
              <a:rPr sz="1400" spc="10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igual</a:t>
            </a:r>
            <a:r>
              <a:rPr sz="1400" spc="10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al</a:t>
            </a:r>
            <a:r>
              <a:rPr sz="1400" spc="9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que</a:t>
            </a:r>
            <a:r>
              <a:rPr sz="1400" spc="10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se</a:t>
            </a:r>
            <a:r>
              <a:rPr sz="1400" spc="8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suministrará,</a:t>
            </a:r>
            <a:r>
              <a:rPr sz="1400" spc="10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siempre</a:t>
            </a:r>
            <a:r>
              <a:rPr sz="1400" spc="9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que</a:t>
            </a:r>
            <a:endParaRPr sz="14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255308" y="8940496"/>
            <a:ext cx="5372100" cy="5073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1150"/>
              </a:lnSpc>
            </a:pPr>
            <a:r>
              <a:rPr sz="1100" dirty="0">
                <a:latin typeface="Calibri"/>
                <a:cs typeface="Calibri"/>
              </a:rPr>
              <a:t>PH </a:t>
            </a:r>
            <a:r>
              <a:rPr sz="1100" spc="-5" dirty="0">
                <a:latin typeface="Calibri"/>
                <a:cs typeface="Calibri"/>
              </a:rPr>
              <a:t>Financial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Park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Tower,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Piso</a:t>
            </a:r>
            <a:r>
              <a:rPr sz="1100" dirty="0">
                <a:latin typeface="Calibri"/>
                <a:cs typeface="Calibri"/>
              </a:rPr>
              <a:t> 35,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Boulevard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Costa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Este. </a:t>
            </a:r>
            <a:r>
              <a:rPr sz="1100" spc="-5" dirty="0">
                <a:latin typeface="Calibri"/>
                <a:cs typeface="Calibri"/>
              </a:rPr>
              <a:t>Corregimiento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Juan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Díaz,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Costa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del</a:t>
            </a:r>
            <a:endParaRPr sz="1100">
              <a:latin typeface="Calibri"/>
              <a:cs typeface="Calibri"/>
            </a:endParaRPr>
          </a:p>
          <a:p>
            <a:pPr marL="1724025" marR="1714500" algn="ctr">
              <a:lnSpc>
                <a:spcPct val="101800"/>
              </a:lnSpc>
            </a:pPr>
            <a:r>
              <a:rPr sz="1100" spc="-5" dirty="0">
                <a:latin typeface="Calibri"/>
                <a:cs typeface="Calibri"/>
              </a:rPr>
              <a:t>Este.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Ciudad</a:t>
            </a:r>
            <a:r>
              <a:rPr sz="110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Panamá.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Panamá. </a:t>
            </a:r>
            <a:r>
              <a:rPr sz="1100" spc="-229" dirty="0">
                <a:latin typeface="Calibri"/>
                <a:cs typeface="Calibri"/>
              </a:rPr>
              <a:t> </a:t>
            </a:r>
            <a:r>
              <a:rPr sz="1100" u="sng" spc="-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3"/>
              </a:rPr>
              <a:t>www.kaizengrp.com</a:t>
            </a:r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158281" y="8909622"/>
            <a:ext cx="5561965" cy="0"/>
          </a:xfrm>
          <a:custGeom>
            <a:avLst/>
            <a:gdLst/>
            <a:ahLst/>
            <a:cxnLst/>
            <a:rect l="l" t="t" r="r" b="b"/>
            <a:pathLst>
              <a:path w="5561965">
                <a:moveTo>
                  <a:pt x="0" y="0"/>
                </a:moveTo>
                <a:lnTo>
                  <a:pt x="5561885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158044" y="804717"/>
            <a:ext cx="999649" cy="431186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6122721" y="1232662"/>
            <a:ext cx="5639435" cy="746640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715" algn="r">
              <a:spcBef>
                <a:spcPts val="100"/>
              </a:spcBef>
            </a:pPr>
            <a:r>
              <a:rPr sz="1100" spc="-5" dirty="0">
                <a:latin typeface="Calibri"/>
                <a:cs typeface="Calibri"/>
              </a:rPr>
              <a:t>Ficha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Técnica: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K-001</a:t>
            </a:r>
            <a:endParaRPr sz="1100">
              <a:latin typeface="Calibri"/>
              <a:cs typeface="Calibri"/>
            </a:endParaRPr>
          </a:p>
          <a:p>
            <a:pPr marL="5149215" marR="5080" indent="118745" algn="r">
              <a:lnSpc>
                <a:spcPct val="101800"/>
              </a:lnSpc>
              <a:spcBef>
                <a:spcPts val="5"/>
              </a:spcBef>
            </a:pPr>
            <a:r>
              <a:rPr sz="1100" dirty="0">
                <a:latin typeface="Calibri"/>
                <a:cs typeface="Calibri"/>
              </a:rPr>
              <a:t>Re</a:t>
            </a:r>
            <a:r>
              <a:rPr sz="1100" spc="5" dirty="0">
                <a:latin typeface="Calibri"/>
                <a:cs typeface="Calibri"/>
              </a:rPr>
              <a:t>v</a:t>
            </a:r>
            <a:r>
              <a:rPr sz="1100" dirty="0">
                <a:latin typeface="Calibri"/>
                <a:cs typeface="Calibri"/>
              </a:rPr>
              <a:t>.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  </a:t>
            </a:r>
            <a:r>
              <a:rPr sz="1100" spc="-5" dirty="0">
                <a:latin typeface="Calibri"/>
                <a:cs typeface="Calibri"/>
              </a:rPr>
              <a:t>Jul-</a:t>
            </a:r>
            <a:r>
              <a:rPr sz="1100" dirty="0">
                <a:latin typeface="Calibri"/>
                <a:cs typeface="Calibri"/>
              </a:rPr>
              <a:t>20</a:t>
            </a:r>
            <a:r>
              <a:rPr sz="1100" spc="-10" dirty="0">
                <a:latin typeface="Calibri"/>
                <a:cs typeface="Calibri"/>
              </a:rPr>
              <a:t>1</a:t>
            </a:r>
            <a:r>
              <a:rPr sz="1100" dirty="0">
                <a:latin typeface="Calibri"/>
                <a:cs typeface="Calibri"/>
              </a:rPr>
              <a:t>8</a:t>
            </a:r>
            <a:endParaRPr sz="1100">
              <a:latin typeface="Calibri"/>
              <a:cs typeface="Calibri"/>
            </a:endParaRPr>
          </a:p>
          <a:p>
            <a:pPr marL="12700" marR="6350" algn="just">
              <a:lnSpc>
                <a:spcPts val="1700"/>
              </a:lnSpc>
              <a:spcBef>
                <a:spcPts val="15"/>
              </a:spcBef>
            </a:pPr>
            <a:r>
              <a:rPr sz="1400" spc="-5" dirty="0">
                <a:latin typeface="Arial"/>
                <a:cs typeface="Arial"/>
              </a:rPr>
              <a:t>dichas</a:t>
            </a:r>
            <a:r>
              <a:rPr sz="1400" spc="-8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pruebas</a:t>
            </a:r>
            <a:r>
              <a:rPr sz="1400" spc="-7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tenga</a:t>
            </a:r>
            <a:r>
              <a:rPr sz="1400" spc="-7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menos</a:t>
            </a:r>
            <a:r>
              <a:rPr sz="1400" spc="-7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8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diez</a:t>
            </a:r>
            <a:r>
              <a:rPr sz="1400" spc="-7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años</a:t>
            </a:r>
            <a:r>
              <a:rPr sz="1400" spc="-7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8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haber</a:t>
            </a:r>
            <a:r>
              <a:rPr sz="1400" spc="-10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sido</a:t>
            </a:r>
            <a:r>
              <a:rPr sz="1400" spc="-8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realizadas</a:t>
            </a:r>
            <a:r>
              <a:rPr sz="1400" spc="-7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para </a:t>
            </a:r>
            <a:r>
              <a:rPr sz="1400" spc="-38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la </a:t>
            </a:r>
            <a:r>
              <a:rPr sz="1400" spc="-5" dirty="0">
                <a:latin typeface="Arial"/>
                <a:cs typeface="Arial"/>
              </a:rPr>
              <a:t>fecha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presentación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la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oferta.</a:t>
            </a:r>
            <a:endParaRPr sz="1400">
              <a:latin typeface="Arial"/>
              <a:cs typeface="Arial"/>
            </a:endParaRPr>
          </a:p>
          <a:p>
            <a:pPr marL="1596390" marR="270510" lvl="2" indent="-678815">
              <a:lnSpc>
                <a:spcPts val="1610"/>
              </a:lnSpc>
              <a:spcBef>
                <a:spcPts val="894"/>
              </a:spcBef>
              <a:buAutoNum type="arabicPeriod" startAt="19"/>
              <a:tabLst>
                <a:tab pos="1596390" algn="l"/>
                <a:tab pos="1597025" algn="l"/>
              </a:tabLst>
            </a:pPr>
            <a:r>
              <a:rPr sz="1400" b="1" spc="-5" dirty="0">
                <a:latin typeface="Arial"/>
                <a:cs typeface="Arial"/>
              </a:rPr>
              <a:t>Pruebas de</a:t>
            </a:r>
            <a:r>
              <a:rPr sz="1400" b="1" spc="-1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Rutina</a:t>
            </a:r>
            <a:r>
              <a:rPr sz="1400" b="1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para</a:t>
            </a:r>
            <a:r>
              <a:rPr sz="1400" b="1" spc="-1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cambiador</a:t>
            </a:r>
            <a:r>
              <a:rPr sz="1400" b="1" spc="-1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de</a:t>
            </a:r>
            <a:r>
              <a:rPr sz="1400" b="1" spc="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tomas </a:t>
            </a:r>
            <a:r>
              <a:rPr sz="1400" b="1" spc="-37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bajo</a:t>
            </a:r>
            <a:r>
              <a:rPr sz="1400" b="1" spc="-1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carga.</a:t>
            </a:r>
            <a:endParaRPr sz="1400">
              <a:latin typeface="Arial"/>
              <a:cs typeface="Arial"/>
            </a:endParaRPr>
          </a:p>
          <a:p>
            <a:pPr marL="12700" marR="8890" algn="just">
              <a:lnSpc>
                <a:spcPct val="110200"/>
              </a:lnSpc>
              <a:spcBef>
                <a:spcPts val="695"/>
              </a:spcBef>
            </a:pPr>
            <a:r>
              <a:rPr sz="1400" dirty="0">
                <a:latin typeface="Arial"/>
                <a:cs typeface="Arial"/>
              </a:rPr>
              <a:t>Las siguientes </a:t>
            </a:r>
            <a:r>
              <a:rPr sz="1400" spc="-5" dirty="0">
                <a:latin typeface="Arial"/>
                <a:cs typeface="Arial"/>
              </a:rPr>
              <a:t>pruebas deberán hacerse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acuerdo </a:t>
            </a:r>
            <a:r>
              <a:rPr sz="1400" dirty="0">
                <a:latin typeface="Arial"/>
                <a:cs typeface="Arial"/>
              </a:rPr>
              <a:t>a la </a:t>
            </a:r>
            <a:r>
              <a:rPr sz="1400" spc="-5" dirty="0">
                <a:latin typeface="Arial"/>
                <a:cs typeface="Arial"/>
              </a:rPr>
              <a:t>cláusula </a:t>
            </a:r>
            <a:r>
              <a:rPr sz="1400" dirty="0">
                <a:latin typeface="Arial"/>
                <a:cs typeface="Arial"/>
              </a:rPr>
              <a:t>9 </a:t>
            </a:r>
            <a:r>
              <a:rPr sz="1400" spc="-10" dirty="0">
                <a:latin typeface="Arial"/>
                <a:cs typeface="Arial"/>
              </a:rPr>
              <a:t>de </a:t>
            </a:r>
            <a:r>
              <a:rPr sz="1400" spc="-37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la norma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IEC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214.</a:t>
            </a:r>
            <a:endParaRPr sz="1400">
              <a:latin typeface="Arial"/>
              <a:cs typeface="Arial"/>
            </a:endParaRPr>
          </a:p>
          <a:p>
            <a:pPr marL="2260600" lvl="3" indent="-890905">
              <a:spcBef>
                <a:spcPts val="975"/>
              </a:spcBef>
              <a:buAutoNum type="arabicPeriod"/>
              <a:tabLst>
                <a:tab pos="2260600" algn="l"/>
                <a:tab pos="2261235" algn="l"/>
              </a:tabLst>
            </a:pPr>
            <a:r>
              <a:rPr sz="1400" b="1" spc="-5" dirty="0">
                <a:latin typeface="Arial"/>
                <a:cs typeface="Arial"/>
              </a:rPr>
              <a:t>Pruebas</a:t>
            </a:r>
            <a:r>
              <a:rPr sz="1400" b="1" spc="-1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de</a:t>
            </a:r>
            <a:r>
              <a:rPr sz="1400" b="1" spc="-2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secuencia.</a:t>
            </a:r>
            <a:endParaRPr sz="1400">
              <a:latin typeface="Arial"/>
              <a:cs typeface="Arial"/>
            </a:endParaRPr>
          </a:p>
          <a:p>
            <a:pPr lvl="3">
              <a:spcBef>
                <a:spcPts val="50"/>
              </a:spcBef>
              <a:buFont typeface="Arial"/>
              <a:buAutoNum type="arabicPeriod"/>
            </a:pPr>
            <a:endParaRPr sz="1400">
              <a:latin typeface="Arial"/>
              <a:cs typeface="Arial"/>
            </a:endParaRPr>
          </a:p>
          <a:p>
            <a:pPr marL="2056130" marR="131445" lvl="3" indent="-685800">
              <a:lnSpc>
                <a:spcPts val="1610"/>
              </a:lnSpc>
              <a:buAutoNum type="arabicPeriod"/>
              <a:tabLst>
                <a:tab pos="2260600" algn="l"/>
                <a:tab pos="2261235" algn="l"/>
              </a:tabLst>
            </a:pPr>
            <a:r>
              <a:rPr sz="1400" b="1" spc="-5" dirty="0">
                <a:latin typeface="Arial"/>
                <a:cs typeface="Arial"/>
              </a:rPr>
              <a:t>Prueba de aislamiento de los circuitos </a:t>
            </a:r>
            <a:r>
              <a:rPr sz="1400" b="1" spc="-37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auxiliares.</a:t>
            </a:r>
            <a:endParaRPr sz="1400">
              <a:latin typeface="Arial"/>
              <a:cs typeface="Arial"/>
            </a:endParaRPr>
          </a:p>
          <a:p>
            <a:pPr lvl="3">
              <a:spcBef>
                <a:spcPts val="10"/>
              </a:spcBef>
              <a:buFont typeface="Arial"/>
              <a:buAutoNum type="arabicPeriod"/>
            </a:pPr>
            <a:endParaRPr sz="1400">
              <a:latin typeface="Arial"/>
              <a:cs typeface="Arial"/>
            </a:endParaRPr>
          </a:p>
          <a:p>
            <a:pPr marL="2260600" lvl="3" indent="-890905">
              <a:spcBef>
                <a:spcPts val="5"/>
              </a:spcBef>
              <a:buAutoNum type="arabicPeriod"/>
              <a:tabLst>
                <a:tab pos="2260600" algn="l"/>
                <a:tab pos="2261235" algn="l"/>
              </a:tabLst>
            </a:pPr>
            <a:r>
              <a:rPr sz="1400" b="1" spc="-5" dirty="0">
                <a:latin typeface="Arial"/>
                <a:cs typeface="Arial"/>
              </a:rPr>
              <a:t>Pruebas</a:t>
            </a:r>
            <a:r>
              <a:rPr sz="1400" b="1" spc="-1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de</a:t>
            </a:r>
            <a:r>
              <a:rPr sz="1400" b="1" spc="-1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presión</a:t>
            </a:r>
            <a:r>
              <a:rPr sz="1400" b="1" spc="1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y</a:t>
            </a:r>
            <a:r>
              <a:rPr sz="1400" b="1" spc="-4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vacío.</a:t>
            </a:r>
            <a:endParaRPr sz="1400">
              <a:latin typeface="Arial"/>
              <a:cs typeface="Arial"/>
            </a:endParaRPr>
          </a:p>
          <a:p>
            <a:pPr lvl="3">
              <a:spcBef>
                <a:spcPts val="40"/>
              </a:spcBef>
              <a:buFont typeface="Arial"/>
              <a:buAutoNum type="arabicPeriod"/>
            </a:pPr>
            <a:endParaRPr sz="1300">
              <a:latin typeface="Arial"/>
              <a:cs typeface="Arial"/>
            </a:endParaRPr>
          </a:p>
          <a:p>
            <a:pPr marL="2260600" lvl="3" indent="-890905">
              <a:buAutoNum type="arabicPeriod"/>
              <a:tabLst>
                <a:tab pos="2260600" algn="l"/>
                <a:tab pos="2261235" algn="l"/>
              </a:tabLst>
            </a:pPr>
            <a:r>
              <a:rPr sz="1400" b="1" spc="-5" dirty="0">
                <a:latin typeface="Arial"/>
                <a:cs typeface="Arial"/>
              </a:rPr>
              <a:t>Prueba del</a:t>
            </a:r>
            <a:r>
              <a:rPr sz="1400" b="1" spc="-2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relé</a:t>
            </a:r>
            <a:r>
              <a:rPr sz="1400" b="1" spc="-1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de</a:t>
            </a:r>
            <a:r>
              <a:rPr sz="1400" b="1" spc="-2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presión.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5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350">
              <a:latin typeface="Arial"/>
              <a:cs typeface="Arial"/>
            </a:endParaRPr>
          </a:p>
          <a:p>
            <a:pPr marL="520065" lvl="1" indent="-508000">
              <a:buAutoNum type="arabicPeriod" startAt="9"/>
              <a:tabLst>
                <a:tab pos="520065" algn="l"/>
                <a:tab pos="520700" algn="l"/>
              </a:tabLst>
            </a:pPr>
            <a:r>
              <a:rPr sz="1400" b="1" u="sng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Pruebas</a:t>
            </a:r>
            <a:r>
              <a:rPr sz="1400" b="1" u="sng" spc="-3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en</a:t>
            </a:r>
            <a:r>
              <a:rPr sz="1400" b="1" u="sng" spc="-2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400" b="1" u="sng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Sitio.</a:t>
            </a:r>
            <a:endParaRPr sz="1400">
              <a:latin typeface="Arial"/>
              <a:cs typeface="Arial"/>
            </a:endParaRPr>
          </a:p>
          <a:p>
            <a:pPr lvl="1">
              <a:lnSpc>
                <a:spcPct val="100000"/>
              </a:lnSpc>
              <a:buFont typeface="Arial"/>
              <a:buAutoNum type="arabicPeriod" startAt="9"/>
            </a:pPr>
            <a:endParaRPr sz="1500">
              <a:latin typeface="Arial"/>
              <a:cs typeface="Arial"/>
            </a:endParaRPr>
          </a:p>
          <a:p>
            <a:pPr lvl="1">
              <a:lnSpc>
                <a:spcPct val="100000"/>
              </a:lnSpc>
              <a:buFont typeface="Arial"/>
              <a:buAutoNum type="arabicPeriod" startAt="9"/>
            </a:pPr>
            <a:endParaRPr sz="1200">
              <a:latin typeface="Arial"/>
              <a:cs typeface="Arial"/>
            </a:endParaRPr>
          </a:p>
          <a:p>
            <a:pPr marL="469265" lvl="2" indent="-457200">
              <a:spcBef>
                <a:spcPts val="5"/>
              </a:spcBef>
              <a:buAutoNum type="arabicPeriod"/>
              <a:tabLst>
                <a:tab pos="469900" algn="l"/>
              </a:tabLst>
            </a:pPr>
            <a:r>
              <a:rPr sz="1400" b="1" u="sng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Generalidades</a:t>
            </a:r>
            <a:endParaRPr sz="1400">
              <a:latin typeface="Arial"/>
              <a:cs typeface="Arial"/>
            </a:endParaRPr>
          </a:p>
          <a:p>
            <a:pPr marL="12700" marR="6350" algn="just">
              <a:lnSpc>
                <a:spcPct val="143600"/>
              </a:lnSpc>
              <a:spcBef>
                <a:spcPts val="200"/>
              </a:spcBef>
            </a:pPr>
            <a:r>
              <a:rPr sz="1400" spc="-5" dirty="0">
                <a:latin typeface="Arial"/>
                <a:cs typeface="Arial"/>
              </a:rPr>
              <a:t>Antes</a:t>
            </a:r>
            <a:r>
              <a:rPr sz="1400" dirty="0">
                <a:latin typeface="Arial"/>
                <a:cs typeface="Arial"/>
              </a:rPr>
              <a:t> del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ensamblaje</a:t>
            </a:r>
            <a:r>
              <a:rPr sz="1400" dirty="0">
                <a:latin typeface="Arial"/>
                <a:cs typeface="Arial"/>
              </a:rPr>
              <a:t> de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las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unidades,</a:t>
            </a:r>
            <a:r>
              <a:rPr sz="1400" dirty="0">
                <a:latin typeface="Arial"/>
                <a:cs typeface="Arial"/>
              </a:rPr>
              <a:t> se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deberá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realizar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una 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inspección interna </a:t>
            </a:r>
            <a:r>
              <a:rPr sz="1400" dirty="0">
                <a:latin typeface="Arial"/>
                <a:cs typeface="Arial"/>
              </a:rPr>
              <a:t>de las </a:t>
            </a:r>
            <a:r>
              <a:rPr sz="1400" spc="-10" dirty="0">
                <a:latin typeface="Arial"/>
                <a:cs typeface="Arial"/>
              </a:rPr>
              <a:t>mismas </a:t>
            </a:r>
            <a:r>
              <a:rPr sz="1400" dirty="0">
                <a:latin typeface="Arial"/>
                <a:cs typeface="Arial"/>
              </a:rPr>
              <a:t>por parte de EL </a:t>
            </a:r>
            <a:r>
              <a:rPr sz="1400" spc="-5" dirty="0">
                <a:latin typeface="Arial"/>
                <a:cs typeface="Arial"/>
              </a:rPr>
              <a:t>FABRICANTE </a:t>
            </a:r>
            <a:r>
              <a:rPr sz="1400" spc="-10" dirty="0">
                <a:latin typeface="Arial"/>
                <a:cs typeface="Arial"/>
              </a:rPr>
              <a:t>en </a:t>
            </a:r>
            <a:r>
              <a:rPr sz="1400" spc="-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presencia de </a:t>
            </a:r>
            <a:r>
              <a:rPr sz="1400" spc="-5" dirty="0">
                <a:latin typeface="Arial"/>
                <a:cs typeface="Arial"/>
              </a:rPr>
              <a:t>los inspectores </a:t>
            </a:r>
            <a:r>
              <a:rPr sz="1400" dirty="0">
                <a:latin typeface="Arial"/>
                <a:cs typeface="Arial"/>
              </a:rPr>
              <a:t>de EL </a:t>
            </a:r>
            <a:r>
              <a:rPr sz="1400" spc="-5" dirty="0">
                <a:latin typeface="Arial"/>
                <a:cs typeface="Arial"/>
              </a:rPr>
              <a:t>CLIENTE, </a:t>
            </a:r>
            <a:r>
              <a:rPr sz="1400" dirty="0">
                <a:latin typeface="Arial"/>
                <a:cs typeface="Arial"/>
              </a:rPr>
              <a:t>a fin de </a:t>
            </a:r>
            <a:r>
              <a:rPr sz="1400" spc="-5" dirty="0">
                <a:latin typeface="Arial"/>
                <a:cs typeface="Arial"/>
              </a:rPr>
              <a:t>verificar </a:t>
            </a:r>
            <a:r>
              <a:rPr sz="1400" dirty="0">
                <a:latin typeface="Arial"/>
                <a:cs typeface="Arial"/>
              </a:rPr>
              <a:t>que </a:t>
            </a:r>
            <a:r>
              <a:rPr sz="1400" spc="-10" dirty="0">
                <a:latin typeface="Arial"/>
                <a:cs typeface="Arial"/>
              </a:rPr>
              <a:t>las </a:t>
            </a:r>
            <a:r>
              <a:rPr sz="1400" spc="-5" dirty="0">
                <a:latin typeface="Arial"/>
                <a:cs typeface="Arial"/>
              </a:rPr>
              <a:t> diferentes</a:t>
            </a:r>
            <a:r>
              <a:rPr sz="1400" spc="7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partes</a:t>
            </a:r>
            <a:r>
              <a:rPr sz="1400" spc="8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internas</a:t>
            </a:r>
            <a:r>
              <a:rPr sz="1400" spc="8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del</a:t>
            </a:r>
            <a:r>
              <a:rPr sz="1400" spc="7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equipo</a:t>
            </a:r>
            <a:r>
              <a:rPr sz="1400" spc="6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no</a:t>
            </a:r>
            <a:r>
              <a:rPr sz="1400" spc="8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han</a:t>
            </a:r>
            <a:r>
              <a:rPr sz="1400" spc="6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sufrido</a:t>
            </a:r>
            <a:r>
              <a:rPr sz="1400" spc="7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daños,</a:t>
            </a:r>
            <a:r>
              <a:rPr sz="1400" spc="8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desajustes </a:t>
            </a:r>
            <a:r>
              <a:rPr sz="1400" spc="-38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o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alteraciones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durante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el</a:t>
            </a:r>
            <a:r>
              <a:rPr sz="1400" spc="-5" dirty="0">
                <a:latin typeface="Arial"/>
                <a:cs typeface="Arial"/>
              </a:rPr>
              <a:t> transporte.</a:t>
            </a:r>
            <a:endParaRPr sz="1400">
              <a:latin typeface="Arial"/>
              <a:cs typeface="Arial"/>
            </a:endParaRPr>
          </a:p>
          <a:p>
            <a:pPr marL="12700" marR="8890" algn="just">
              <a:lnSpc>
                <a:spcPct val="143600"/>
              </a:lnSpc>
              <a:spcBef>
                <a:spcPts val="815"/>
              </a:spcBef>
            </a:pPr>
            <a:r>
              <a:rPr sz="1400" spc="-5" dirty="0">
                <a:latin typeface="Arial"/>
                <a:cs typeface="Arial"/>
              </a:rPr>
              <a:t>Después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que</a:t>
            </a:r>
            <a:r>
              <a:rPr sz="1400" dirty="0">
                <a:latin typeface="Arial"/>
                <a:cs typeface="Arial"/>
              </a:rPr>
              <a:t> se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haya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completado</a:t>
            </a:r>
            <a:r>
              <a:rPr sz="1400" dirty="0">
                <a:latin typeface="Arial"/>
                <a:cs typeface="Arial"/>
              </a:rPr>
              <a:t> la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instalación</a:t>
            </a:r>
            <a:r>
              <a:rPr sz="1400" dirty="0">
                <a:latin typeface="Arial"/>
                <a:cs typeface="Arial"/>
              </a:rPr>
              <a:t> y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antes</a:t>
            </a:r>
            <a:r>
              <a:rPr sz="1400" dirty="0">
                <a:latin typeface="Arial"/>
                <a:cs typeface="Arial"/>
              </a:rPr>
              <a:t> de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la </a:t>
            </a:r>
            <a:r>
              <a:rPr sz="1400" spc="-5" dirty="0">
                <a:latin typeface="Arial"/>
                <a:cs typeface="Arial"/>
              </a:rPr>
              <a:t> Aceptación</a:t>
            </a:r>
            <a:r>
              <a:rPr sz="1400" spc="12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Provisional,</a:t>
            </a:r>
            <a:r>
              <a:rPr sz="1400" spc="12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EL</a:t>
            </a:r>
            <a:r>
              <a:rPr sz="1400" spc="12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FABRICANTE</a:t>
            </a:r>
            <a:r>
              <a:rPr sz="1400" spc="13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deberá</a:t>
            </a:r>
            <a:r>
              <a:rPr sz="1400" spc="12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realizar</a:t>
            </a:r>
            <a:r>
              <a:rPr sz="1400" spc="13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sobre</a:t>
            </a:r>
            <a:r>
              <a:rPr sz="1400" spc="114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todas</a:t>
            </a:r>
            <a:endParaRPr sz="14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255308" y="8940496"/>
            <a:ext cx="5372100" cy="5073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1150"/>
              </a:lnSpc>
            </a:pPr>
            <a:r>
              <a:rPr sz="1100" dirty="0">
                <a:latin typeface="Calibri"/>
                <a:cs typeface="Calibri"/>
              </a:rPr>
              <a:t>PH </a:t>
            </a:r>
            <a:r>
              <a:rPr sz="1100" spc="-5" dirty="0">
                <a:latin typeface="Calibri"/>
                <a:cs typeface="Calibri"/>
              </a:rPr>
              <a:t>Financial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Park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Tower,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Piso</a:t>
            </a:r>
            <a:r>
              <a:rPr sz="1100" dirty="0">
                <a:latin typeface="Calibri"/>
                <a:cs typeface="Calibri"/>
              </a:rPr>
              <a:t> 35,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Boulevard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Costa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Este. </a:t>
            </a:r>
            <a:r>
              <a:rPr sz="1100" spc="-5" dirty="0">
                <a:latin typeface="Calibri"/>
                <a:cs typeface="Calibri"/>
              </a:rPr>
              <a:t>Corregimiento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Juan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Díaz,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Costa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del</a:t>
            </a:r>
            <a:endParaRPr sz="1100">
              <a:latin typeface="Calibri"/>
              <a:cs typeface="Calibri"/>
            </a:endParaRPr>
          </a:p>
          <a:p>
            <a:pPr marL="1724025" marR="1714500" algn="ctr">
              <a:lnSpc>
                <a:spcPct val="101800"/>
              </a:lnSpc>
            </a:pPr>
            <a:r>
              <a:rPr sz="1100" spc="-5" dirty="0">
                <a:latin typeface="Calibri"/>
                <a:cs typeface="Calibri"/>
              </a:rPr>
              <a:t>Este.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Ciudad</a:t>
            </a:r>
            <a:r>
              <a:rPr sz="110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Panamá.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Panamá. </a:t>
            </a:r>
            <a:r>
              <a:rPr sz="1100" spc="-229" dirty="0">
                <a:latin typeface="Calibri"/>
                <a:cs typeface="Calibri"/>
              </a:rPr>
              <a:t> </a:t>
            </a:r>
            <a:r>
              <a:rPr sz="1100" u="sng" spc="-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3"/>
              </a:rPr>
              <a:t>www.kaizengrp.com</a:t>
            </a:r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158281" y="8909622"/>
            <a:ext cx="5561965" cy="0"/>
          </a:xfrm>
          <a:custGeom>
            <a:avLst/>
            <a:gdLst/>
            <a:ahLst/>
            <a:cxnLst/>
            <a:rect l="l" t="t" r="r" b="b"/>
            <a:pathLst>
              <a:path w="5561965">
                <a:moveTo>
                  <a:pt x="0" y="0"/>
                </a:moveTo>
                <a:lnTo>
                  <a:pt x="5561885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158044" y="804717"/>
            <a:ext cx="999649" cy="431186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6122721" y="1232661"/>
            <a:ext cx="5639435" cy="23812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715" algn="r">
              <a:spcBef>
                <a:spcPts val="100"/>
              </a:spcBef>
            </a:pPr>
            <a:r>
              <a:rPr sz="1100" spc="-5" dirty="0">
                <a:latin typeface="Calibri"/>
                <a:cs typeface="Calibri"/>
              </a:rPr>
              <a:t>Ficha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Técnica: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K-001</a:t>
            </a:r>
            <a:endParaRPr sz="1100">
              <a:latin typeface="Calibri"/>
              <a:cs typeface="Calibri"/>
            </a:endParaRPr>
          </a:p>
          <a:p>
            <a:pPr marL="5149215" marR="5080" indent="118745" algn="r">
              <a:lnSpc>
                <a:spcPct val="101800"/>
              </a:lnSpc>
              <a:spcBef>
                <a:spcPts val="5"/>
              </a:spcBef>
            </a:pPr>
            <a:r>
              <a:rPr sz="1100" dirty="0">
                <a:latin typeface="Calibri"/>
                <a:cs typeface="Calibri"/>
              </a:rPr>
              <a:t>Re</a:t>
            </a:r>
            <a:r>
              <a:rPr sz="1100" spc="5" dirty="0">
                <a:latin typeface="Calibri"/>
                <a:cs typeface="Calibri"/>
              </a:rPr>
              <a:t>v</a:t>
            </a:r>
            <a:r>
              <a:rPr sz="1100" dirty="0">
                <a:latin typeface="Calibri"/>
                <a:cs typeface="Calibri"/>
              </a:rPr>
              <a:t>.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  </a:t>
            </a:r>
            <a:r>
              <a:rPr sz="1100" spc="-5" dirty="0">
                <a:latin typeface="Calibri"/>
                <a:cs typeface="Calibri"/>
              </a:rPr>
              <a:t>Jul-</a:t>
            </a:r>
            <a:r>
              <a:rPr sz="1100" dirty="0">
                <a:latin typeface="Calibri"/>
                <a:cs typeface="Calibri"/>
              </a:rPr>
              <a:t>20</a:t>
            </a:r>
            <a:r>
              <a:rPr sz="1100" spc="-10" dirty="0">
                <a:latin typeface="Calibri"/>
                <a:cs typeface="Calibri"/>
              </a:rPr>
              <a:t>1</a:t>
            </a:r>
            <a:r>
              <a:rPr sz="1100" dirty="0">
                <a:latin typeface="Calibri"/>
                <a:cs typeface="Calibri"/>
              </a:rPr>
              <a:t>8</a:t>
            </a:r>
            <a:endParaRPr sz="1100">
              <a:latin typeface="Calibri"/>
              <a:cs typeface="Calibri"/>
            </a:endParaRPr>
          </a:p>
          <a:p>
            <a:pPr marL="12700" algn="just">
              <a:lnSpc>
                <a:spcPts val="1670"/>
              </a:lnSpc>
            </a:pPr>
            <a:r>
              <a:rPr sz="1400" dirty="0">
                <a:latin typeface="Arial"/>
                <a:cs typeface="Arial"/>
              </a:rPr>
              <a:t>las</a:t>
            </a:r>
            <a:r>
              <a:rPr sz="1400" spc="12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unidades</a:t>
            </a:r>
            <a:r>
              <a:rPr sz="1400" spc="12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las</a:t>
            </a:r>
            <a:r>
              <a:rPr sz="1400" spc="114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pruebas</a:t>
            </a:r>
            <a:r>
              <a:rPr sz="1400" spc="1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en</a:t>
            </a:r>
            <a:r>
              <a:rPr sz="1400" spc="114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el</a:t>
            </a:r>
            <a:r>
              <a:rPr sz="1400" spc="1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sitio</a:t>
            </a:r>
            <a:r>
              <a:rPr sz="1400" spc="114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indicadas</a:t>
            </a:r>
            <a:r>
              <a:rPr sz="1400" spc="12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en</a:t>
            </a:r>
            <a:r>
              <a:rPr sz="1400" spc="12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el</a:t>
            </a:r>
            <a:r>
              <a:rPr sz="1400" spc="10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punto</a:t>
            </a:r>
            <a:r>
              <a:rPr sz="1400" spc="12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8.11.2</a:t>
            </a:r>
            <a:r>
              <a:rPr sz="1400" spc="10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para</a:t>
            </a:r>
            <a:endParaRPr sz="1400">
              <a:latin typeface="Arial"/>
              <a:cs typeface="Arial"/>
            </a:endParaRPr>
          </a:p>
          <a:p>
            <a:pPr marL="12700" marR="8255" algn="just">
              <a:lnSpc>
                <a:spcPct val="143600"/>
              </a:lnSpc>
            </a:pPr>
            <a:r>
              <a:rPr sz="1400" dirty="0">
                <a:latin typeface="Arial"/>
                <a:cs typeface="Arial"/>
              </a:rPr>
              <a:t>determinar si se </a:t>
            </a:r>
            <a:r>
              <a:rPr sz="1400" spc="-10" dirty="0">
                <a:latin typeface="Arial"/>
                <a:cs typeface="Arial"/>
              </a:rPr>
              <a:t>ha </a:t>
            </a:r>
            <a:r>
              <a:rPr sz="1400" dirty="0">
                <a:latin typeface="Arial"/>
                <a:cs typeface="Arial"/>
              </a:rPr>
              <a:t>cumplido con </a:t>
            </a:r>
            <a:r>
              <a:rPr sz="1400" spc="-5" dirty="0">
                <a:latin typeface="Arial"/>
                <a:cs typeface="Arial"/>
              </a:rPr>
              <a:t>los requisitos que garantizan una </a:t>
            </a:r>
            <a:r>
              <a:rPr sz="1400" dirty="0">
                <a:latin typeface="Arial"/>
                <a:cs typeface="Arial"/>
              </a:rPr>
              <a:t> puesta en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servicio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exitosa.</a:t>
            </a:r>
            <a:endParaRPr sz="1400">
              <a:latin typeface="Arial"/>
              <a:cs typeface="Arial"/>
            </a:endParaRPr>
          </a:p>
          <a:p>
            <a:pPr marL="12700" marR="5715" algn="just">
              <a:lnSpc>
                <a:spcPct val="143700"/>
              </a:lnSpc>
              <a:spcBef>
                <a:spcPts val="800"/>
              </a:spcBef>
            </a:pPr>
            <a:r>
              <a:rPr sz="1400" dirty="0">
                <a:latin typeface="Arial"/>
                <a:cs typeface="Arial"/>
              </a:rPr>
              <a:t>El </a:t>
            </a:r>
            <a:r>
              <a:rPr sz="1400" spc="-5" dirty="0">
                <a:latin typeface="Arial"/>
                <a:cs typeface="Arial"/>
              </a:rPr>
              <a:t>suministro </a:t>
            </a:r>
            <a:r>
              <a:rPr sz="1400" spc="-1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todos los equipos, herramientas, materiales </a:t>
            </a:r>
            <a:r>
              <a:rPr sz="1400" dirty="0">
                <a:latin typeface="Arial"/>
                <a:cs typeface="Arial"/>
              </a:rPr>
              <a:t>y </a:t>
            </a:r>
            <a:r>
              <a:rPr sz="1400" spc="-5" dirty="0">
                <a:latin typeface="Arial"/>
                <a:cs typeface="Arial"/>
              </a:rPr>
              <a:t>personal </a:t>
            </a:r>
            <a:r>
              <a:rPr sz="1400" spc="-37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para </a:t>
            </a:r>
            <a:r>
              <a:rPr sz="1400" spc="-5" dirty="0">
                <a:latin typeface="Arial"/>
                <a:cs typeface="Arial"/>
              </a:rPr>
              <a:t>realizar las referidas pruebas </a:t>
            </a:r>
            <a:r>
              <a:rPr sz="1400" spc="-10" dirty="0">
                <a:latin typeface="Arial"/>
                <a:cs typeface="Arial"/>
              </a:rPr>
              <a:t>en </a:t>
            </a:r>
            <a:r>
              <a:rPr sz="1400" spc="-5" dirty="0">
                <a:latin typeface="Arial"/>
                <a:cs typeface="Arial"/>
              </a:rPr>
              <a:t>sito será </a:t>
            </a:r>
            <a:r>
              <a:rPr sz="1400" dirty="0">
                <a:latin typeface="Arial"/>
                <a:cs typeface="Arial"/>
              </a:rPr>
              <a:t>responsabilidad </a:t>
            </a:r>
            <a:r>
              <a:rPr sz="1400" spc="-10" dirty="0">
                <a:latin typeface="Arial"/>
                <a:cs typeface="Arial"/>
              </a:rPr>
              <a:t>de EL </a:t>
            </a:r>
            <a:r>
              <a:rPr sz="1400" spc="-5" dirty="0">
                <a:latin typeface="Arial"/>
                <a:cs typeface="Arial"/>
              </a:rPr>
              <a:t> FABRICANTE.</a:t>
            </a:r>
            <a:endParaRPr sz="14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255308" y="8940496"/>
            <a:ext cx="5372100" cy="5073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1150"/>
              </a:lnSpc>
            </a:pPr>
            <a:r>
              <a:rPr sz="1100" dirty="0">
                <a:latin typeface="Calibri"/>
                <a:cs typeface="Calibri"/>
              </a:rPr>
              <a:t>PH </a:t>
            </a:r>
            <a:r>
              <a:rPr sz="1100" spc="-5" dirty="0">
                <a:latin typeface="Calibri"/>
                <a:cs typeface="Calibri"/>
              </a:rPr>
              <a:t>Financial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Park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Tower,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Piso</a:t>
            </a:r>
            <a:r>
              <a:rPr sz="1100" dirty="0">
                <a:latin typeface="Calibri"/>
                <a:cs typeface="Calibri"/>
              </a:rPr>
              <a:t> 35,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Boulevard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Costa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Este. </a:t>
            </a:r>
            <a:r>
              <a:rPr sz="1100" spc="-5" dirty="0">
                <a:latin typeface="Calibri"/>
                <a:cs typeface="Calibri"/>
              </a:rPr>
              <a:t>Corregimiento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Juan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Díaz,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Costa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del</a:t>
            </a:r>
            <a:endParaRPr sz="1100">
              <a:latin typeface="Calibri"/>
              <a:cs typeface="Calibri"/>
            </a:endParaRPr>
          </a:p>
          <a:p>
            <a:pPr marL="1724025" marR="1714500" algn="ctr">
              <a:lnSpc>
                <a:spcPct val="101800"/>
              </a:lnSpc>
            </a:pPr>
            <a:r>
              <a:rPr sz="1100" spc="-5" dirty="0">
                <a:latin typeface="Calibri"/>
                <a:cs typeface="Calibri"/>
              </a:rPr>
              <a:t>Este.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Ciudad</a:t>
            </a:r>
            <a:r>
              <a:rPr sz="110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Panamá.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Panamá. </a:t>
            </a:r>
            <a:r>
              <a:rPr sz="1100" spc="-229" dirty="0">
                <a:latin typeface="Calibri"/>
                <a:cs typeface="Calibri"/>
              </a:rPr>
              <a:t> </a:t>
            </a:r>
            <a:r>
              <a:rPr sz="1100" u="sng" spc="-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3"/>
              </a:rPr>
              <a:t>www.kaizengrp.com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122720" y="4191127"/>
            <a:ext cx="5636260" cy="186308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b="1" spc="-5" dirty="0">
                <a:latin typeface="Arial"/>
                <a:cs typeface="Arial"/>
              </a:rPr>
              <a:t>1.9.2. Pruebas</a:t>
            </a:r>
            <a:r>
              <a:rPr sz="1400" b="1" spc="-1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a</a:t>
            </a:r>
            <a:r>
              <a:rPr sz="1400" b="1" spc="-1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ser realizadas.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10"/>
              </a:spcBef>
            </a:pPr>
            <a:endParaRPr sz="1300">
              <a:latin typeface="Arial"/>
              <a:cs typeface="Arial"/>
            </a:endParaRPr>
          </a:p>
          <a:p>
            <a:pPr marL="24765" marR="5080" algn="just">
              <a:lnSpc>
                <a:spcPct val="101499"/>
              </a:lnSpc>
              <a:spcBef>
                <a:spcPts val="5"/>
              </a:spcBef>
              <a:buChar char="-"/>
              <a:tabLst>
                <a:tab pos="132080" algn="l"/>
              </a:tabLst>
            </a:pPr>
            <a:r>
              <a:rPr sz="1400" spc="-5" dirty="0">
                <a:latin typeface="Arial"/>
                <a:cs typeface="Arial"/>
              </a:rPr>
              <a:t>Resistencia </a:t>
            </a:r>
            <a:r>
              <a:rPr sz="1400" spc="-1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aislamiento entre arrollados, entre arrollados </a:t>
            </a:r>
            <a:r>
              <a:rPr sz="1400" dirty="0">
                <a:latin typeface="Arial"/>
                <a:cs typeface="Arial"/>
              </a:rPr>
              <a:t>y </a:t>
            </a:r>
            <a:r>
              <a:rPr sz="1400" spc="-5" dirty="0">
                <a:latin typeface="Arial"/>
                <a:cs typeface="Arial"/>
              </a:rPr>
              <a:t>tierra, </a:t>
            </a:r>
            <a:r>
              <a:rPr sz="1400" dirty="0">
                <a:latin typeface="Arial"/>
                <a:cs typeface="Arial"/>
              </a:rPr>
              <a:t>y </a:t>
            </a:r>
            <a:r>
              <a:rPr sz="1400" spc="-37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entre </a:t>
            </a:r>
            <a:r>
              <a:rPr sz="1400" spc="-5" dirty="0">
                <a:latin typeface="Arial"/>
                <a:cs typeface="Arial"/>
              </a:rPr>
              <a:t>núcleo </a:t>
            </a:r>
            <a:r>
              <a:rPr sz="1400" dirty="0">
                <a:latin typeface="Arial"/>
                <a:cs typeface="Arial"/>
              </a:rPr>
              <a:t>y </a:t>
            </a:r>
            <a:r>
              <a:rPr sz="1400" spc="-5" dirty="0">
                <a:latin typeface="Arial"/>
                <a:cs typeface="Arial"/>
              </a:rPr>
              <a:t>tierra. Resistencia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aislamiento entre cuba </a:t>
            </a:r>
            <a:r>
              <a:rPr sz="1400" dirty="0">
                <a:latin typeface="Arial"/>
                <a:cs typeface="Arial"/>
              </a:rPr>
              <a:t>y </a:t>
            </a:r>
            <a:r>
              <a:rPr sz="1400" spc="-5" dirty="0">
                <a:latin typeface="Arial"/>
                <a:cs typeface="Arial"/>
              </a:rPr>
              <a:t>tierra, </a:t>
            </a:r>
            <a:r>
              <a:rPr sz="1400" dirty="0">
                <a:latin typeface="Arial"/>
                <a:cs typeface="Arial"/>
              </a:rPr>
              <a:t> entre cuba y </a:t>
            </a:r>
            <a:r>
              <a:rPr sz="1400" spc="-5" dirty="0">
                <a:latin typeface="Arial"/>
                <a:cs typeface="Arial"/>
              </a:rPr>
              <a:t>gabinetes, entre gabinetes </a:t>
            </a:r>
            <a:r>
              <a:rPr sz="1400" dirty="0">
                <a:latin typeface="Arial"/>
                <a:cs typeface="Arial"/>
              </a:rPr>
              <a:t>y tierra y </a:t>
            </a:r>
            <a:r>
              <a:rPr sz="1400" spc="-5" dirty="0">
                <a:latin typeface="Arial"/>
                <a:cs typeface="Arial"/>
              </a:rPr>
              <a:t>entre </a:t>
            </a:r>
            <a:r>
              <a:rPr sz="1400" dirty="0">
                <a:latin typeface="Arial"/>
                <a:cs typeface="Arial"/>
              </a:rPr>
              <a:t>cuba y </a:t>
            </a:r>
            <a:r>
              <a:rPr sz="1400" spc="-5" dirty="0">
                <a:latin typeface="Arial"/>
                <a:cs typeface="Arial"/>
              </a:rPr>
              <a:t>ruedas </a:t>
            </a:r>
            <a:r>
              <a:rPr sz="1400" dirty="0">
                <a:latin typeface="Arial"/>
                <a:cs typeface="Arial"/>
              </a:rPr>
              <a:t> (en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caso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existir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protección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masa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-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cuba).</a:t>
            </a:r>
            <a:endParaRPr sz="1400">
              <a:latin typeface="Arial"/>
              <a:cs typeface="Arial"/>
            </a:endParaRPr>
          </a:p>
          <a:p>
            <a:pPr marL="50800" marR="5715" algn="just">
              <a:lnSpc>
                <a:spcPct val="101400"/>
              </a:lnSpc>
              <a:spcBef>
                <a:spcPts val="1045"/>
              </a:spcBef>
              <a:buChar char="-"/>
              <a:tabLst>
                <a:tab pos="183515" algn="l"/>
              </a:tabLst>
            </a:pPr>
            <a:r>
              <a:rPr sz="1400" spc="-5" dirty="0">
                <a:latin typeface="Arial"/>
                <a:cs typeface="Arial"/>
              </a:rPr>
              <a:t>Rigidez dieléctrica, </a:t>
            </a:r>
            <a:r>
              <a:rPr sz="1400" dirty="0">
                <a:latin typeface="Arial"/>
                <a:cs typeface="Arial"/>
              </a:rPr>
              <a:t>contenido de </a:t>
            </a:r>
            <a:r>
              <a:rPr sz="1400" spc="-5" dirty="0">
                <a:latin typeface="Arial"/>
                <a:cs typeface="Arial"/>
              </a:rPr>
              <a:t>humedad </a:t>
            </a:r>
            <a:r>
              <a:rPr sz="1400" dirty="0">
                <a:latin typeface="Arial"/>
                <a:cs typeface="Arial"/>
              </a:rPr>
              <a:t>y </a:t>
            </a:r>
            <a:r>
              <a:rPr sz="1400" spc="-5" dirty="0">
                <a:latin typeface="Arial"/>
                <a:cs typeface="Arial"/>
              </a:rPr>
              <a:t>factor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potencia </a:t>
            </a:r>
            <a:r>
              <a:rPr sz="1400" spc="-10" dirty="0">
                <a:latin typeface="Arial"/>
                <a:cs typeface="Arial"/>
              </a:rPr>
              <a:t>del </a:t>
            </a:r>
            <a:r>
              <a:rPr sz="1400" spc="-5" dirty="0">
                <a:latin typeface="Arial"/>
                <a:cs typeface="Arial"/>
              </a:rPr>
              <a:t> aceite,</a:t>
            </a:r>
            <a:r>
              <a:rPr sz="1400" spc="27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número</a:t>
            </a:r>
            <a:r>
              <a:rPr sz="1400" spc="28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de</a:t>
            </a:r>
            <a:r>
              <a:rPr sz="1400" spc="27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neutralización,</a:t>
            </a:r>
            <a:r>
              <a:rPr sz="1400" spc="28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gravedad</a:t>
            </a:r>
            <a:r>
              <a:rPr sz="1400" spc="27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específica,</a:t>
            </a:r>
            <a:r>
              <a:rPr sz="1400" spc="27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color,</a:t>
            </a:r>
            <a:r>
              <a:rPr sz="1400" spc="27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azufre</a:t>
            </a:r>
            <a:endParaRPr sz="14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1139181" y="6030849"/>
            <a:ext cx="617855" cy="22890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dirty="0">
                <a:latin typeface="Arial"/>
                <a:cs typeface="Arial"/>
              </a:rPr>
              <a:t>anál</a:t>
            </a:r>
            <a:r>
              <a:rPr sz="1400" spc="-15" dirty="0">
                <a:latin typeface="Arial"/>
                <a:cs typeface="Arial"/>
              </a:rPr>
              <a:t>i</a:t>
            </a:r>
            <a:r>
              <a:rPr sz="1400" dirty="0">
                <a:latin typeface="Arial"/>
                <a:cs typeface="Arial"/>
              </a:rPr>
              <a:t>s</a:t>
            </a:r>
            <a:r>
              <a:rPr sz="1400" spc="-15" dirty="0">
                <a:latin typeface="Arial"/>
                <a:cs typeface="Arial"/>
              </a:rPr>
              <a:t>i</a:t>
            </a:r>
            <a:r>
              <a:rPr sz="1400" dirty="0">
                <a:latin typeface="Arial"/>
                <a:cs typeface="Arial"/>
              </a:rPr>
              <a:t>s</a:t>
            </a:r>
            <a:endParaRPr sz="14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122720" y="6030849"/>
            <a:ext cx="4831080" cy="808355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L="50800" marR="5080">
              <a:lnSpc>
                <a:spcPct val="101400"/>
              </a:lnSpc>
              <a:spcBef>
                <a:spcPts val="80"/>
              </a:spcBef>
              <a:tabLst>
                <a:tab pos="1031240" algn="l"/>
                <a:tab pos="1815464" algn="l"/>
                <a:tab pos="2844800" algn="l"/>
                <a:tab pos="3589020" algn="l"/>
                <a:tab pos="3999229" algn="l"/>
              </a:tabLst>
            </a:pPr>
            <a:r>
              <a:rPr sz="1400" dirty="0">
                <a:latin typeface="Arial"/>
                <a:cs typeface="Arial"/>
              </a:rPr>
              <a:t>corr</a:t>
            </a:r>
            <a:r>
              <a:rPr sz="1400" spc="-15" dirty="0">
                <a:latin typeface="Arial"/>
                <a:cs typeface="Arial"/>
              </a:rPr>
              <a:t>o</a:t>
            </a:r>
            <a:r>
              <a:rPr sz="1400" dirty="0">
                <a:latin typeface="Arial"/>
                <a:cs typeface="Arial"/>
              </a:rPr>
              <a:t>si</a:t>
            </a:r>
            <a:r>
              <a:rPr sz="1400" spc="-20" dirty="0">
                <a:latin typeface="Arial"/>
                <a:cs typeface="Arial"/>
              </a:rPr>
              <a:t>v</a:t>
            </a:r>
            <a:r>
              <a:rPr sz="1400" dirty="0">
                <a:latin typeface="Arial"/>
                <a:cs typeface="Arial"/>
              </a:rPr>
              <a:t>o,	tens</a:t>
            </a:r>
            <a:r>
              <a:rPr sz="1400" spc="-15" dirty="0">
                <a:latin typeface="Arial"/>
                <a:cs typeface="Arial"/>
              </a:rPr>
              <a:t>i</a:t>
            </a:r>
            <a:r>
              <a:rPr sz="1400" dirty="0">
                <a:latin typeface="Arial"/>
                <a:cs typeface="Arial"/>
              </a:rPr>
              <a:t>ón	I</a:t>
            </a:r>
            <a:r>
              <a:rPr sz="1400" spc="-15" dirty="0">
                <a:latin typeface="Arial"/>
                <a:cs typeface="Arial"/>
              </a:rPr>
              <a:t>n</a:t>
            </a:r>
            <a:r>
              <a:rPr sz="1400" dirty="0">
                <a:latin typeface="Arial"/>
                <a:cs typeface="Arial"/>
              </a:rPr>
              <a:t>te</a:t>
            </a:r>
            <a:r>
              <a:rPr sz="1400" spc="-15" dirty="0">
                <a:latin typeface="Arial"/>
                <a:cs typeface="Arial"/>
              </a:rPr>
              <a:t>r</a:t>
            </a:r>
            <a:r>
              <a:rPr sz="1400" dirty="0">
                <a:latin typeface="Arial"/>
                <a:cs typeface="Arial"/>
              </a:rPr>
              <a:t>f</a:t>
            </a:r>
            <a:r>
              <a:rPr sz="1400" spc="-15" dirty="0">
                <a:latin typeface="Arial"/>
                <a:cs typeface="Arial"/>
              </a:rPr>
              <a:t>a</a:t>
            </a:r>
            <a:r>
              <a:rPr sz="1400" dirty="0">
                <a:latin typeface="Arial"/>
                <a:cs typeface="Arial"/>
              </a:rPr>
              <a:t>cial,	co</a:t>
            </a:r>
            <a:r>
              <a:rPr sz="1400" spc="-15" dirty="0">
                <a:latin typeface="Arial"/>
                <a:cs typeface="Arial"/>
              </a:rPr>
              <a:t>n</a:t>
            </a:r>
            <a:r>
              <a:rPr sz="1400" dirty="0">
                <a:latin typeface="Arial"/>
                <a:cs typeface="Arial"/>
              </a:rPr>
              <a:t>teo	de	</a:t>
            </a:r>
            <a:r>
              <a:rPr sz="1400" spc="-15" dirty="0">
                <a:latin typeface="Arial"/>
                <a:cs typeface="Arial"/>
              </a:rPr>
              <a:t>p</a:t>
            </a:r>
            <a:r>
              <a:rPr sz="1400" dirty="0">
                <a:latin typeface="Arial"/>
                <a:cs typeface="Arial"/>
              </a:rPr>
              <a:t>ar</a:t>
            </a:r>
            <a:r>
              <a:rPr sz="1400" spc="-10" dirty="0">
                <a:latin typeface="Arial"/>
                <a:cs typeface="Arial"/>
              </a:rPr>
              <a:t>tí</a:t>
            </a:r>
            <a:r>
              <a:rPr sz="1400" dirty="0">
                <a:latin typeface="Arial"/>
                <a:cs typeface="Arial"/>
              </a:rPr>
              <a:t>cul</a:t>
            </a:r>
            <a:r>
              <a:rPr sz="1400" spc="-15" dirty="0">
                <a:latin typeface="Arial"/>
                <a:cs typeface="Arial"/>
              </a:rPr>
              <a:t>a</a:t>
            </a:r>
            <a:r>
              <a:rPr sz="1400" dirty="0">
                <a:latin typeface="Arial"/>
                <a:cs typeface="Arial"/>
              </a:rPr>
              <a:t>s,  </a:t>
            </a:r>
            <a:r>
              <a:rPr sz="1400" spc="-5" dirty="0">
                <a:latin typeface="Arial"/>
                <a:cs typeface="Arial"/>
              </a:rPr>
              <a:t>cromatográfico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y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estabilidad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la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oxidación.</a:t>
            </a:r>
            <a:endParaRPr sz="1400">
              <a:latin typeface="Arial"/>
              <a:cs typeface="Arial"/>
            </a:endParaRPr>
          </a:p>
          <a:p>
            <a:pPr marL="12700">
              <a:spcBef>
                <a:spcPts val="1090"/>
              </a:spcBef>
            </a:pPr>
            <a:r>
              <a:rPr sz="1400" dirty="0">
                <a:latin typeface="Arial"/>
                <a:cs typeface="Arial"/>
              </a:rPr>
              <a:t>-</a:t>
            </a:r>
            <a:r>
              <a:rPr sz="1400" spc="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Relación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de</a:t>
            </a:r>
            <a:r>
              <a:rPr sz="1400" spc="-5" dirty="0">
                <a:latin typeface="Arial"/>
                <a:cs typeface="Arial"/>
              </a:rPr>
              <a:t> transformación,</a:t>
            </a:r>
            <a:r>
              <a:rPr sz="1400" spc="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grupo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vectorial</a:t>
            </a:r>
            <a:r>
              <a:rPr sz="1400" spc="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y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polaridad.</a:t>
            </a:r>
            <a:endParaRPr sz="14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134912" y="6977253"/>
            <a:ext cx="5624830" cy="1619250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12700" marR="5080" algn="just">
              <a:lnSpc>
                <a:spcPct val="101499"/>
              </a:lnSpc>
              <a:spcBef>
                <a:spcPts val="75"/>
              </a:spcBef>
              <a:buChar char="-"/>
              <a:tabLst>
                <a:tab pos="168275" algn="l"/>
              </a:tabLst>
            </a:pPr>
            <a:r>
              <a:rPr sz="1400" spc="-5" dirty="0">
                <a:latin typeface="Arial"/>
                <a:cs typeface="Arial"/>
              </a:rPr>
              <a:t>Pruebas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de</a:t>
            </a:r>
            <a:r>
              <a:rPr sz="1400" spc="-5" dirty="0">
                <a:latin typeface="Arial"/>
                <a:cs typeface="Arial"/>
              </a:rPr>
              <a:t> factor</a:t>
            </a:r>
            <a:r>
              <a:rPr sz="1400" dirty="0">
                <a:latin typeface="Arial"/>
                <a:cs typeface="Arial"/>
              </a:rPr>
              <a:t> de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potencia</a:t>
            </a:r>
            <a:r>
              <a:rPr sz="1400" dirty="0">
                <a:latin typeface="Arial"/>
                <a:cs typeface="Arial"/>
              </a:rPr>
              <a:t> y </a:t>
            </a:r>
            <a:r>
              <a:rPr sz="1400" spc="-5" dirty="0">
                <a:latin typeface="Arial"/>
                <a:cs typeface="Arial"/>
              </a:rPr>
              <a:t>capacitancia</a:t>
            </a:r>
            <a:r>
              <a:rPr sz="1400" dirty="0">
                <a:latin typeface="Arial"/>
                <a:cs typeface="Arial"/>
              </a:rPr>
              <a:t> del </a:t>
            </a:r>
            <a:r>
              <a:rPr sz="1400" spc="-5" dirty="0">
                <a:latin typeface="Arial"/>
                <a:cs typeface="Arial"/>
              </a:rPr>
              <a:t>aislamiento</a:t>
            </a:r>
            <a:r>
              <a:rPr sz="1400" dirty="0">
                <a:latin typeface="Arial"/>
                <a:cs typeface="Arial"/>
              </a:rPr>
              <a:t> de 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acuerdo a </a:t>
            </a:r>
            <a:r>
              <a:rPr sz="1400" spc="-5" dirty="0">
                <a:latin typeface="Arial"/>
                <a:cs typeface="Arial"/>
              </a:rPr>
              <a:t>ANSI C57.12.90. Las pruebas </a:t>
            </a:r>
            <a:r>
              <a:rPr sz="1400" dirty="0">
                <a:latin typeface="Arial"/>
                <a:cs typeface="Arial"/>
              </a:rPr>
              <a:t>se realizaran </a:t>
            </a:r>
            <a:r>
              <a:rPr sz="1400" spc="-5" dirty="0">
                <a:latin typeface="Arial"/>
                <a:cs typeface="Arial"/>
              </a:rPr>
              <a:t>individualmente </a:t>
            </a:r>
            <a:r>
              <a:rPr sz="1400" dirty="0">
                <a:latin typeface="Arial"/>
                <a:cs typeface="Arial"/>
              </a:rPr>
              <a:t> entre </a:t>
            </a:r>
            <a:r>
              <a:rPr sz="1400" spc="-5" dirty="0">
                <a:latin typeface="Arial"/>
                <a:cs typeface="Arial"/>
              </a:rPr>
              <a:t>cada terminal</a:t>
            </a:r>
            <a:r>
              <a:rPr sz="1400" dirty="0">
                <a:latin typeface="Arial"/>
                <a:cs typeface="Arial"/>
              </a:rPr>
              <a:t> y tierra y </a:t>
            </a:r>
            <a:r>
              <a:rPr sz="1400" spc="-5" dirty="0">
                <a:latin typeface="Arial"/>
                <a:cs typeface="Arial"/>
              </a:rPr>
              <a:t>entre </a:t>
            </a:r>
            <a:r>
              <a:rPr sz="1400" dirty="0">
                <a:latin typeface="Arial"/>
                <a:cs typeface="Arial"/>
              </a:rPr>
              <a:t>terminales. </a:t>
            </a:r>
            <a:r>
              <a:rPr sz="1400" spc="-5" dirty="0">
                <a:latin typeface="Arial"/>
                <a:cs typeface="Arial"/>
              </a:rPr>
              <a:t>Así como</a:t>
            </a:r>
            <a:r>
              <a:rPr sz="1400" dirty="0">
                <a:latin typeface="Arial"/>
                <a:cs typeface="Arial"/>
              </a:rPr>
              <a:t> para </a:t>
            </a:r>
            <a:r>
              <a:rPr sz="1400" spc="-5" dirty="0">
                <a:latin typeface="Arial"/>
                <a:cs typeface="Arial"/>
              </a:rPr>
              <a:t>los </a:t>
            </a:r>
            <a:r>
              <a:rPr sz="1400" dirty="0">
                <a:latin typeface="Arial"/>
                <a:cs typeface="Arial"/>
              </a:rPr>
              <a:t> aisladores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pasatapas.</a:t>
            </a:r>
            <a:endParaRPr sz="1400">
              <a:latin typeface="Arial"/>
              <a:cs typeface="Arial"/>
            </a:endParaRPr>
          </a:p>
          <a:p>
            <a:pPr marL="147955" indent="-110489" algn="just">
              <a:spcBef>
                <a:spcPts val="1095"/>
              </a:spcBef>
              <a:buChar char="-"/>
              <a:tabLst>
                <a:tab pos="148590" algn="l"/>
              </a:tabLst>
            </a:pPr>
            <a:r>
              <a:rPr sz="1400" spc="-5" dirty="0">
                <a:latin typeface="Arial"/>
                <a:cs typeface="Arial"/>
              </a:rPr>
              <a:t>Resistencia</a:t>
            </a:r>
            <a:r>
              <a:rPr sz="1400" dirty="0">
                <a:latin typeface="Arial"/>
                <a:cs typeface="Arial"/>
              </a:rPr>
              <a:t> de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los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arrollados.</a:t>
            </a:r>
            <a:endParaRPr sz="1400">
              <a:latin typeface="Arial"/>
              <a:cs typeface="Arial"/>
            </a:endParaRPr>
          </a:p>
          <a:p>
            <a:pPr marL="135890" indent="-110489" algn="just">
              <a:spcBef>
                <a:spcPts val="1295"/>
              </a:spcBef>
              <a:buChar char="-"/>
              <a:tabLst>
                <a:tab pos="136525" algn="l"/>
              </a:tabLst>
            </a:pPr>
            <a:r>
              <a:rPr sz="1400" spc="-5" dirty="0">
                <a:latin typeface="Arial"/>
                <a:cs typeface="Arial"/>
              </a:rPr>
              <a:t>Impedancia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cortocircuito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440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Vca.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158281" y="8909622"/>
            <a:ext cx="5561965" cy="0"/>
          </a:xfrm>
          <a:custGeom>
            <a:avLst/>
            <a:gdLst/>
            <a:ahLst/>
            <a:cxnLst/>
            <a:rect l="l" t="t" r="r" b="b"/>
            <a:pathLst>
              <a:path w="5561965">
                <a:moveTo>
                  <a:pt x="0" y="0"/>
                </a:moveTo>
                <a:lnTo>
                  <a:pt x="5561885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158044" y="804717"/>
            <a:ext cx="999649" cy="431186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6122721" y="1232661"/>
            <a:ext cx="5639435" cy="72009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715" algn="r">
              <a:spcBef>
                <a:spcPts val="100"/>
              </a:spcBef>
            </a:pPr>
            <a:r>
              <a:rPr sz="1100" spc="-5" dirty="0">
                <a:latin typeface="Calibri"/>
                <a:cs typeface="Calibri"/>
              </a:rPr>
              <a:t>Ficha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Técnica: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K-001</a:t>
            </a:r>
            <a:endParaRPr sz="1100">
              <a:latin typeface="Calibri"/>
              <a:cs typeface="Calibri"/>
            </a:endParaRPr>
          </a:p>
          <a:p>
            <a:pPr marL="5149215" marR="5080" indent="118745" algn="r">
              <a:lnSpc>
                <a:spcPct val="101800"/>
              </a:lnSpc>
              <a:spcBef>
                <a:spcPts val="5"/>
              </a:spcBef>
            </a:pPr>
            <a:r>
              <a:rPr sz="1100" dirty="0">
                <a:latin typeface="Calibri"/>
                <a:cs typeface="Calibri"/>
              </a:rPr>
              <a:t>Re</a:t>
            </a:r>
            <a:r>
              <a:rPr sz="1100" spc="5" dirty="0">
                <a:latin typeface="Calibri"/>
                <a:cs typeface="Calibri"/>
              </a:rPr>
              <a:t>v</a:t>
            </a:r>
            <a:r>
              <a:rPr sz="1100" dirty="0">
                <a:latin typeface="Calibri"/>
                <a:cs typeface="Calibri"/>
              </a:rPr>
              <a:t>.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  </a:t>
            </a:r>
            <a:r>
              <a:rPr sz="1100" spc="-5" dirty="0">
                <a:latin typeface="Calibri"/>
                <a:cs typeface="Calibri"/>
              </a:rPr>
              <a:t>Jul-</a:t>
            </a:r>
            <a:r>
              <a:rPr sz="1100" dirty="0">
                <a:latin typeface="Calibri"/>
                <a:cs typeface="Calibri"/>
              </a:rPr>
              <a:t>20</a:t>
            </a:r>
            <a:r>
              <a:rPr sz="1100" spc="-10" dirty="0">
                <a:latin typeface="Calibri"/>
                <a:cs typeface="Calibri"/>
              </a:rPr>
              <a:t>1</a:t>
            </a:r>
            <a:r>
              <a:rPr sz="1100" dirty="0">
                <a:latin typeface="Calibri"/>
                <a:cs typeface="Calibri"/>
              </a:rPr>
              <a:t>8</a:t>
            </a:r>
            <a:endParaRPr sz="1100">
              <a:latin typeface="Calibri"/>
              <a:cs typeface="Calibri"/>
            </a:endParaRPr>
          </a:p>
          <a:p>
            <a:pPr>
              <a:spcBef>
                <a:spcPts val="50"/>
              </a:spcBef>
            </a:pPr>
            <a:endParaRPr sz="1050">
              <a:latin typeface="Calibri"/>
              <a:cs typeface="Calibri"/>
            </a:endParaRPr>
          </a:p>
          <a:p>
            <a:pPr marL="24765" marR="6350" algn="just">
              <a:lnSpc>
                <a:spcPct val="101400"/>
              </a:lnSpc>
              <a:buChar char="-"/>
              <a:tabLst>
                <a:tab pos="133350" algn="l"/>
              </a:tabLst>
            </a:pPr>
            <a:r>
              <a:rPr sz="1400" spc="-5" dirty="0">
                <a:latin typeface="Arial"/>
                <a:cs typeface="Arial"/>
              </a:rPr>
              <a:t>Pruebas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aislamiento del cableado </a:t>
            </a:r>
            <a:r>
              <a:rPr sz="1400" dirty="0">
                <a:latin typeface="Arial"/>
                <a:cs typeface="Arial"/>
              </a:rPr>
              <a:t>y pruebas de </a:t>
            </a:r>
            <a:r>
              <a:rPr sz="1400" spc="-5" dirty="0">
                <a:latin typeface="Arial"/>
                <a:cs typeface="Arial"/>
              </a:rPr>
              <a:t>operación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cada </a:t>
            </a:r>
            <a:r>
              <a:rPr sz="1400" spc="-37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dispositivo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indicación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y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protección,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incluyendo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los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relés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diferenciales </a:t>
            </a:r>
            <a:r>
              <a:rPr sz="1400" spc="-37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y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 respaldo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del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transformador.</a:t>
            </a:r>
            <a:endParaRPr sz="1400">
              <a:latin typeface="Arial"/>
              <a:cs typeface="Arial"/>
            </a:endParaRPr>
          </a:p>
          <a:p>
            <a:pPr marL="38100" marR="8255" algn="just">
              <a:lnSpc>
                <a:spcPct val="109300"/>
              </a:lnSpc>
              <a:spcBef>
                <a:spcPts val="919"/>
              </a:spcBef>
              <a:buChar char="-"/>
              <a:tabLst>
                <a:tab pos="182245" algn="l"/>
              </a:tabLst>
            </a:pPr>
            <a:r>
              <a:rPr sz="1400" spc="-5" dirty="0">
                <a:latin typeface="Arial"/>
                <a:cs typeface="Arial"/>
              </a:rPr>
              <a:t>Pruebas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aislamiento </a:t>
            </a:r>
            <a:r>
              <a:rPr sz="1400" dirty="0">
                <a:latin typeface="Arial"/>
                <a:cs typeface="Arial"/>
              </a:rPr>
              <a:t>del </a:t>
            </a:r>
            <a:r>
              <a:rPr sz="1400" spc="-5" dirty="0">
                <a:latin typeface="Arial"/>
                <a:cs typeface="Arial"/>
              </a:rPr>
              <a:t>cableado </a:t>
            </a:r>
            <a:r>
              <a:rPr sz="1400" dirty="0">
                <a:latin typeface="Arial"/>
                <a:cs typeface="Arial"/>
              </a:rPr>
              <a:t>y operación </a:t>
            </a:r>
            <a:r>
              <a:rPr sz="1400" spc="-1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los motores, 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controles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y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equipos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alarma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indicación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del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sistema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enfriamiento.</a:t>
            </a:r>
            <a:endParaRPr sz="1400">
              <a:latin typeface="Arial"/>
              <a:cs typeface="Arial"/>
            </a:endParaRPr>
          </a:p>
          <a:p>
            <a:pPr marL="134620" indent="-109855" algn="just">
              <a:spcBef>
                <a:spcPts val="1325"/>
              </a:spcBef>
              <a:buChar char="-"/>
              <a:tabLst>
                <a:tab pos="134620" algn="l"/>
              </a:tabLst>
            </a:pPr>
            <a:r>
              <a:rPr sz="1400" spc="-5" dirty="0">
                <a:latin typeface="Arial"/>
                <a:cs typeface="Arial"/>
              </a:rPr>
              <a:t>Corriente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excitación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</a:t>
            </a:r>
            <a:r>
              <a:rPr sz="1400" spc="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baja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tensión</a:t>
            </a:r>
            <a:r>
              <a:rPr sz="1400" spc="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10</a:t>
            </a:r>
            <a:r>
              <a:rPr sz="1400" spc="-5" dirty="0">
                <a:latin typeface="Arial"/>
                <a:cs typeface="Arial"/>
              </a:rPr>
              <a:t> kV.</a:t>
            </a:r>
            <a:endParaRPr sz="1400">
              <a:latin typeface="Arial"/>
              <a:cs typeface="Arial"/>
            </a:endParaRPr>
          </a:p>
          <a:p>
            <a:pPr marL="24765" marR="8255" indent="8890" algn="just">
              <a:lnSpc>
                <a:spcPct val="109600"/>
              </a:lnSpc>
              <a:spcBef>
                <a:spcPts val="1125"/>
              </a:spcBef>
              <a:buChar char="-"/>
              <a:tabLst>
                <a:tab pos="160655" algn="l"/>
              </a:tabLst>
            </a:pPr>
            <a:r>
              <a:rPr sz="1400" spc="-5" dirty="0">
                <a:latin typeface="Arial"/>
                <a:cs typeface="Arial"/>
              </a:rPr>
              <a:t>Pruebas para medir </a:t>
            </a:r>
            <a:r>
              <a:rPr sz="1400" dirty="0">
                <a:latin typeface="Arial"/>
                <a:cs typeface="Arial"/>
              </a:rPr>
              <a:t>la </a:t>
            </a:r>
            <a:r>
              <a:rPr sz="1400" spc="-5" dirty="0">
                <a:latin typeface="Arial"/>
                <a:cs typeface="Arial"/>
              </a:rPr>
              <a:t>resistencia </a:t>
            </a:r>
            <a:r>
              <a:rPr sz="1400" spc="-1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aislamiento, resistencia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-10" dirty="0">
                <a:latin typeface="Arial"/>
                <a:cs typeface="Arial"/>
              </a:rPr>
              <a:t>los </a:t>
            </a:r>
            <a:r>
              <a:rPr sz="1400" spc="-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arrollados, </a:t>
            </a:r>
            <a:r>
              <a:rPr sz="1400" spc="-5" dirty="0">
                <a:latin typeface="Arial"/>
                <a:cs typeface="Arial"/>
              </a:rPr>
              <a:t>polaridad</a:t>
            </a:r>
            <a:r>
              <a:rPr sz="1400" dirty="0">
                <a:latin typeface="Arial"/>
                <a:cs typeface="Arial"/>
              </a:rPr>
              <a:t> y relación de </a:t>
            </a:r>
            <a:r>
              <a:rPr sz="1400" spc="-5" dirty="0">
                <a:latin typeface="Arial"/>
                <a:cs typeface="Arial"/>
              </a:rPr>
              <a:t>transformación</a:t>
            </a:r>
            <a:r>
              <a:rPr sz="1400" dirty="0">
                <a:latin typeface="Arial"/>
                <a:cs typeface="Arial"/>
              </a:rPr>
              <a:t> en </a:t>
            </a:r>
            <a:r>
              <a:rPr sz="1400" spc="-5" dirty="0">
                <a:latin typeface="Arial"/>
                <a:cs typeface="Arial"/>
              </a:rPr>
              <a:t>los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TC´s</a:t>
            </a:r>
            <a:r>
              <a:rPr sz="1400" spc="-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tipo 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aislador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pasatapas.</a:t>
            </a:r>
            <a:endParaRPr sz="1400">
              <a:latin typeface="Arial"/>
              <a:cs typeface="Arial"/>
            </a:endParaRPr>
          </a:p>
          <a:p>
            <a:pPr marL="50800" marR="755015">
              <a:lnSpc>
                <a:spcPct val="110000"/>
              </a:lnSpc>
              <a:spcBef>
                <a:spcPts val="935"/>
              </a:spcBef>
              <a:buChar char="-"/>
              <a:tabLst>
                <a:tab pos="160655" algn="l"/>
              </a:tabLst>
            </a:pPr>
            <a:r>
              <a:rPr sz="1400" dirty="0">
                <a:latin typeface="Arial"/>
                <a:cs typeface="Arial"/>
              </a:rPr>
              <a:t>Prueba de </a:t>
            </a:r>
            <a:r>
              <a:rPr sz="1400" spc="-5" dirty="0">
                <a:latin typeface="Arial"/>
                <a:cs typeface="Arial"/>
              </a:rPr>
              <a:t>aislamiento </a:t>
            </a:r>
            <a:r>
              <a:rPr sz="1400" dirty="0">
                <a:latin typeface="Arial"/>
                <a:cs typeface="Arial"/>
              </a:rPr>
              <a:t>y </a:t>
            </a:r>
            <a:r>
              <a:rPr sz="1400" spc="-5" dirty="0">
                <a:latin typeface="Arial"/>
                <a:cs typeface="Arial"/>
              </a:rPr>
              <a:t>relación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transformación </a:t>
            </a:r>
            <a:r>
              <a:rPr sz="1400" spc="-1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 transformadores</a:t>
            </a:r>
            <a:r>
              <a:rPr sz="1400" spc="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corriente</a:t>
            </a:r>
            <a:r>
              <a:rPr sz="1400" spc="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para</a:t>
            </a:r>
            <a:r>
              <a:rPr sz="1400" spc="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la</a:t>
            </a:r>
            <a:r>
              <a:rPr sz="1400" spc="-5" dirty="0">
                <a:latin typeface="Arial"/>
                <a:cs typeface="Arial"/>
              </a:rPr>
              <a:t> protección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masa</a:t>
            </a:r>
            <a:r>
              <a:rPr sz="1400" spc="3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-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cuba.</a:t>
            </a:r>
            <a:endParaRPr sz="1400">
              <a:latin typeface="Arial"/>
              <a:cs typeface="Arial"/>
            </a:endParaRPr>
          </a:p>
          <a:p>
            <a:pPr marL="24765" marR="233045">
              <a:lnSpc>
                <a:spcPct val="110000"/>
              </a:lnSpc>
              <a:spcBef>
                <a:spcPts val="925"/>
              </a:spcBef>
              <a:buChar char="-"/>
              <a:tabLst>
                <a:tab pos="134620" algn="l"/>
              </a:tabLst>
            </a:pPr>
            <a:r>
              <a:rPr sz="1400" spc="-5" dirty="0">
                <a:latin typeface="Arial"/>
                <a:cs typeface="Arial"/>
              </a:rPr>
              <a:t>Pruebas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para</a:t>
            </a:r>
            <a:r>
              <a:rPr sz="1400" spc="-5" dirty="0">
                <a:latin typeface="Arial"/>
                <a:cs typeface="Arial"/>
              </a:rPr>
              <a:t> verificar</a:t>
            </a:r>
            <a:r>
              <a:rPr sz="1400" spc="2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los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circuitos</a:t>
            </a:r>
            <a:r>
              <a:rPr sz="1400" spc="1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de</a:t>
            </a:r>
            <a:r>
              <a:rPr sz="1400" spc="1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calefacción</a:t>
            </a:r>
            <a:r>
              <a:rPr sz="1400" dirty="0">
                <a:latin typeface="Arial"/>
                <a:cs typeface="Arial"/>
              </a:rPr>
              <a:t> y</a:t>
            </a:r>
            <a:r>
              <a:rPr sz="1400" spc="-5" dirty="0">
                <a:latin typeface="Arial"/>
                <a:cs typeface="Arial"/>
              </a:rPr>
              <a:t> tomacorrientes </a:t>
            </a:r>
            <a:r>
              <a:rPr sz="1400" spc="-37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5" dirty="0">
                <a:latin typeface="Arial"/>
                <a:cs typeface="Arial"/>
              </a:rPr>
              <a:t> los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gabinetes.</a:t>
            </a:r>
            <a:endParaRPr sz="1400">
              <a:latin typeface="Arial"/>
              <a:cs typeface="Arial"/>
            </a:endParaRPr>
          </a:p>
          <a:p>
            <a:pPr marL="12700" marR="8255">
              <a:lnSpc>
                <a:spcPct val="110000"/>
              </a:lnSpc>
              <a:spcBef>
                <a:spcPts val="935"/>
              </a:spcBef>
              <a:buChar char="-"/>
              <a:tabLst>
                <a:tab pos="144145" algn="l"/>
              </a:tabLst>
            </a:pPr>
            <a:r>
              <a:rPr sz="1400" spc="-5" dirty="0">
                <a:latin typeface="Arial"/>
                <a:cs typeface="Arial"/>
              </a:rPr>
              <a:t>Pruebas</a:t>
            </a:r>
            <a:r>
              <a:rPr sz="1400" spc="18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para</a:t>
            </a:r>
            <a:r>
              <a:rPr sz="1400" spc="18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verificar</a:t>
            </a:r>
            <a:r>
              <a:rPr sz="1400" spc="18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el</a:t>
            </a:r>
            <a:r>
              <a:rPr sz="1400" spc="17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aislamiento</a:t>
            </a:r>
            <a:r>
              <a:rPr sz="1400" spc="17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del</a:t>
            </a:r>
            <a:r>
              <a:rPr sz="1400" spc="17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cableado</a:t>
            </a:r>
            <a:r>
              <a:rPr sz="1400" spc="18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17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suministro</a:t>
            </a:r>
            <a:r>
              <a:rPr sz="1400" spc="17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de </a:t>
            </a:r>
            <a:r>
              <a:rPr sz="1400" spc="-37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440</a:t>
            </a:r>
            <a:r>
              <a:rPr sz="1400" spc="-5" dirty="0">
                <a:latin typeface="Arial"/>
                <a:cs typeface="Arial"/>
              </a:rPr>
              <a:t> Vca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y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125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Vcc.</a:t>
            </a:r>
            <a:endParaRPr sz="1400">
              <a:latin typeface="Arial"/>
              <a:cs typeface="Arial"/>
            </a:endParaRPr>
          </a:p>
          <a:p>
            <a:pPr marL="24765" marR="6985" algn="just">
              <a:lnSpc>
                <a:spcPct val="101400"/>
              </a:lnSpc>
              <a:spcBef>
                <a:spcPts val="1070"/>
              </a:spcBef>
              <a:buChar char="-"/>
              <a:tabLst>
                <a:tab pos="167005" algn="l"/>
              </a:tabLst>
            </a:pPr>
            <a:r>
              <a:rPr sz="1400" spc="-5" dirty="0">
                <a:latin typeface="Arial"/>
                <a:cs typeface="Arial"/>
              </a:rPr>
              <a:t>Pruebas para verificar </a:t>
            </a:r>
            <a:r>
              <a:rPr sz="1400" dirty="0">
                <a:latin typeface="Arial"/>
                <a:cs typeface="Arial"/>
              </a:rPr>
              <a:t>que el </a:t>
            </a:r>
            <a:r>
              <a:rPr sz="1400" spc="-5" dirty="0">
                <a:latin typeface="Arial"/>
                <a:cs typeface="Arial"/>
              </a:rPr>
              <a:t>ajuste </a:t>
            </a:r>
            <a:r>
              <a:rPr sz="1400" dirty="0">
                <a:latin typeface="Arial"/>
                <a:cs typeface="Arial"/>
              </a:rPr>
              <a:t>realizado en la fábrica de </a:t>
            </a:r>
            <a:r>
              <a:rPr sz="1400" spc="-5" dirty="0">
                <a:latin typeface="Arial"/>
                <a:cs typeface="Arial"/>
              </a:rPr>
              <a:t>los </a:t>
            </a:r>
            <a:r>
              <a:rPr sz="1400" dirty="0">
                <a:latin typeface="Arial"/>
                <a:cs typeface="Arial"/>
              </a:rPr>
              <a:t> medidores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temperatura</a:t>
            </a:r>
            <a:r>
              <a:rPr sz="1400" dirty="0">
                <a:latin typeface="Arial"/>
                <a:cs typeface="Arial"/>
              </a:rPr>
              <a:t> del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aceite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y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los</a:t>
            </a:r>
            <a:r>
              <a:rPr sz="1400" dirty="0">
                <a:latin typeface="Arial"/>
                <a:cs typeface="Arial"/>
              </a:rPr>
              <a:t> arrollados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los 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potenciómetros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para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medición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remota</a:t>
            </a:r>
            <a:r>
              <a:rPr sz="1400" spc="-6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la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temperatura,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no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han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sufrido </a:t>
            </a:r>
            <a:r>
              <a:rPr sz="1400" spc="-38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alteración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durante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el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transporte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las unidades.</a:t>
            </a:r>
            <a:endParaRPr sz="1400">
              <a:latin typeface="Arial"/>
              <a:cs typeface="Arial"/>
            </a:endParaRPr>
          </a:p>
          <a:p>
            <a:pPr marL="24765" marR="7620" indent="8890" algn="just">
              <a:lnSpc>
                <a:spcPct val="143800"/>
              </a:lnSpc>
              <a:spcBef>
                <a:spcPts val="360"/>
              </a:spcBef>
              <a:buChar char="-"/>
              <a:tabLst>
                <a:tab pos="183515" algn="l"/>
              </a:tabLst>
            </a:pPr>
            <a:r>
              <a:rPr sz="1400" dirty="0">
                <a:latin typeface="Arial"/>
                <a:cs typeface="Arial"/>
              </a:rPr>
              <a:t>Prueba de </a:t>
            </a:r>
            <a:r>
              <a:rPr sz="1400" spc="-5" dirty="0">
                <a:latin typeface="Arial"/>
                <a:cs typeface="Arial"/>
              </a:rPr>
              <a:t>resistencia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aislamiento, </a:t>
            </a:r>
            <a:r>
              <a:rPr sz="1400" dirty="0">
                <a:latin typeface="Arial"/>
                <a:cs typeface="Arial"/>
              </a:rPr>
              <a:t>relación de </a:t>
            </a:r>
            <a:r>
              <a:rPr sz="1400" spc="-5" dirty="0">
                <a:latin typeface="Arial"/>
                <a:cs typeface="Arial"/>
              </a:rPr>
              <a:t>transformación, 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funcionamiento</a:t>
            </a:r>
            <a:r>
              <a:rPr sz="1400" spc="-6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del</a:t>
            </a:r>
            <a:r>
              <a:rPr sz="1400" spc="-6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circuito</a:t>
            </a:r>
            <a:r>
              <a:rPr sz="1400" spc="-6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de</a:t>
            </a:r>
            <a:r>
              <a:rPr sz="1400" spc="-5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calefacción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y</a:t>
            </a:r>
            <a:r>
              <a:rPr sz="1400" spc="-6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verificación</a:t>
            </a:r>
            <a:r>
              <a:rPr sz="1400" spc="-5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6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la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regulación </a:t>
            </a:r>
            <a:r>
              <a:rPr sz="1400" spc="-37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del </a:t>
            </a:r>
            <a:r>
              <a:rPr sz="1400" spc="-5" dirty="0">
                <a:latin typeface="Arial"/>
                <a:cs typeface="Arial"/>
              </a:rPr>
              <a:t>Bushing Potencial Device. Pruebas </a:t>
            </a:r>
            <a:r>
              <a:rPr sz="1400" dirty="0">
                <a:latin typeface="Arial"/>
                <a:cs typeface="Arial"/>
              </a:rPr>
              <a:t>para </a:t>
            </a:r>
            <a:r>
              <a:rPr sz="1400" spc="-5" dirty="0">
                <a:latin typeface="Arial"/>
                <a:cs typeface="Arial"/>
              </a:rPr>
              <a:t>verificar </a:t>
            </a:r>
            <a:r>
              <a:rPr sz="1400" dirty="0">
                <a:latin typeface="Arial"/>
                <a:cs typeface="Arial"/>
              </a:rPr>
              <a:t>el </a:t>
            </a:r>
            <a:r>
              <a:rPr sz="1400" spc="-5" dirty="0">
                <a:latin typeface="Arial"/>
                <a:cs typeface="Arial"/>
              </a:rPr>
              <a:t>aislamiento del </a:t>
            </a:r>
            <a:r>
              <a:rPr sz="1400" dirty="0">
                <a:latin typeface="Arial"/>
                <a:cs typeface="Arial"/>
              </a:rPr>
              <a:t> cable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alta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tensión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del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Bushing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Potencial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Device.</a:t>
            </a:r>
            <a:endParaRPr sz="14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255308" y="8940496"/>
            <a:ext cx="5372100" cy="5073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1150"/>
              </a:lnSpc>
            </a:pPr>
            <a:r>
              <a:rPr sz="1100" dirty="0">
                <a:latin typeface="Calibri"/>
                <a:cs typeface="Calibri"/>
              </a:rPr>
              <a:t>PH </a:t>
            </a:r>
            <a:r>
              <a:rPr sz="1100" spc="-5" dirty="0">
                <a:latin typeface="Calibri"/>
                <a:cs typeface="Calibri"/>
              </a:rPr>
              <a:t>Financial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Park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Tower,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Piso</a:t>
            </a:r>
            <a:r>
              <a:rPr sz="1100" dirty="0">
                <a:latin typeface="Calibri"/>
                <a:cs typeface="Calibri"/>
              </a:rPr>
              <a:t> 35,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Boulevard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Costa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Este. </a:t>
            </a:r>
            <a:r>
              <a:rPr sz="1100" spc="-5" dirty="0">
                <a:latin typeface="Calibri"/>
                <a:cs typeface="Calibri"/>
              </a:rPr>
              <a:t>Corregimiento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Juan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Díaz,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Costa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del</a:t>
            </a:r>
            <a:endParaRPr sz="1100">
              <a:latin typeface="Calibri"/>
              <a:cs typeface="Calibri"/>
            </a:endParaRPr>
          </a:p>
          <a:p>
            <a:pPr marL="1724025" marR="1714500" algn="ctr">
              <a:lnSpc>
                <a:spcPct val="101800"/>
              </a:lnSpc>
            </a:pPr>
            <a:r>
              <a:rPr sz="1100" spc="-5" dirty="0">
                <a:latin typeface="Calibri"/>
                <a:cs typeface="Calibri"/>
              </a:rPr>
              <a:t>Este.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Ciudad</a:t>
            </a:r>
            <a:r>
              <a:rPr sz="110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Panamá.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Panamá. </a:t>
            </a:r>
            <a:r>
              <a:rPr sz="1100" spc="-229" dirty="0">
                <a:latin typeface="Calibri"/>
                <a:cs typeface="Calibri"/>
              </a:rPr>
              <a:t> </a:t>
            </a:r>
            <a:r>
              <a:rPr sz="1100" u="sng" spc="-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3"/>
              </a:rPr>
              <a:t>www.kaizengrp.com</a:t>
            </a:r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158281" y="8909622"/>
            <a:ext cx="5561965" cy="0"/>
          </a:xfrm>
          <a:custGeom>
            <a:avLst/>
            <a:gdLst/>
            <a:ahLst/>
            <a:cxnLst/>
            <a:rect l="l" t="t" r="r" b="b"/>
            <a:pathLst>
              <a:path w="5561965">
                <a:moveTo>
                  <a:pt x="0" y="0"/>
                </a:moveTo>
                <a:lnTo>
                  <a:pt x="5561885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158044" y="804717"/>
            <a:ext cx="999649" cy="431186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6148628" y="1232661"/>
            <a:ext cx="5613400" cy="16675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715" algn="r">
              <a:spcBef>
                <a:spcPts val="100"/>
              </a:spcBef>
            </a:pPr>
            <a:r>
              <a:rPr sz="1100" spc="-5" dirty="0">
                <a:latin typeface="Calibri"/>
                <a:cs typeface="Calibri"/>
              </a:rPr>
              <a:t>Ficha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Técnica: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K-001</a:t>
            </a:r>
            <a:endParaRPr sz="1100">
              <a:latin typeface="Calibri"/>
              <a:cs typeface="Calibri"/>
            </a:endParaRPr>
          </a:p>
          <a:p>
            <a:pPr marL="5123180" marR="5080" indent="118745" algn="r">
              <a:lnSpc>
                <a:spcPct val="101800"/>
              </a:lnSpc>
              <a:spcBef>
                <a:spcPts val="5"/>
              </a:spcBef>
            </a:pPr>
            <a:r>
              <a:rPr sz="1100" dirty="0">
                <a:latin typeface="Calibri"/>
                <a:cs typeface="Calibri"/>
              </a:rPr>
              <a:t>Re</a:t>
            </a:r>
            <a:r>
              <a:rPr sz="1100" spc="5" dirty="0">
                <a:latin typeface="Calibri"/>
                <a:cs typeface="Calibri"/>
              </a:rPr>
              <a:t>v</a:t>
            </a:r>
            <a:r>
              <a:rPr sz="1100" dirty="0">
                <a:latin typeface="Calibri"/>
                <a:cs typeface="Calibri"/>
              </a:rPr>
              <a:t>.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  </a:t>
            </a:r>
            <a:r>
              <a:rPr sz="1100" spc="-5" dirty="0">
                <a:latin typeface="Calibri"/>
                <a:cs typeface="Calibri"/>
              </a:rPr>
              <a:t>Jul-</a:t>
            </a:r>
            <a:r>
              <a:rPr sz="1100" dirty="0">
                <a:latin typeface="Calibri"/>
                <a:cs typeface="Calibri"/>
              </a:rPr>
              <a:t>20</a:t>
            </a:r>
            <a:r>
              <a:rPr sz="1100" spc="-10" dirty="0">
                <a:latin typeface="Calibri"/>
                <a:cs typeface="Calibri"/>
              </a:rPr>
              <a:t>1</a:t>
            </a:r>
            <a:r>
              <a:rPr sz="1100" dirty="0">
                <a:latin typeface="Calibri"/>
                <a:cs typeface="Calibri"/>
              </a:rPr>
              <a:t>8</a:t>
            </a:r>
            <a:endParaRPr sz="1100">
              <a:latin typeface="Calibri"/>
              <a:cs typeface="Calibri"/>
            </a:endParaRPr>
          </a:p>
          <a:p>
            <a:pPr marL="21590">
              <a:lnSpc>
                <a:spcPts val="1670"/>
              </a:lnSpc>
              <a:tabLst>
                <a:tab pos="216535" algn="l"/>
                <a:tab pos="784860" algn="l"/>
                <a:tab pos="1560195" algn="l"/>
                <a:tab pos="2178685" algn="l"/>
                <a:tab pos="2501265" algn="l"/>
                <a:tab pos="3535679" algn="l"/>
                <a:tab pos="3867785" algn="l"/>
                <a:tab pos="4228465" algn="l"/>
                <a:tab pos="5400040" algn="l"/>
              </a:tabLst>
            </a:pPr>
            <a:r>
              <a:rPr sz="1400" dirty="0">
                <a:latin typeface="Arial"/>
                <a:cs typeface="Arial"/>
              </a:rPr>
              <a:t>-	</a:t>
            </a:r>
            <a:r>
              <a:rPr sz="1400" spc="-15" dirty="0">
                <a:latin typeface="Arial"/>
                <a:cs typeface="Arial"/>
              </a:rPr>
              <a:t>O</a:t>
            </a:r>
            <a:r>
              <a:rPr sz="1400" dirty="0">
                <a:latin typeface="Arial"/>
                <a:cs typeface="Arial"/>
              </a:rPr>
              <a:t>tr</a:t>
            </a:r>
            <a:r>
              <a:rPr sz="1400" spc="-15" dirty="0">
                <a:latin typeface="Arial"/>
                <a:cs typeface="Arial"/>
              </a:rPr>
              <a:t>a</a:t>
            </a:r>
            <a:r>
              <a:rPr sz="1400" dirty="0">
                <a:latin typeface="Arial"/>
                <a:cs typeface="Arial"/>
              </a:rPr>
              <a:t>s	prueb</a:t>
            </a:r>
            <a:r>
              <a:rPr sz="1400" spc="-15" dirty="0">
                <a:latin typeface="Arial"/>
                <a:cs typeface="Arial"/>
              </a:rPr>
              <a:t>a</a:t>
            </a:r>
            <a:r>
              <a:rPr sz="1400" dirty="0">
                <a:latin typeface="Arial"/>
                <a:cs typeface="Arial"/>
              </a:rPr>
              <a:t>s	según	se	e</a:t>
            </a:r>
            <a:r>
              <a:rPr sz="1400" spc="-10" dirty="0">
                <a:latin typeface="Arial"/>
                <a:cs typeface="Arial"/>
              </a:rPr>
              <a:t>s</a:t>
            </a:r>
            <a:r>
              <a:rPr sz="1400" dirty="0">
                <a:latin typeface="Arial"/>
                <a:cs typeface="Arial"/>
              </a:rPr>
              <a:t>pec</a:t>
            </a:r>
            <a:r>
              <a:rPr sz="1400" spc="-15" dirty="0">
                <a:latin typeface="Arial"/>
                <a:cs typeface="Arial"/>
              </a:rPr>
              <a:t>i</a:t>
            </a:r>
            <a:r>
              <a:rPr sz="1400" dirty="0">
                <a:latin typeface="Arial"/>
                <a:cs typeface="Arial"/>
              </a:rPr>
              <a:t>f</a:t>
            </a:r>
            <a:r>
              <a:rPr sz="1400" spc="-15" dirty="0">
                <a:latin typeface="Arial"/>
                <a:cs typeface="Arial"/>
              </a:rPr>
              <a:t>i</a:t>
            </a:r>
            <a:r>
              <a:rPr sz="1400" dirty="0">
                <a:latin typeface="Arial"/>
                <a:cs typeface="Arial"/>
              </a:rPr>
              <a:t>que	en	</a:t>
            </a:r>
            <a:r>
              <a:rPr sz="1400" spc="-15" dirty="0">
                <a:latin typeface="Arial"/>
                <a:cs typeface="Arial"/>
              </a:rPr>
              <a:t>l</a:t>
            </a:r>
            <a:r>
              <a:rPr sz="1400" dirty="0">
                <a:latin typeface="Arial"/>
                <a:cs typeface="Arial"/>
              </a:rPr>
              <a:t>as	i</a:t>
            </a:r>
            <a:r>
              <a:rPr sz="1400" spc="-15" dirty="0">
                <a:latin typeface="Arial"/>
                <a:cs typeface="Arial"/>
              </a:rPr>
              <a:t>n</a:t>
            </a:r>
            <a:r>
              <a:rPr sz="1400" spc="-10" dirty="0">
                <a:latin typeface="Arial"/>
                <a:cs typeface="Arial"/>
              </a:rPr>
              <a:t>s</a:t>
            </a:r>
            <a:r>
              <a:rPr sz="1400" dirty="0">
                <a:latin typeface="Arial"/>
                <a:cs typeface="Arial"/>
              </a:rPr>
              <a:t>tr</a:t>
            </a:r>
            <a:r>
              <a:rPr sz="1400" spc="-15" dirty="0">
                <a:latin typeface="Arial"/>
                <a:cs typeface="Arial"/>
              </a:rPr>
              <a:t>u</a:t>
            </a:r>
            <a:r>
              <a:rPr sz="1400" dirty="0">
                <a:latin typeface="Arial"/>
                <a:cs typeface="Arial"/>
              </a:rPr>
              <a:t>cc</a:t>
            </a:r>
            <a:r>
              <a:rPr sz="1400" spc="-15" dirty="0">
                <a:latin typeface="Arial"/>
                <a:cs typeface="Arial"/>
              </a:rPr>
              <a:t>i</a:t>
            </a:r>
            <a:r>
              <a:rPr sz="1400" dirty="0">
                <a:latin typeface="Arial"/>
                <a:cs typeface="Arial"/>
              </a:rPr>
              <a:t>ones	</a:t>
            </a:r>
            <a:r>
              <a:rPr sz="1400" spc="-15" dirty="0">
                <a:latin typeface="Arial"/>
                <a:cs typeface="Arial"/>
              </a:rPr>
              <a:t>d</a:t>
            </a:r>
            <a:r>
              <a:rPr sz="1400" dirty="0">
                <a:latin typeface="Arial"/>
                <a:cs typeface="Arial"/>
              </a:rPr>
              <a:t>e</a:t>
            </a:r>
            <a:endParaRPr sz="1400">
              <a:latin typeface="Arial"/>
              <a:cs typeface="Arial"/>
            </a:endParaRPr>
          </a:p>
          <a:p>
            <a:pPr marL="12700">
              <a:spcBef>
                <a:spcPts val="730"/>
              </a:spcBef>
            </a:pPr>
            <a:r>
              <a:rPr sz="1400" spc="-5" dirty="0">
                <a:latin typeface="Arial"/>
                <a:cs typeface="Arial"/>
              </a:rPr>
              <a:t>instalación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EL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FABRICANTE.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EL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CLIENTE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se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reserva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el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derecho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de</a:t>
            </a:r>
            <a:endParaRPr sz="1400">
              <a:latin typeface="Arial"/>
              <a:cs typeface="Arial"/>
            </a:endParaRPr>
          </a:p>
          <a:p>
            <a:pPr marL="12700" marR="8255">
              <a:lnSpc>
                <a:spcPct val="143600"/>
              </a:lnSpc>
              <a:spcBef>
                <a:spcPts val="10"/>
              </a:spcBef>
            </a:pPr>
            <a:r>
              <a:rPr sz="1400" spc="-5" dirty="0">
                <a:latin typeface="Arial"/>
                <a:cs typeface="Arial"/>
              </a:rPr>
              <a:t>ejecutar</a:t>
            </a:r>
            <a:r>
              <a:rPr sz="1400" spc="32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cualquier</a:t>
            </a:r>
            <a:r>
              <a:rPr sz="1400" spc="3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prueba</a:t>
            </a:r>
            <a:r>
              <a:rPr sz="1400" spc="32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adicional</a:t>
            </a:r>
            <a:r>
              <a:rPr sz="1400" spc="32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de</a:t>
            </a:r>
            <a:r>
              <a:rPr sz="1400" spc="33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acuerdo</a:t>
            </a:r>
            <a:r>
              <a:rPr sz="1400" spc="32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</a:t>
            </a:r>
            <a:r>
              <a:rPr sz="1400" spc="32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lo</a:t>
            </a:r>
            <a:r>
              <a:rPr sz="1400" spc="32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indicado</a:t>
            </a:r>
            <a:r>
              <a:rPr sz="1400" spc="32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en</a:t>
            </a:r>
            <a:r>
              <a:rPr sz="1400" spc="31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la </a:t>
            </a:r>
            <a:r>
              <a:rPr sz="1400" spc="-37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norma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ANSI/IEEE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C57.12.11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punto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8.</a:t>
            </a:r>
            <a:endParaRPr sz="14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255308" y="8940496"/>
            <a:ext cx="5372100" cy="5073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1150"/>
              </a:lnSpc>
            </a:pPr>
            <a:r>
              <a:rPr sz="1100" dirty="0">
                <a:latin typeface="Calibri"/>
                <a:cs typeface="Calibri"/>
              </a:rPr>
              <a:t>PH </a:t>
            </a:r>
            <a:r>
              <a:rPr sz="1100" spc="-5" dirty="0">
                <a:latin typeface="Calibri"/>
                <a:cs typeface="Calibri"/>
              </a:rPr>
              <a:t>Financial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Park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Tower,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Piso</a:t>
            </a:r>
            <a:r>
              <a:rPr sz="1100" dirty="0">
                <a:latin typeface="Calibri"/>
                <a:cs typeface="Calibri"/>
              </a:rPr>
              <a:t> 35,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Boulevard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Costa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Este. </a:t>
            </a:r>
            <a:r>
              <a:rPr sz="1100" spc="-5" dirty="0">
                <a:latin typeface="Calibri"/>
                <a:cs typeface="Calibri"/>
              </a:rPr>
              <a:t>Corregimiento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Juan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Díaz,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Costa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del</a:t>
            </a:r>
            <a:endParaRPr sz="1100">
              <a:latin typeface="Calibri"/>
              <a:cs typeface="Calibri"/>
            </a:endParaRPr>
          </a:p>
          <a:p>
            <a:pPr marL="1724025" marR="1714500" algn="ctr">
              <a:lnSpc>
                <a:spcPct val="101800"/>
              </a:lnSpc>
            </a:pPr>
            <a:r>
              <a:rPr sz="1100" spc="-5" dirty="0">
                <a:latin typeface="Calibri"/>
                <a:cs typeface="Calibri"/>
              </a:rPr>
              <a:t>Este.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Ciudad</a:t>
            </a:r>
            <a:r>
              <a:rPr sz="110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Panamá.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Panamá. </a:t>
            </a:r>
            <a:r>
              <a:rPr sz="1100" spc="-229" dirty="0">
                <a:latin typeface="Calibri"/>
                <a:cs typeface="Calibri"/>
              </a:rPr>
              <a:t> </a:t>
            </a:r>
            <a:r>
              <a:rPr sz="1100" u="sng" spc="-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3"/>
              </a:rPr>
              <a:t>www.kaizengrp.com</a:t>
            </a:r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158281" y="8909622"/>
            <a:ext cx="5561965" cy="0"/>
          </a:xfrm>
          <a:custGeom>
            <a:avLst/>
            <a:gdLst/>
            <a:ahLst/>
            <a:cxnLst/>
            <a:rect l="l" t="t" r="r" b="b"/>
            <a:pathLst>
              <a:path w="5561965">
                <a:moveTo>
                  <a:pt x="0" y="0"/>
                </a:moveTo>
                <a:lnTo>
                  <a:pt x="5561885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158044" y="804717"/>
            <a:ext cx="999649" cy="431186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6122721" y="1232662"/>
            <a:ext cx="5639435" cy="738009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715" algn="r">
              <a:spcBef>
                <a:spcPts val="100"/>
              </a:spcBef>
            </a:pPr>
            <a:r>
              <a:rPr sz="1100" spc="-5" dirty="0">
                <a:latin typeface="Calibri"/>
                <a:cs typeface="Calibri"/>
              </a:rPr>
              <a:t>Ficha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Técnica: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K-001</a:t>
            </a:r>
            <a:endParaRPr sz="1100">
              <a:latin typeface="Calibri"/>
              <a:cs typeface="Calibri"/>
            </a:endParaRPr>
          </a:p>
          <a:p>
            <a:pPr marL="5149215" marR="5080" indent="118745" algn="r">
              <a:lnSpc>
                <a:spcPct val="101800"/>
              </a:lnSpc>
              <a:spcBef>
                <a:spcPts val="5"/>
              </a:spcBef>
            </a:pPr>
            <a:r>
              <a:rPr sz="1100" dirty="0">
                <a:latin typeface="Calibri"/>
                <a:cs typeface="Calibri"/>
              </a:rPr>
              <a:t>Re</a:t>
            </a:r>
            <a:r>
              <a:rPr sz="1100" spc="5" dirty="0">
                <a:latin typeface="Calibri"/>
                <a:cs typeface="Calibri"/>
              </a:rPr>
              <a:t>v</a:t>
            </a:r>
            <a:r>
              <a:rPr sz="1100" dirty="0">
                <a:latin typeface="Calibri"/>
                <a:cs typeface="Calibri"/>
              </a:rPr>
              <a:t>.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  </a:t>
            </a:r>
            <a:r>
              <a:rPr sz="1100" spc="-5" dirty="0">
                <a:latin typeface="Calibri"/>
                <a:cs typeface="Calibri"/>
              </a:rPr>
              <a:t>Jul-</a:t>
            </a:r>
            <a:r>
              <a:rPr sz="1100" dirty="0">
                <a:latin typeface="Calibri"/>
                <a:cs typeface="Calibri"/>
              </a:rPr>
              <a:t>20</a:t>
            </a:r>
            <a:r>
              <a:rPr sz="1100" spc="-10" dirty="0">
                <a:latin typeface="Calibri"/>
                <a:cs typeface="Calibri"/>
              </a:rPr>
              <a:t>1</a:t>
            </a:r>
            <a:r>
              <a:rPr sz="1100" dirty="0">
                <a:latin typeface="Calibri"/>
                <a:cs typeface="Calibri"/>
              </a:rPr>
              <a:t>8</a:t>
            </a:r>
            <a:endParaRPr sz="1100">
              <a:latin typeface="Calibri"/>
              <a:cs typeface="Calibri"/>
            </a:endParaRPr>
          </a:p>
          <a:p>
            <a:pPr marL="301625" indent="-289560" algn="just">
              <a:lnSpc>
                <a:spcPts val="1670"/>
              </a:lnSpc>
              <a:buAutoNum type="arabicPeriod" startAt="2"/>
              <a:tabLst>
                <a:tab pos="302260" algn="l"/>
              </a:tabLst>
            </a:pPr>
            <a:r>
              <a:rPr sz="1400" b="1" spc="-5" dirty="0">
                <a:latin typeface="Arial"/>
                <a:cs typeface="Arial"/>
              </a:rPr>
              <a:t>Especificaciones</a:t>
            </a:r>
            <a:r>
              <a:rPr sz="1400" b="1" spc="-1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y</a:t>
            </a:r>
            <a:r>
              <a:rPr sz="1400" b="1" spc="-1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pruebas</a:t>
            </a:r>
            <a:r>
              <a:rPr sz="1400" b="1" spc="1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eléctricas</a:t>
            </a:r>
            <a:r>
              <a:rPr sz="1400" b="1" spc="1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de</a:t>
            </a:r>
            <a:r>
              <a:rPr sz="1400" b="1" spc="1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mantenimiento</a:t>
            </a:r>
            <a:r>
              <a:rPr sz="1400" b="1" spc="1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en</a:t>
            </a:r>
            <a:endParaRPr sz="1400">
              <a:latin typeface="Arial"/>
              <a:cs typeface="Arial"/>
            </a:endParaRPr>
          </a:p>
          <a:p>
            <a:pPr marL="301625">
              <a:spcBef>
                <a:spcPts val="720"/>
              </a:spcBef>
            </a:pPr>
            <a:r>
              <a:rPr sz="1400" b="1" spc="-5" dirty="0">
                <a:latin typeface="Arial"/>
                <a:cs typeface="Arial"/>
              </a:rPr>
              <a:t>transformadores</a:t>
            </a:r>
            <a:r>
              <a:rPr sz="1400" b="1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de</a:t>
            </a:r>
            <a:r>
              <a:rPr sz="1400" b="1" spc="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medición de</a:t>
            </a:r>
            <a:r>
              <a:rPr sz="1400" b="1" spc="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corriente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40"/>
              </a:spcBef>
            </a:pPr>
            <a:endParaRPr sz="1300">
              <a:latin typeface="Arial"/>
              <a:cs typeface="Arial"/>
            </a:endParaRPr>
          </a:p>
          <a:p>
            <a:pPr marL="360045" lvl="1" indent="-347980" algn="just">
              <a:buAutoNum type="arabicPeriod"/>
              <a:tabLst>
                <a:tab pos="360680" algn="l"/>
              </a:tabLst>
            </a:pPr>
            <a:r>
              <a:rPr sz="1400" b="1" spc="-5" dirty="0">
                <a:latin typeface="Arial"/>
                <a:cs typeface="Arial"/>
              </a:rPr>
              <a:t>Objeto </a:t>
            </a:r>
            <a:r>
              <a:rPr sz="1400" b="1" dirty="0">
                <a:latin typeface="Arial"/>
                <a:cs typeface="Arial"/>
              </a:rPr>
              <a:t>y</a:t>
            </a:r>
            <a:r>
              <a:rPr sz="1400" b="1" spc="-5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campo</a:t>
            </a:r>
            <a:r>
              <a:rPr sz="1400" b="1" spc="-2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de </a:t>
            </a:r>
            <a:r>
              <a:rPr sz="1400" b="1" dirty="0">
                <a:latin typeface="Arial"/>
                <a:cs typeface="Arial"/>
              </a:rPr>
              <a:t>aplicación</a:t>
            </a:r>
            <a:endParaRPr sz="1400">
              <a:latin typeface="Arial"/>
              <a:cs typeface="Arial"/>
            </a:endParaRPr>
          </a:p>
          <a:p>
            <a:pPr marL="12700" marR="5080" algn="just">
              <a:lnSpc>
                <a:spcPct val="143600"/>
              </a:lnSpc>
              <a:spcBef>
                <a:spcPts val="815"/>
              </a:spcBef>
            </a:pPr>
            <a:r>
              <a:rPr sz="1400" dirty="0">
                <a:latin typeface="Arial"/>
                <a:cs typeface="Arial"/>
              </a:rPr>
              <a:t>El </a:t>
            </a:r>
            <a:r>
              <a:rPr sz="1400" spc="-5" dirty="0">
                <a:latin typeface="Arial"/>
                <a:cs typeface="Arial"/>
              </a:rPr>
              <a:t>propósito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estas especificaciones </a:t>
            </a:r>
            <a:r>
              <a:rPr sz="1400" spc="-10" dirty="0">
                <a:latin typeface="Arial"/>
                <a:cs typeface="Arial"/>
              </a:rPr>
              <a:t>es </a:t>
            </a:r>
            <a:r>
              <a:rPr sz="1400" spc="-5" dirty="0">
                <a:latin typeface="Arial"/>
                <a:cs typeface="Arial"/>
              </a:rPr>
              <a:t>establecer las condiciones 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técnicas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generales</a:t>
            </a:r>
            <a:r>
              <a:rPr sz="1400" dirty="0">
                <a:latin typeface="Arial"/>
                <a:cs typeface="Arial"/>
              </a:rPr>
              <a:t> que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deberán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cumplir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las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transformaciones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corriente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ser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instalados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en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las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subestaciones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cuya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tensión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sea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igual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o </a:t>
            </a:r>
            <a:r>
              <a:rPr sz="1400" spc="-38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superior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34.5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Kv.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40"/>
              </a:spcBef>
            </a:pPr>
            <a:endParaRPr sz="1300">
              <a:latin typeface="Arial"/>
              <a:cs typeface="Arial"/>
            </a:endParaRPr>
          </a:p>
          <a:p>
            <a:pPr marL="360045" lvl="1" indent="-347980" algn="just">
              <a:buAutoNum type="arabicPeriod" startAt="2"/>
              <a:tabLst>
                <a:tab pos="360680" algn="l"/>
              </a:tabLst>
            </a:pPr>
            <a:r>
              <a:rPr sz="1400" b="1" spc="-5" dirty="0">
                <a:latin typeface="Arial"/>
                <a:cs typeface="Arial"/>
              </a:rPr>
              <a:t>Normas</a:t>
            </a:r>
            <a:r>
              <a:rPr sz="1400" b="1" spc="-3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Internacionales</a:t>
            </a:r>
            <a:endParaRPr sz="1400">
              <a:latin typeface="Arial"/>
              <a:cs typeface="Arial"/>
            </a:endParaRPr>
          </a:p>
          <a:p>
            <a:pPr lvl="1">
              <a:spcBef>
                <a:spcPts val="40"/>
              </a:spcBef>
              <a:buFont typeface="Arial"/>
              <a:buAutoNum type="arabicPeriod" startAt="2"/>
            </a:pPr>
            <a:endParaRPr sz="1300">
              <a:latin typeface="Arial"/>
              <a:cs typeface="Arial"/>
            </a:endParaRPr>
          </a:p>
          <a:p>
            <a:pPr marL="853440" lvl="2" indent="-494030">
              <a:buAutoNum type="arabicPeriod"/>
              <a:tabLst>
                <a:tab pos="854075" algn="l"/>
              </a:tabLst>
            </a:pPr>
            <a:r>
              <a:rPr sz="1400" b="1" spc="-5" dirty="0">
                <a:latin typeface="Arial"/>
                <a:cs typeface="Arial"/>
              </a:rPr>
              <a:t>Normas</a:t>
            </a:r>
            <a:r>
              <a:rPr sz="1400" b="1" spc="-45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ANSI</a:t>
            </a:r>
            <a:endParaRPr sz="1400">
              <a:latin typeface="Arial"/>
              <a:cs typeface="Arial"/>
            </a:endParaRPr>
          </a:p>
          <a:p>
            <a:pPr lvl="2">
              <a:spcBef>
                <a:spcPts val="40"/>
              </a:spcBef>
              <a:buFont typeface="Arial"/>
              <a:buAutoNum type="arabicPeriod"/>
            </a:pPr>
            <a:endParaRPr sz="1300">
              <a:latin typeface="Arial"/>
              <a:cs typeface="Arial"/>
            </a:endParaRPr>
          </a:p>
          <a:p>
            <a:pPr marL="655320">
              <a:spcBef>
                <a:spcPts val="5"/>
              </a:spcBef>
            </a:pPr>
            <a:r>
              <a:rPr sz="1400" dirty="0">
                <a:latin typeface="Arial"/>
                <a:cs typeface="Arial"/>
              </a:rPr>
              <a:t>-ANSI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C12.11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30"/>
              </a:spcBef>
            </a:pPr>
            <a:endParaRPr sz="1300">
              <a:latin typeface="Arial"/>
              <a:cs typeface="Arial"/>
            </a:endParaRPr>
          </a:p>
          <a:p>
            <a:pPr marL="655320"/>
            <a:r>
              <a:rPr sz="1400" dirty="0">
                <a:latin typeface="Arial"/>
                <a:cs typeface="Arial"/>
              </a:rPr>
              <a:t>-ANSI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C37-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34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40"/>
              </a:spcBef>
            </a:pPr>
            <a:endParaRPr sz="1300">
              <a:latin typeface="Arial"/>
              <a:cs typeface="Arial"/>
            </a:endParaRPr>
          </a:p>
          <a:p>
            <a:pPr marL="655320"/>
            <a:r>
              <a:rPr sz="1400" dirty="0">
                <a:latin typeface="Arial"/>
                <a:cs typeface="Arial"/>
              </a:rPr>
              <a:t>-ANSI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C37.54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40"/>
              </a:spcBef>
            </a:pPr>
            <a:endParaRPr sz="1300">
              <a:latin typeface="Arial"/>
              <a:cs typeface="Arial"/>
            </a:endParaRPr>
          </a:p>
          <a:p>
            <a:pPr marL="655320"/>
            <a:r>
              <a:rPr sz="1400" dirty="0">
                <a:latin typeface="Arial"/>
                <a:cs typeface="Arial"/>
              </a:rPr>
              <a:t>-ANSI</a:t>
            </a:r>
            <a:r>
              <a:rPr sz="1400" spc="-8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C57.19.00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40"/>
              </a:spcBef>
            </a:pPr>
            <a:endParaRPr sz="1300">
              <a:latin typeface="Arial"/>
              <a:cs typeface="Arial"/>
            </a:endParaRPr>
          </a:p>
          <a:p>
            <a:pPr marL="655320"/>
            <a:r>
              <a:rPr sz="1400" dirty="0">
                <a:latin typeface="Arial"/>
                <a:cs typeface="Arial"/>
              </a:rPr>
              <a:t>-ANSI</a:t>
            </a:r>
            <a:r>
              <a:rPr sz="1400" spc="-8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C57.19.01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40"/>
              </a:spcBef>
            </a:pPr>
            <a:endParaRPr sz="1300">
              <a:latin typeface="Arial"/>
              <a:cs typeface="Arial"/>
            </a:endParaRPr>
          </a:p>
          <a:p>
            <a:pPr marL="853440" lvl="2" indent="-494030">
              <a:spcBef>
                <a:spcPts val="5"/>
              </a:spcBef>
              <a:buAutoNum type="arabicPeriod" startAt="2"/>
              <a:tabLst>
                <a:tab pos="854075" algn="l"/>
              </a:tabLst>
            </a:pPr>
            <a:r>
              <a:rPr sz="1400" b="1" spc="-5" dirty="0">
                <a:latin typeface="Arial"/>
                <a:cs typeface="Arial"/>
              </a:rPr>
              <a:t>Normas</a:t>
            </a:r>
            <a:r>
              <a:rPr sz="1400" b="1" spc="-5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IEEE</a:t>
            </a:r>
            <a:endParaRPr sz="1400">
              <a:latin typeface="Arial"/>
              <a:cs typeface="Arial"/>
            </a:endParaRPr>
          </a:p>
          <a:p>
            <a:pPr lvl="2">
              <a:spcBef>
                <a:spcPts val="40"/>
              </a:spcBef>
              <a:buFont typeface="Arial"/>
              <a:buAutoNum type="arabicPeriod" startAt="2"/>
            </a:pPr>
            <a:endParaRPr sz="1300">
              <a:latin typeface="Arial"/>
              <a:cs typeface="Arial"/>
            </a:endParaRPr>
          </a:p>
          <a:p>
            <a:pPr marL="705485">
              <a:spcBef>
                <a:spcPts val="5"/>
              </a:spcBef>
            </a:pPr>
            <a:r>
              <a:rPr sz="1400" spc="-5" dirty="0">
                <a:latin typeface="Arial"/>
                <a:cs typeface="Arial"/>
              </a:rPr>
              <a:t>-IEEE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Std.4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40"/>
              </a:spcBef>
            </a:pPr>
            <a:endParaRPr sz="1300">
              <a:latin typeface="Arial"/>
              <a:cs typeface="Arial"/>
            </a:endParaRPr>
          </a:p>
          <a:p>
            <a:pPr marL="705485"/>
            <a:r>
              <a:rPr sz="1400" spc="-5" dirty="0">
                <a:latin typeface="Arial"/>
                <a:cs typeface="Arial"/>
              </a:rPr>
              <a:t>-IEEE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Std.C57.13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–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1993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40"/>
              </a:spcBef>
            </a:pPr>
            <a:endParaRPr sz="1300">
              <a:latin typeface="Arial"/>
              <a:cs typeface="Arial"/>
            </a:endParaRPr>
          </a:p>
          <a:p>
            <a:pPr marL="804545" lvl="2" indent="-495934">
              <a:buAutoNum type="arabicPeriod" startAt="3"/>
              <a:tabLst>
                <a:tab pos="805180" algn="l"/>
              </a:tabLst>
            </a:pPr>
            <a:r>
              <a:rPr sz="1400" b="1" spc="-5" dirty="0">
                <a:latin typeface="Arial"/>
                <a:cs typeface="Arial"/>
              </a:rPr>
              <a:t>Normas</a:t>
            </a:r>
            <a:r>
              <a:rPr sz="1400" b="1" spc="-5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NEMA</a:t>
            </a:r>
            <a:endParaRPr sz="14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255308" y="8940496"/>
            <a:ext cx="5372100" cy="5073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1150"/>
              </a:lnSpc>
            </a:pPr>
            <a:r>
              <a:rPr sz="1100" dirty="0">
                <a:latin typeface="Calibri"/>
                <a:cs typeface="Calibri"/>
              </a:rPr>
              <a:t>PH </a:t>
            </a:r>
            <a:r>
              <a:rPr sz="1100" spc="-5" dirty="0">
                <a:latin typeface="Calibri"/>
                <a:cs typeface="Calibri"/>
              </a:rPr>
              <a:t>Financial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Park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Tower,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Piso</a:t>
            </a:r>
            <a:r>
              <a:rPr sz="1100" dirty="0">
                <a:latin typeface="Calibri"/>
                <a:cs typeface="Calibri"/>
              </a:rPr>
              <a:t> 35,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Boulevard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Costa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Este. </a:t>
            </a:r>
            <a:r>
              <a:rPr sz="1100" spc="-5" dirty="0">
                <a:latin typeface="Calibri"/>
                <a:cs typeface="Calibri"/>
              </a:rPr>
              <a:t>Corregimiento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Juan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Díaz,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Costa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del</a:t>
            </a:r>
            <a:endParaRPr sz="1100">
              <a:latin typeface="Calibri"/>
              <a:cs typeface="Calibri"/>
            </a:endParaRPr>
          </a:p>
          <a:p>
            <a:pPr marL="1724025" marR="1714500" algn="ctr">
              <a:lnSpc>
                <a:spcPct val="101800"/>
              </a:lnSpc>
            </a:pPr>
            <a:r>
              <a:rPr sz="1100" spc="-5" dirty="0">
                <a:latin typeface="Calibri"/>
                <a:cs typeface="Calibri"/>
              </a:rPr>
              <a:t>Este.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Ciudad</a:t>
            </a:r>
            <a:r>
              <a:rPr sz="110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Panamá.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Panamá. </a:t>
            </a:r>
            <a:r>
              <a:rPr sz="1100" spc="-229" dirty="0">
                <a:latin typeface="Calibri"/>
                <a:cs typeface="Calibri"/>
              </a:rPr>
              <a:t> </a:t>
            </a:r>
            <a:r>
              <a:rPr sz="1100" u="sng" spc="-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3"/>
              </a:rPr>
              <a:t>www.kaizengrp.com</a:t>
            </a:r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582528" y="1232662"/>
            <a:ext cx="1179830" cy="5353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00" spc="-5" dirty="0">
                <a:latin typeface="Calibri"/>
                <a:cs typeface="Calibri"/>
              </a:rPr>
              <a:t>Ficha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Técnica: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K-001</a:t>
            </a:r>
            <a:endParaRPr sz="1100">
              <a:latin typeface="Calibri"/>
              <a:cs typeface="Calibri"/>
            </a:endParaRPr>
          </a:p>
          <a:p>
            <a:pPr marL="689610" marR="5080" indent="118745">
              <a:lnSpc>
                <a:spcPct val="101800"/>
              </a:lnSpc>
              <a:spcBef>
                <a:spcPts val="5"/>
              </a:spcBef>
            </a:pPr>
            <a:r>
              <a:rPr sz="1100" dirty="0">
                <a:latin typeface="Calibri"/>
                <a:cs typeface="Calibri"/>
              </a:rPr>
              <a:t>Re</a:t>
            </a:r>
            <a:r>
              <a:rPr sz="1100" spc="5" dirty="0">
                <a:latin typeface="Calibri"/>
                <a:cs typeface="Calibri"/>
              </a:rPr>
              <a:t>v</a:t>
            </a:r>
            <a:r>
              <a:rPr sz="1100" dirty="0">
                <a:latin typeface="Calibri"/>
                <a:cs typeface="Calibri"/>
              </a:rPr>
              <a:t>.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  </a:t>
            </a:r>
            <a:r>
              <a:rPr sz="1100" spc="-5" dirty="0">
                <a:latin typeface="Calibri"/>
                <a:cs typeface="Calibri"/>
              </a:rPr>
              <a:t>Jul-</a:t>
            </a:r>
            <a:r>
              <a:rPr sz="1100" dirty="0">
                <a:latin typeface="Calibri"/>
                <a:cs typeface="Calibri"/>
              </a:rPr>
              <a:t>20</a:t>
            </a:r>
            <a:r>
              <a:rPr sz="1100" spc="-10" dirty="0">
                <a:latin typeface="Calibri"/>
                <a:cs typeface="Calibri"/>
              </a:rPr>
              <a:t>1</a:t>
            </a:r>
            <a:r>
              <a:rPr sz="1100" dirty="0">
                <a:latin typeface="Calibri"/>
                <a:cs typeface="Calibri"/>
              </a:rPr>
              <a:t>8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6158281" y="8909622"/>
            <a:ext cx="5561965" cy="0"/>
          </a:xfrm>
          <a:custGeom>
            <a:avLst/>
            <a:gdLst/>
            <a:ahLst/>
            <a:cxnLst/>
            <a:rect l="l" t="t" r="r" b="b"/>
            <a:pathLst>
              <a:path w="5561965">
                <a:moveTo>
                  <a:pt x="0" y="0"/>
                </a:moveTo>
                <a:lnTo>
                  <a:pt x="5561885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158044" y="804717"/>
            <a:ext cx="999649" cy="431186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6419850" y="1738630"/>
            <a:ext cx="1676400" cy="238270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57200">
              <a:spcBef>
                <a:spcPts val="100"/>
              </a:spcBef>
            </a:pPr>
            <a:r>
              <a:rPr sz="1400" spc="-5" dirty="0">
                <a:latin typeface="Arial"/>
                <a:cs typeface="Arial"/>
              </a:rPr>
              <a:t>-NEMA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107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45"/>
              </a:spcBef>
            </a:pPr>
            <a:endParaRPr sz="1300">
              <a:latin typeface="Arial"/>
              <a:cs typeface="Arial"/>
            </a:endParaRPr>
          </a:p>
          <a:p>
            <a:pPr marL="12700"/>
            <a:r>
              <a:rPr sz="1400" b="1" spc="-5" dirty="0">
                <a:latin typeface="Arial"/>
                <a:cs typeface="Arial"/>
              </a:rPr>
              <a:t>2.2.4.</a:t>
            </a:r>
            <a:r>
              <a:rPr sz="1400" b="1" spc="-2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Normas</a:t>
            </a:r>
            <a:r>
              <a:rPr sz="1400" b="1" spc="-3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CEI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40"/>
              </a:spcBef>
            </a:pPr>
            <a:endParaRPr sz="1300">
              <a:latin typeface="Arial"/>
              <a:cs typeface="Arial"/>
            </a:endParaRPr>
          </a:p>
          <a:p>
            <a:pPr marL="605155"/>
            <a:r>
              <a:rPr sz="1400" spc="-5" dirty="0">
                <a:latin typeface="Arial"/>
                <a:cs typeface="Arial"/>
              </a:rPr>
              <a:t>-CEI</a:t>
            </a:r>
            <a:r>
              <a:rPr sz="1400" spc="-5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60044-1</a:t>
            </a:r>
            <a:endParaRPr sz="1400">
              <a:latin typeface="Arial"/>
              <a:cs typeface="Arial"/>
            </a:endParaRPr>
          </a:p>
          <a:p>
            <a:pPr marL="605155">
              <a:spcBef>
                <a:spcPts val="850"/>
              </a:spcBef>
            </a:pPr>
            <a:r>
              <a:rPr sz="1400" spc="-5" dirty="0">
                <a:latin typeface="Arial"/>
                <a:cs typeface="Arial"/>
              </a:rPr>
              <a:t>-CEI</a:t>
            </a:r>
            <a:r>
              <a:rPr sz="1400" spc="-5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60044-4</a:t>
            </a:r>
            <a:endParaRPr sz="1400">
              <a:latin typeface="Arial"/>
              <a:cs typeface="Arial"/>
            </a:endParaRPr>
          </a:p>
          <a:p>
            <a:pPr marL="605155">
              <a:spcBef>
                <a:spcPts val="869"/>
              </a:spcBef>
            </a:pPr>
            <a:r>
              <a:rPr sz="1400" spc="-5" dirty="0">
                <a:latin typeface="Arial"/>
                <a:cs typeface="Arial"/>
              </a:rPr>
              <a:t>-CEI</a:t>
            </a:r>
            <a:r>
              <a:rPr sz="1400" spc="-5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60044-6</a:t>
            </a:r>
            <a:endParaRPr sz="1400">
              <a:latin typeface="Arial"/>
              <a:cs typeface="Arial"/>
            </a:endParaRPr>
          </a:p>
          <a:p>
            <a:pPr marL="605155">
              <a:spcBef>
                <a:spcPts val="850"/>
              </a:spcBef>
            </a:pPr>
            <a:r>
              <a:rPr sz="1400" spc="-5" dirty="0">
                <a:latin typeface="Arial"/>
                <a:cs typeface="Arial"/>
              </a:rPr>
              <a:t>-CEI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60376</a:t>
            </a:r>
            <a:endParaRPr sz="1400">
              <a:latin typeface="Arial"/>
              <a:cs typeface="Arial"/>
            </a:endParaRPr>
          </a:p>
          <a:p>
            <a:pPr marL="605155">
              <a:spcBef>
                <a:spcPts val="865"/>
              </a:spcBef>
            </a:pPr>
            <a:r>
              <a:rPr sz="1400" spc="-5" dirty="0">
                <a:latin typeface="Arial"/>
                <a:cs typeface="Arial"/>
              </a:rPr>
              <a:t>-CEI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60947-1</a:t>
            </a:r>
            <a:endParaRPr sz="14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255308" y="8940496"/>
            <a:ext cx="5372100" cy="5073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1150"/>
              </a:lnSpc>
            </a:pPr>
            <a:r>
              <a:rPr sz="1100" dirty="0">
                <a:latin typeface="Calibri"/>
                <a:cs typeface="Calibri"/>
              </a:rPr>
              <a:t>PH </a:t>
            </a:r>
            <a:r>
              <a:rPr sz="1100" spc="-5" dirty="0">
                <a:latin typeface="Calibri"/>
                <a:cs typeface="Calibri"/>
              </a:rPr>
              <a:t>Financial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Park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Tower,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Piso</a:t>
            </a:r>
            <a:r>
              <a:rPr sz="1100" dirty="0">
                <a:latin typeface="Calibri"/>
                <a:cs typeface="Calibri"/>
              </a:rPr>
              <a:t> 35,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Boulevard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Costa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Este. </a:t>
            </a:r>
            <a:r>
              <a:rPr sz="1100" spc="-5" dirty="0">
                <a:latin typeface="Calibri"/>
                <a:cs typeface="Calibri"/>
              </a:rPr>
              <a:t>Corregimiento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Juan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Díaz,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Costa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del</a:t>
            </a:r>
            <a:endParaRPr sz="1100">
              <a:latin typeface="Calibri"/>
              <a:cs typeface="Calibri"/>
            </a:endParaRPr>
          </a:p>
          <a:p>
            <a:pPr marL="1724025" marR="1714500" algn="ctr">
              <a:lnSpc>
                <a:spcPct val="101800"/>
              </a:lnSpc>
            </a:pPr>
            <a:r>
              <a:rPr sz="1100" spc="-5" dirty="0">
                <a:latin typeface="Calibri"/>
                <a:cs typeface="Calibri"/>
              </a:rPr>
              <a:t>Este.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Ciudad</a:t>
            </a:r>
            <a:r>
              <a:rPr sz="110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Panamá.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Panamá. </a:t>
            </a:r>
            <a:r>
              <a:rPr sz="1100" spc="-229" dirty="0">
                <a:latin typeface="Calibri"/>
                <a:cs typeface="Calibri"/>
              </a:rPr>
              <a:t> </a:t>
            </a:r>
            <a:r>
              <a:rPr sz="1100" u="sng" spc="-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3"/>
              </a:rPr>
              <a:t>www.kaizengrp.com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282741" y="4382237"/>
            <a:ext cx="3943985" cy="1660711"/>
          </a:xfrm>
          <a:prstGeom prst="rect">
            <a:avLst/>
          </a:prstGeom>
        </p:spPr>
        <p:txBody>
          <a:bodyPr vert="horz" wrap="square" lIns="0" tIns="120650" rIns="0" bIns="0" rtlCol="0">
            <a:spAutoFit/>
          </a:bodyPr>
          <a:lstStyle/>
          <a:p>
            <a:pPr marL="358140" lvl="1" indent="-346075">
              <a:spcBef>
                <a:spcPts val="950"/>
              </a:spcBef>
              <a:buAutoNum type="arabicPeriod" startAt="3"/>
              <a:tabLst>
                <a:tab pos="358775" algn="l"/>
              </a:tabLst>
            </a:pPr>
            <a:r>
              <a:rPr sz="1400" b="1" spc="-5" dirty="0">
                <a:latin typeface="Arial"/>
                <a:cs typeface="Arial"/>
              </a:rPr>
              <a:t>Características</a:t>
            </a:r>
            <a:r>
              <a:rPr sz="1400" b="1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eléctricas</a:t>
            </a:r>
            <a:r>
              <a:rPr sz="1400" b="1" spc="-1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generales</a:t>
            </a:r>
            <a:endParaRPr sz="1400">
              <a:latin typeface="Arial"/>
              <a:cs typeface="Arial"/>
            </a:endParaRPr>
          </a:p>
          <a:p>
            <a:pPr marL="742950" lvl="2" indent="-495300">
              <a:spcBef>
                <a:spcPts val="850"/>
              </a:spcBef>
              <a:buAutoNum type="arabicPeriod"/>
              <a:tabLst>
                <a:tab pos="743585" algn="l"/>
              </a:tabLst>
            </a:pPr>
            <a:r>
              <a:rPr sz="1400" b="1" spc="-5" dirty="0">
                <a:latin typeface="Arial"/>
                <a:cs typeface="Arial"/>
              </a:rPr>
              <a:t>Tensión</a:t>
            </a:r>
            <a:r>
              <a:rPr sz="1400" b="1" spc="-8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nominal</a:t>
            </a:r>
            <a:endParaRPr sz="1400">
              <a:latin typeface="Arial"/>
              <a:cs typeface="Arial"/>
            </a:endParaRPr>
          </a:p>
          <a:p>
            <a:pPr marL="742950" lvl="2" indent="-495300">
              <a:spcBef>
                <a:spcPts val="855"/>
              </a:spcBef>
              <a:buAutoNum type="arabicPeriod"/>
              <a:tabLst>
                <a:tab pos="743585" algn="l"/>
              </a:tabLst>
            </a:pPr>
            <a:r>
              <a:rPr sz="1400" b="1" spc="-10" dirty="0">
                <a:latin typeface="Arial"/>
                <a:cs typeface="Arial"/>
              </a:rPr>
              <a:t>T</a:t>
            </a:r>
            <a:r>
              <a:rPr sz="1400" b="1" dirty="0">
                <a:latin typeface="Arial"/>
                <a:cs typeface="Arial"/>
              </a:rPr>
              <a:t>e</a:t>
            </a:r>
            <a:r>
              <a:rPr sz="1400" b="1" spc="-10" dirty="0">
                <a:latin typeface="Arial"/>
                <a:cs typeface="Arial"/>
              </a:rPr>
              <a:t>n</a:t>
            </a:r>
            <a:r>
              <a:rPr sz="1400" b="1" spc="-15" dirty="0">
                <a:latin typeface="Arial"/>
                <a:cs typeface="Arial"/>
              </a:rPr>
              <a:t>s</a:t>
            </a:r>
            <a:r>
              <a:rPr sz="1400" b="1" dirty="0">
                <a:latin typeface="Arial"/>
                <a:cs typeface="Arial"/>
              </a:rPr>
              <a:t>i</a:t>
            </a:r>
            <a:r>
              <a:rPr sz="1400" b="1" spc="-10" dirty="0">
                <a:latin typeface="Arial"/>
                <a:cs typeface="Arial"/>
              </a:rPr>
              <a:t>ó</a:t>
            </a:r>
            <a:r>
              <a:rPr sz="1400" b="1" dirty="0">
                <a:latin typeface="Arial"/>
                <a:cs typeface="Arial"/>
              </a:rPr>
              <a:t>n</a:t>
            </a:r>
            <a:r>
              <a:rPr sz="1400" b="1" spc="-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máx</a:t>
            </a:r>
            <a:r>
              <a:rPr sz="1400" b="1" spc="-10" dirty="0">
                <a:latin typeface="Arial"/>
                <a:cs typeface="Arial"/>
              </a:rPr>
              <a:t>i</a:t>
            </a:r>
            <a:r>
              <a:rPr sz="1400" b="1" dirty="0">
                <a:latin typeface="Arial"/>
                <a:cs typeface="Arial"/>
              </a:rPr>
              <a:t>ma</a:t>
            </a:r>
            <a:endParaRPr sz="1400">
              <a:latin typeface="Arial"/>
              <a:cs typeface="Arial"/>
            </a:endParaRPr>
          </a:p>
          <a:p>
            <a:pPr marL="742950" lvl="2" indent="-495300">
              <a:spcBef>
                <a:spcPts val="865"/>
              </a:spcBef>
              <a:buAutoNum type="arabicPeriod"/>
              <a:tabLst>
                <a:tab pos="743585" algn="l"/>
              </a:tabLst>
            </a:pPr>
            <a:r>
              <a:rPr sz="1400" b="1" spc="-5" dirty="0">
                <a:latin typeface="Arial"/>
                <a:cs typeface="Arial"/>
              </a:rPr>
              <a:t>Frecuencia</a:t>
            </a:r>
            <a:endParaRPr sz="1400">
              <a:latin typeface="Arial"/>
              <a:cs typeface="Arial"/>
            </a:endParaRPr>
          </a:p>
          <a:p>
            <a:pPr marL="810260" lvl="2" indent="-562610">
              <a:spcBef>
                <a:spcPts val="850"/>
              </a:spcBef>
              <a:buAutoNum type="arabicPeriod"/>
              <a:tabLst>
                <a:tab pos="810895" algn="l"/>
              </a:tabLst>
            </a:pPr>
            <a:r>
              <a:rPr sz="1400" b="1" spc="-5" dirty="0">
                <a:latin typeface="Arial"/>
                <a:cs typeface="Arial"/>
              </a:rPr>
              <a:t>Características</a:t>
            </a:r>
            <a:r>
              <a:rPr sz="1400" b="1" spc="52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dieléctricas:</a:t>
            </a:r>
            <a:r>
              <a:rPr sz="1400" b="1" spc="54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tensión</a:t>
            </a:r>
            <a:endParaRPr sz="14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0318282" y="5777865"/>
            <a:ext cx="1442085" cy="22890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dirty="0">
                <a:latin typeface="Arial"/>
                <a:cs typeface="Arial"/>
              </a:rPr>
              <a:t>de</a:t>
            </a:r>
            <a:r>
              <a:rPr sz="1400" spc="49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resistencia</a:t>
            </a:r>
            <a:r>
              <a:rPr sz="1400" spc="49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al</a:t>
            </a:r>
            <a:endParaRPr sz="14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122721" y="5998845"/>
            <a:ext cx="5636895" cy="2776914"/>
          </a:xfrm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12700" marR="5080">
              <a:lnSpc>
                <a:spcPct val="103600"/>
              </a:lnSpc>
              <a:spcBef>
                <a:spcPts val="40"/>
              </a:spcBef>
            </a:pPr>
            <a:r>
              <a:rPr sz="1400" dirty="0">
                <a:latin typeface="Arial"/>
                <a:cs typeface="Arial"/>
              </a:rPr>
              <a:t>choque</a:t>
            </a:r>
            <a:r>
              <a:rPr sz="1400" spc="3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de</a:t>
            </a:r>
            <a:r>
              <a:rPr sz="1400" spc="3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rayo,</a:t>
            </a:r>
            <a:r>
              <a:rPr sz="1400" spc="3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tensión</a:t>
            </a:r>
            <a:r>
              <a:rPr sz="1400" spc="3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2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resistencia</a:t>
            </a:r>
            <a:r>
              <a:rPr sz="1400" spc="3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al</a:t>
            </a:r>
            <a:r>
              <a:rPr sz="1400" spc="3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choque</a:t>
            </a:r>
            <a:r>
              <a:rPr sz="1400" spc="3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3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maniobra,</a:t>
            </a:r>
            <a:r>
              <a:rPr sz="1400" spc="2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tensión </a:t>
            </a:r>
            <a:r>
              <a:rPr sz="1400" spc="-37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resistencia </a:t>
            </a:r>
            <a:r>
              <a:rPr sz="1400" dirty="0">
                <a:latin typeface="Arial"/>
                <a:cs typeface="Arial"/>
              </a:rPr>
              <a:t>a</a:t>
            </a:r>
            <a:r>
              <a:rPr sz="1400" spc="1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la</a:t>
            </a:r>
            <a:r>
              <a:rPr sz="1400" spc="-5" dirty="0">
                <a:latin typeface="Arial"/>
                <a:cs typeface="Arial"/>
              </a:rPr>
              <a:t> frecuencia industrial,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seco</a:t>
            </a:r>
            <a:r>
              <a:rPr sz="1400" spc="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1</a:t>
            </a:r>
            <a:r>
              <a:rPr sz="1400" spc="-5" dirty="0">
                <a:latin typeface="Arial"/>
                <a:cs typeface="Arial"/>
              </a:rPr>
              <a:t> min </a:t>
            </a:r>
            <a:r>
              <a:rPr sz="1400" dirty="0">
                <a:latin typeface="Arial"/>
                <a:cs typeface="Arial"/>
              </a:rPr>
              <a:t>y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bajo</a:t>
            </a:r>
            <a:r>
              <a:rPr sz="1400" spc="-5" dirty="0">
                <a:latin typeface="Arial"/>
                <a:cs typeface="Arial"/>
              </a:rPr>
              <a:t> lluvia</a:t>
            </a:r>
            <a:r>
              <a:rPr sz="1400" spc="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1</a:t>
            </a:r>
            <a:r>
              <a:rPr sz="1400" spc="1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min.</a:t>
            </a:r>
            <a:endParaRPr sz="1400">
              <a:latin typeface="Arial"/>
              <a:cs typeface="Arial"/>
            </a:endParaRPr>
          </a:p>
          <a:p>
            <a:pPr marL="902969" lvl="2" indent="-495300">
              <a:spcBef>
                <a:spcPts val="855"/>
              </a:spcBef>
              <a:buAutoNum type="arabicPeriod" startAt="5"/>
              <a:tabLst>
                <a:tab pos="903605" algn="l"/>
              </a:tabLst>
            </a:pPr>
            <a:r>
              <a:rPr sz="1400" b="1" spc="-5" dirty="0">
                <a:latin typeface="Arial"/>
                <a:cs typeface="Arial"/>
              </a:rPr>
              <a:t>Tensión</a:t>
            </a:r>
            <a:r>
              <a:rPr sz="1400" b="1" spc="-2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de radio-influencia</a:t>
            </a:r>
            <a:endParaRPr sz="1400">
              <a:latin typeface="Arial"/>
              <a:cs typeface="Arial"/>
            </a:endParaRPr>
          </a:p>
          <a:p>
            <a:pPr marL="902969" lvl="2" indent="-495300">
              <a:spcBef>
                <a:spcPts val="865"/>
              </a:spcBef>
              <a:buAutoNum type="arabicPeriod" startAt="5"/>
              <a:tabLst>
                <a:tab pos="903605" algn="l"/>
              </a:tabLst>
            </a:pPr>
            <a:r>
              <a:rPr sz="1400" b="1" spc="-5" dirty="0">
                <a:latin typeface="Arial"/>
                <a:cs typeface="Arial"/>
              </a:rPr>
              <a:t>Distancia</a:t>
            </a:r>
            <a:r>
              <a:rPr sz="1400" b="1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externa</a:t>
            </a:r>
            <a:r>
              <a:rPr sz="1400" b="1" spc="-1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de</a:t>
            </a:r>
            <a:r>
              <a:rPr sz="1400" b="1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fuga</a:t>
            </a:r>
            <a:r>
              <a:rPr sz="1400" b="1" spc="-1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mínima</a:t>
            </a:r>
            <a:endParaRPr sz="1400">
              <a:latin typeface="Arial"/>
              <a:cs typeface="Arial"/>
            </a:endParaRPr>
          </a:p>
          <a:p>
            <a:pPr marL="902969" lvl="2" indent="-495300">
              <a:spcBef>
                <a:spcPts val="855"/>
              </a:spcBef>
              <a:buAutoNum type="arabicPeriod" startAt="5"/>
              <a:tabLst>
                <a:tab pos="903605" algn="l"/>
              </a:tabLst>
            </a:pPr>
            <a:r>
              <a:rPr sz="1400" b="1" spc="-5" dirty="0">
                <a:latin typeface="Arial"/>
                <a:cs typeface="Arial"/>
              </a:rPr>
              <a:t>Clase</a:t>
            </a:r>
            <a:r>
              <a:rPr sz="1400" b="1" spc="-1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y</a:t>
            </a:r>
            <a:r>
              <a:rPr sz="1400" b="1" spc="-2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potencia</a:t>
            </a:r>
            <a:r>
              <a:rPr sz="1400" b="1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de precisión</a:t>
            </a:r>
            <a:endParaRPr sz="1400">
              <a:latin typeface="Arial"/>
              <a:cs typeface="Arial"/>
            </a:endParaRPr>
          </a:p>
          <a:p>
            <a:pPr marL="904875" lvl="2" indent="-497205">
              <a:spcBef>
                <a:spcPts val="860"/>
              </a:spcBef>
              <a:buAutoNum type="arabicPeriod" startAt="5"/>
              <a:tabLst>
                <a:tab pos="905510" algn="l"/>
              </a:tabLst>
            </a:pPr>
            <a:r>
              <a:rPr sz="1400" b="1" spc="-5" dirty="0">
                <a:latin typeface="Arial"/>
                <a:cs typeface="Arial"/>
              </a:rPr>
              <a:t>Aislamiento</a:t>
            </a:r>
            <a:endParaRPr sz="1400">
              <a:latin typeface="Arial"/>
              <a:cs typeface="Arial"/>
            </a:endParaRPr>
          </a:p>
          <a:p>
            <a:pPr marL="902969" lvl="2" indent="-495300">
              <a:spcBef>
                <a:spcPts val="855"/>
              </a:spcBef>
              <a:buAutoNum type="arabicPeriod" startAt="5"/>
              <a:tabLst>
                <a:tab pos="903605" algn="l"/>
              </a:tabLst>
            </a:pPr>
            <a:r>
              <a:rPr sz="1400" b="1" spc="-5" dirty="0">
                <a:latin typeface="Arial"/>
                <a:cs typeface="Arial"/>
              </a:rPr>
              <a:t>Comportamiento</a:t>
            </a:r>
            <a:r>
              <a:rPr sz="1400" b="1" spc="-1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en</a:t>
            </a:r>
            <a:r>
              <a:rPr sz="1400" b="1" spc="-1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régimen transitorio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5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450">
              <a:latin typeface="Arial"/>
              <a:cs typeface="Arial"/>
            </a:endParaRPr>
          </a:p>
          <a:p>
            <a:pPr marL="113030">
              <a:spcBef>
                <a:spcPts val="5"/>
              </a:spcBef>
            </a:pPr>
            <a:r>
              <a:rPr sz="1400" b="1" spc="-10" dirty="0">
                <a:latin typeface="Arial"/>
                <a:cs typeface="Arial"/>
              </a:rPr>
              <a:t>2.4.</a:t>
            </a:r>
            <a:r>
              <a:rPr sz="1400" b="1" spc="-1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Pruebas</a:t>
            </a:r>
            <a:r>
              <a:rPr sz="1400" b="1" spc="-15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Tipo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582528" y="1232662"/>
            <a:ext cx="1179830" cy="5353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00" spc="-5" dirty="0">
                <a:latin typeface="Calibri"/>
                <a:cs typeface="Calibri"/>
              </a:rPr>
              <a:t>Ficha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Técnica: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K-001</a:t>
            </a:r>
            <a:endParaRPr sz="1100">
              <a:latin typeface="Calibri"/>
              <a:cs typeface="Calibri"/>
            </a:endParaRPr>
          </a:p>
          <a:p>
            <a:pPr marL="689610" marR="5080" indent="118745">
              <a:lnSpc>
                <a:spcPct val="101800"/>
              </a:lnSpc>
              <a:spcBef>
                <a:spcPts val="5"/>
              </a:spcBef>
            </a:pPr>
            <a:r>
              <a:rPr sz="1100" dirty="0">
                <a:latin typeface="Calibri"/>
                <a:cs typeface="Calibri"/>
              </a:rPr>
              <a:t>Re</a:t>
            </a:r>
            <a:r>
              <a:rPr sz="1100" spc="5" dirty="0">
                <a:latin typeface="Calibri"/>
                <a:cs typeface="Calibri"/>
              </a:rPr>
              <a:t>v</a:t>
            </a:r>
            <a:r>
              <a:rPr sz="1100" dirty="0">
                <a:latin typeface="Calibri"/>
                <a:cs typeface="Calibri"/>
              </a:rPr>
              <a:t>.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  </a:t>
            </a:r>
            <a:r>
              <a:rPr sz="1100" spc="-5" dirty="0">
                <a:latin typeface="Calibri"/>
                <a:cs typeface="Calibri"/>
              </a:rPr>
              <a:t>Jul-</a:t>
            </a:r>
            <a:r>
              <a:rPr sz="1100" dirty="0">
                <a:latin typeface="Calibri"/>
                <a:cs typeface="Calibri"/>
              </a:rPr>
              <a:t>20</a:t>
            </a:r>
            <a:r>
              <a:rPr sz="1100" spc="-10" dirty="0">
                <a:latin typeface="Calibri"/>
                <a:cs typeface="Calibri"/>
              </a:rPr>
              <a:t>1</a:t>
            </a:r>
            <a:r>
              <a:rPr sz="1100" dirty="0">
                <a:latin typeface="Calibri"/>
                <a:cs typeface="Calibri"/>
              </a:rPr>
              <a:t>8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6158281" y="8909622"/>
            <a:ext cx="5561965" cy="0"/>
          </a:xfrm>
          <a:custGeom>
            <a:avLst/>
            <a:gdLst/>
            <a:ahLst/>
            <a:cxnLst/>
            <a:rect l="l" t="t" r="r" b="b"/>
            <a:pathLst>
              <a:path w="5561965">
                <a:moveTo>
                  <a:pt x="0" y="0"/>
                </a:moveTo>
                <a:lnTo>
                  <a:pt x="5561885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158044" y="804717"/>
            <a:ext cx="999649" cy="431186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6518910" y="1629511"/>
            <a:ext cx="3644900" cy="993140"/>
          </a:xfrm>
          <a:prstGeom prst="rect">
            <a:avLst/>
          </a:prstGeom>
        </p:spPr>
        <p:txBody>
          <a:bodyPr vert="horz" wrap="square" lIns="0" tIns="121920" rIns="0" bIns="0" rtlCol="0">
            <a:spAutoFit/>
          </a:bodyPr>
          <a:lstStyle/>
          <a:p>
            <a:pPr marL="12700">
              <a:spcBef>
                <a:spcPts val="960"/>
              </a:spcBef>
            </a:pPr>
            <a:r>
              <a:rPr sz="1400" b="1" spc="-5" dirty="0">
                <a:latin typeface="Arial"/>
                <a:cs typeface="Arial"/>
              </a:rPr>
              <a:t>2.4.1.</a:t>
            </a:r>
            <a:r>
              <a:rPr sz="1400" b="1" spc="-2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Pruebas</a:t>
            </a:r>
            <a:r>
              <a:rPr sz="1400" b="1" spc="-1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dieléctricas</a:t>
            </a:r>
            <a:endParaRPr sz="1400">
              <a:latin typeface="Arial"/>
              <a:cs typeface="Arial"/>
            </a:endParaRPr>
          </a:p>
          <a:p>
            <a:pPr marL="457200">
              <a:spcBef>
                <a:spcPts val="865"/>
              </a:spcBef>
            </a:pPr>
            <a:r>
              <a:rPr sz="1400" spc="-5" dirty="0">
                <a:latin typeface="Arial"/>
                <a:cs typeface="Arial"/>
              </a:rPr>
              <a:t>-Prueba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5" dirty="0">
                <a:latin typeface="Arial"/>
                <a:cs typeface="Arial"/>
              </a:rPr>
              <a:t> impulso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atmosférico</a:t>
            </a:r>
            <a:endParaRPr sz="1400">
              <a:latin typeface="Arial"/>
              <a:cs typeface="Arial"/>
            </a:endParaRPr>
          </a:p>
          <a:p>
            <a:pPr marL="457200">
              <a:spcBef>
                <a:spcPts val="855"/>
              </a:spcBef>
            </a:pPr>
            <a:r>
              <a:rPr sz="1400" spc="-5" dirty="0">
                <a:latin typeface="Arial"/>
                <a:cs typeface="Arial"/>
              </a:rPr>
              <a:t>-Prueba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sobretensiones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 maniobra</a:t>
            </a:r>
            <a:endParaRPr sz="14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255308" y="8940496"/>
            <a:ext cx="5372100" cy="5073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1150"/>
              </a:lnSpc>
            </a:pPr>
            <a:r>
              <a:rPr sz="1100" dirty="0">
                <a:latin typeface="Calibri"/>
                <a:cs typeface="Calibri"/>
              </a:rPr>
              <a:t>PH </a:t>
            </a:r>
            <a:r>
              <a:rPr sz="1100" spc="-5" dirty="0">
                <a:latin typeface="Calibri"/>
                <a:cs typeface="Calibri"/>
              </a:rPr>
              <a:t>Financial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Park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Tower,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Piso</a:t>
            </a:r>
            <a:r>
              <a:rPr sz="1100" dirty="0">
                <a:latin typeface="Calibri"/>
                <a:cs typeface="Calibri"/>
              </a:rPr>
              <a:t> 35,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Boulevard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Costa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Este. </a:t>
            </a:r>
            <a:r>
              <a:rPr sz="1100" spc="-5" dirty="0">
                <a:latin typeface="Calibri"/>
                <a:cs typeface="Calibri"/>
              </a:rPr>
              <a:t>Corregimiento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Juan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Díaz,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Costa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del</a:t>
            </a:r>
            <a:endParaRPr sz="1100">
              <a:latin typeface="Calibri"/>
              <a:cs typeface="Calibri"/>
            </a:endParaRPr>
          </a:p>
          <a:p>
            <a:pPr marL="1724025" marR="1714500" algn="ctr">
              <a:lnSpc>
                <a:spcPct val="101800"/>
              </a:lnSpc>
            </a:pPr>
            <a:r>
              <a:rPr sz="1100" spc="-5" dirty="0">
                <a:latin typeface="Calibri"/>
                <a:cs typeface="Calibri"/>
              </a:rPr>
              <a:t>Este.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Ciudad</a:t>
            </a:r>
            <a:r>
              <a:rPr sz="110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Panamá.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Panamá. </a:t>
            </a:r>
            <a:r>
              <a:rPr sz="1100" spc="-229" dirty="0">
                <a:latin typeface="Calibri"/>
                <a:cs typeface="Calibri"/>
              </a:rPr>
              <a:t> </a:t>
            </a:r>
            <a:r>
              <a:rPr sz="1100" u="sng" spc="-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3"/>
              </a:rPr>
              <a:t>www.kaizengrp.com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122720" y="2704847"/>
            <a:ext cx="5453380" cy="60914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0500" algn="ctr">
              <a:spcBef>
                <a:spcPts val="100"/>
              </a:spcBef>
            </a:pPr>
            <a:r>
              <a:rPr sz="1400" spc="-5" dirty="0">
                <a:latin typeface="Arial"/>
                <a:cs typeface="Arial"/>
              </a:rPr>
              <a:t>-Prueba</a:t>
            </a:r>
            <a:r>
              <a:rPr sz="1400" spc="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sobretensiones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frecuencia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industrial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500">
              <a:latin typeface="Arial"/>
              <a:cs typeface="Arial"/>
            </a:endParaRPr>
          </a:p>
          <a:p>
            <a:pPr marL="901700" lvl="2" indent="-494030">
              <a:spcBef>
                <a:spcPts val="885"/>
              </a:spcBef>
              <a:buAutoNum type="arabicPeriod" startAt="2"/>
              <a:tabLst>
                <a:tab pos="902335" algn="l"/>
              </a:tabLst>
            </a:pPr>
            <a:r>
              <a:rPr sz="1400" b="1" spc="-5" dirty="0">
                <a:latin typeface="Arial"/>
                <a:cs typeface="Arial"/>
              </a:rPr>
              <a:t>Pruebas</a:t>
            </a:r>
            <a:r>
              <a:rPr sz="1400" b="1" spc="-1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de</a:t>
            </a:r>
            <a:r>
              <a:rPr sz="1400" b="1" spc="-2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radio-</a:t>
            </a:r>
            <a:r>
              <a:rPr sz="1400" b="1" spc="-2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influencia</a:t>
            </a:r>
            <a:endParaRPr sz="1400">
              <a:latin typeface="Arial"/>
              <a:cs typeface="Arial"/>
            </a:endParaRPr>
          </a:p>
          <a:p>
            <a:pPr marL="901700" lvl="2" indent="-494030">
              <a:spcBef>
                <a:spcPts val="850"/>
              </a:spcBef>
              <a:buAutoNum type="arabicPeriod" startAt="2"/>
              <a:tabLst>
                <a:tab pos="902335" algn="l"/>
              </a:tabLst>
            </a:pPr>
            <a:r>
              <a:rPr sz="1400" b="1" spc="-5" dirty="0">
                <a:latin typeface="Arial"/>
                <a:cs typeface="Arial"/>
              </a:rPr>
              <a:t>Pruebas</a:t>
            </a:r>
            <a:r>
              <a:rPr sz="1400" b="1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de</a:t>
            </a:r>
            <a:r>
              <a:rPr sz="1400" b="1" spc="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aumento</a:t>
            </a:r>
            <a:r>
              <a:rPr sz="1400" b="1" spc="-1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de</a:t>
            </a:r>
            <a:r>
              <a:rPr sz="1400" b="1" spc="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temperatura</a:t>
            </a:r>
            <a:endParaRPr sz="1400">
              <a:latin typeface="Arial"/>
              <a:cs typeface="Arial"/>
            </a:endParaRPr>
          </a:p>
          <a:p>
            <a:pPr marL="901700" lvl="2" indent="-494030">
              <a:spcBef>
                <a:spcPts val="855"/>
              </a:spcBef>
              <a:buAutoNum type="arabicPeriod" startAt="2"/>
              <a:tabLst>
                <a:tab pos="902335" algn="l"/>
              </a:tabLst>
            </a:pPr>
            <a:r>
              <a:rPr sz="1400" b="1" spc="-5" dirty="0">
                <a:latin typeface="Arial"/>
                <a:cs typeface="Arial"/>
              </a:rPr>
              <a:t>Medidas</a:t>
            </a:r>
            <a:r>
              <a:rPr sz="1400" b="1" spc="-2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de</a:t>
            </a:r>
            <a:r>
              <a:rPr sz="1400" b="1" spc="-1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pérdidas</a:t>
            </a:r>
            <a:endParaRPr sz="1400">
              <a:latin typeface="Arial"/>
              <a:cs typeface="Arial"/>
            </a:endParaRPr>
          </a:p>
          <a:p>
            <a:pPr marL="901700" lvl="2" indent="-494030">
              <a:spcBef>
                <a:spcPts val="865"/>
              </a:spcBef>
              <a:buAutoNum type="arabicPeriod" startAt="2"/>
              <a:tabLst>
                <a:tab pos="902335" algn="l"/>
              </a:tabLst>
            </a:pPr>
            <a:r>
              <a:rPr sz="1400" b="1" spc="-5" dirty="0">
                <a:latin typeface="Arial"/>
                <a:cs typeface="Arial"/>
              </a:rPr>
              <a:t>Medición de</a:t>
            </a:r>
            <a:r>
              <a:rPr sz="1400" b="1" spc="1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error</a:t>
            </a:r>
            <a:r>
              <a:rPr sz="1400" b="1" dirty="0">
                <a:latin typeface="Arial"/>
                <a:cs typeface="Arial"/>
              </a:rPr>
              <a:t> en </a:t>
            </a:r>
            <a:r>
              <a:rPr sz="1400" b="1" spc="-5" dirty="0">
                <a:latin typeface="Arial"/>
                <a:cs typeface="Arial"/>
              </a:rPr>
              <a:t>cada</a:t>
            </a:r>
            <a:r>
              <a:rPr sz="1400" b="1" spc="1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relación</a:t>
            </a:r>
            <a:r>
              <a:rPr sz="1400" b="1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de</a:t>
            </a:r>
            <a:r>
              <a:rPr sz="1400" b="1" spc="1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transformación</a:t>
            </a:r>
            <a:endParaRPr sz="1400">
              <a:latin typeface="Arial"/>
              <a:cs typeface="Arial"/>
            </a:endParaRPr>
          </a:p>
          <a:p>
            <a:pPr marL="901700" lvl="2" indent="-494030">
              <a:spcBef>
                <a:spcPts val="850"/>
              </a:spcBef>
              <a:buAutoNum type="arabicPeriod" startAt="2"/>
              <a:tabLst>
                <a:tab pos="902335" algn="l"/>
              </a:tabLst>
            </a:pPr>
            <a:r>
              <a:rPr sz="1400" b="1" spc="-5" dirty="0">
                <a:latin typeface="Arial"/>
                <a:cs typeface="Arial"/>
              </a:rPr>
              <a:t>Prueba</a:t>
            </a:r>
            <a:r>
              <a:rPr sz="1400" b="1" spc="-1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de</a:t>
            </a:r>
            <a:r>
              <a:rPr sz="1400" b="1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circuito</a:t>
            </a:r>
            <a:r>
              <a:rPr sz="1400" b="1" spc="-1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abierto</a:t>
            </a:r>
            <a:endParaRPr sz="1400">
              <a:latin typeface="Arial"/>
              <a:cs typeface="Arial"/>
            </a:endParaRPr>
          </a:p>
          <a:p>
            <a:pPr marL="901700" lvl="2" indent="-494030">
              <a:spcBef>
                <a:spcPts val="865"/>
              </a:spcBef>
              <a:buAutoNum type="arabicPeriod" startAt="2"/>
              <a:tabLst>
                <a:tab pos="902335" algn="l"/>
              </a:tabLst>
            </a:pPr>
            <a:r>
              <a:rPr sz="1400" b="1" spc="-5" dirty="0">
                <a:latin typeface="Arial"/>
                <a:cs typeface="Arial"/>
              </a:rPr>
              <a:t>Pruebas</a:t>
            </a:r>
            <a:r>
              <a:rPr sz="1400" b="1" spc="-1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de corto</a:t>
            </a:r>
            <a:r>
              <a:rPr sz="1400" b="1" spc="-1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circuito</a:t>
            </a:r>
            <a:endParaRPr sz="1400">
              <a:latin typeface="Arial"/>
              <a:cs typeface="Arial"/>
            </a:endParaRPr>
          </a:p>
          <a:p>
            <a:pPr marL="901700" lvl="2" indent="-494030">
              <a:spcBef>
                <a:spcPts val="855"/>
              </a:spcBef>
              <a:buAutoNum type="arabicPeriod" startAt="2"/>
              <a:tabLst>
                <a:tab pos="902335" algn="l"/>
              </a:tabLst>
            </a:pPr>
            <a:r>
              <a:rPr sz="1400" b="1" spc="-5" dirty="0">
                <a:latin typeface="Arial"/>
                <a:cs typeface="Arial"/>
              </a:rPr>
              <a:t>Verificación</a:t>
            </a:r>
            <a:r>
              <a:rPr sz="1400" b="1" spc="-1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en</a:t>
            </a:r>
            <a:r>
              <a:rPr sz="1400" b="1" spc="-2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régimen</a:t>
            </a:r>
            <a:r>
              <a:rPr sz="1400" b="1" spc="-1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transitorio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5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450">
              <a:latin typeface="Arial"/>
              <a:cs typeface="Arial"/>
            </a:endParaRPr>
          </a:p>
          <a:p>
            <a:pPr marL="359410" lvl="1" indent="-347345">
              <a:buAutoNum type="arabicPeriod" startAt="5"/>
              <a:tabLst>
                <a:tab pos="360045" algn="l"/>
              </a:tabLst>
            </a:pPr>
            <a:r>
              <a:rPr sz="1400" b="1" spc="-5" dirty="0">
                <a:latin typeface="Arial"/>
                <a:cs typeface="Arial"/>
              </a:rPr>
              <a:t>Prueba de</a:t>
            </a:r>
            <a:r>
              <a:rPr sz="1400" b="1" spc="-1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rutina</a:t>
            </a:r>
            <a:r>
              <a:rPr sz="1400" b="1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especificada</a:t>
            </a:r>
            <a:endParaRPr sz="1400">
              <a:latin typeface="Arial"/>
              <a:cs typeface="Arial"/>
            </a:endParaRPr>
          </a:p>
          <a:p>
            <a:pPr marL="853440" lvl="2" indent="-494030">
              <a:spcBef>
                <a:spcPts val="865"/>
              </a:spcBef>
              <a:buAutoNum type="arabicPeriod"/>
              <a:tabLst>
                <a:tab pos="854075" algn="l"/>
              </a:tabLst>
            </a:pPr>
            <a:r>
              <a:rPr sz="1400" b="1" spc="-5" dirty="0">
                <a:latin typeface="Arial"/>
                <a:cs typeface="Arial"/>
              </a:rPr>
              <a:t>Pruebas de</a:t>
            </a:r>
            <a:r>
              <a:rPr sz="1400" b="1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potencial </a:t>
            </a:r>
            <a:r>
              <a:rPr sz="1400" b="1" dirty="0">
                <a:latin typeface="Arial"/>
                <a:cs typeface="Arial"/>
              </a:rPr>
              <a:t>a </a:t>
            </a:r>
            <a:r>
              <a:rPr sz="1400" b="1" spc="-5" dirty="0">
                <a:latin typeface="Arial"/>
                <a:cs typeface="Arial"/>
              </a:rPr>
              <a:t>frecuencia</a:t>
            </a:r>
            <a:r>
              <a:rPr sz="1400" b="1" spc="-1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industrial</a:t>
            </a:r>
            <a:endParaRPr sz="1400">
              <a:latin typeface="Arial"/>
              <a:cs typeface="Arial"/>
            </a:endParaRPr>
          </a:p>
          <a:p>
            <a:pPr marL="853440" lvl="2" indent="-494030">
              <a:spcBef>
                <a:spcPts val="850"/>
              </a:spcBef>
              <a:buAutoNum type="arabicPeriod"/>
              <a:tabLst>
                <a:tab pos="854075" algn="l"/>
              </a:tabLst>
            </a:pPr>
            <a:r>
              <a:rPr sz="1400" b="1" spc="-5" dirty="0">
                <a:latin typeface="Arial"/>
                <a:cs typeface="Arial"/>
              </a:rPr>
              <a:t>Prueba</a:t>
            </a:r>
            <a:r>
              <a:rPr sz="1400" b="1" spc="-3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de</a:t>
            </a:r>
            <a:r>
              <a:rPr sz="1400" b="1" spc="-1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precisión</a:t>
            </a:r>
            <a:endParaRPr sz="1400">
              <a:latin typeface="Arial"/>
              <a:cs typeface="Arial"/>
            </a:endParaRPr>
          </a:p>
          <a:p>
            <a:pPr marL="853440" lvl="2" indent="-494030">
              <a:spcBef>
                <a:spcPts val="855"/>
              </a:spcBef>
              <a:buAutoNum type="arabicPeriod"/>
              <a:tabLst>
                <a:tab pos="854075" algn="l"/>
              </a:tabLst>
            </a:pPr>
            <a:r>
              <a:rPr sz="1400" b="1" spc="-5" dirty="0">
                <a:latin typeface="Arial"/>
                <a:cs typeface="Arial"/>
              </a:rPr>
              <a:t>Prueba</a:t>
            </a:r>
            <a:r>
              <a:rPr sz="1400" b="1" spc="-2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de </a:t>
            </a:r>
            <a:r>
              <a:rPr sz="1400" b="1" dirty="0">
                <a:latin typeface="Arial"/>
                <a:cs typeface="Arial"/>
              </a:rPr>
              <a:t>descargas</a:t>
            </a:r>
            <a:r>
              <a:rPr sz="1400" b="1" spc="-2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parciales</a:t>
            </a:r>
            <a:endParaRPr sz="1400">
              <a:latin typeface="Arial"/>
              <a:cs typeface="Arial"/>
            </a:endParaRPr>
          </a:p>
          <a:p>
            <a:pPr marL="852169" lvl="2" indent="-492759">
              <a:spcBef>
                <a:spcPts val="865"/>
              </a:spcBef>
              <a:buAutoNum type="arabicPeriod"/>
              <a:tabLst>
                <a:tab pos="852805" algn="l"/>
              </a:tabLst>
            </a:pPr>
            <a:r>
              <a:rPr sz="1400" b="1" dirty="0">
                <a:latin typeface="Arial"/>
                <a:cs typeface="Arial"/>
              </a:rPr>
              <a:t>Medidas</a:t>
            </a:r>
            <a:r>
              <a:rPr sz="1400" b="1" spc="-2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de</a:t>
            </a:r>
            <a:r>
              <a:rPr sz="1400" b="1" spc="-2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resistencia</a:t>
            </a:r>
            <a:r>
              <a:rPr sz="1400" b="1" spc="-1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del</a:t>
            </a:r>
            <a:r>
              <a:rPr sz="1400" b="1" spc="-1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secundario</a:t>
            </a:r>
            <a:endParaRPr sz="1400">
              <a:latin typeface="Arial"/>
              <a:cs typeface="Arial"/>
            </a:endParaRPr>
          </a:p>
          <a:p>
            <a:pPr marL="853440" lvl="2" indent="-494030">
              <a:spcBef>
                <a:spcPts val="855"/>
              </a:spcBef>
              <a:buAutoNum type="arabicPeriod"/>
              <a:tabLst>
                <a:tab pos="854075" algn="l"/>
              </a:tabLst>
            </a:pPr>
            <a:r>
              <a:rPr sz="1400" b="1" spc="-5" dirty="0">
                <a:latin typeface="Arial"/>
                <a:cs typeface="Arial"/>
              </a:rPr>
              <a:t>Verificación</a:t>
            </a:r>
            <a:r>
              <a:rPr sz="1400" b="1" spc="-2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de</a:t>
            </a:r>
            <a:r>
              <a:rPr sz="1400" b="1" spc="-1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polaridad</a:t>
            </a:r>
            <a:endParaRPr sz="1400">
              <a:latin typeface="Arial"/>
              <a:cs typeface="Arial"/>
            </a:endParaRPr>
          </a:p>
          <a:p>
            <a:pPr marL="853440" lvl="2" indent="-494030">
              <a:spcBef>
                <a:spcPts val="860"/>
              </a:spcBef>
              <a:buAutoNum type="arabicPeriod"/>
              <a:tabLst>
                <a:tab pos="854075" algn="l"/>
              </a:tabLst>
            </a:pPr>
            <a:r>
              <a:rPr sz="1400" b="1" spc="-5" dirty="0">
                <a:latin typeface="Arial"/>
                <a:cs typeface="Arial"/>
              </a:rPr>
              <a:t>Pruebas</a:t>
            </a:r>
            <a:r>
              <a:rPr sz="1400" b="1" spc="-2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de</a:t>
            </a:r>
            <a:r>
              <a:rPr sz="1400" b="1" spc="-2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fugas</a:t>
            </a:r>
            <a:endParaRPr sz="1400">
              <a:latin typeface="Arial"/>
              <a:cs typeface="Arial"/>
            </a:endParaRPr>
          </a:p>
          <a:p>
            <a:pPr marL="853440" lvl="2" indent="-494030">
              <a:spcBef>
                <a:spcPts val="855"/>
              </a:spcBef>
              <a:buAutoNum type="arabicPeriod"/>
              <a:tabLst>
                <a:tab pos="854075" algn="l"/>
              </a:tabLst>
            </a:pPr>
            <a:r>
              <a:rPr sz="1400" b="1" spc="-5" dirty="0">
                <a:latin typeface="Arial"/>
                <a:cs typeface="Arial"/>
              </a:rPr>
              <a:t>Curva</a:t>
            </a:r>
            <a:r>
              <a:rPr sz="1400" b="1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de</a:t>
            </a:r>
            <a:r>
              <a:rPr sz="1400" b="1" spc="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magnetización</a:t>
            </a:r>
            <a:r>
              <a:rPr sz="1400" b="1" spc="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y</a:t>
            </a:r>
            <a:r>
              <a:rPr sz="1400" b="1" spc="-2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límites</a:t>
            </a:r>
            <a:r>
              <a:rPr sz="1400" b="1" spc="-1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de</a:t>
            </a:r>
            <a:r>
              <a:rPr sz="1400" b="1" spc="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erros</a:t>
            </a:r>
            <a:endParaRPr sz="1400">
              <a:latin typeface="Arial"/>
              <a:cs typeface="Arial"/>
            </a:endParaRPr>
          </a:p>
          <a:p>
            <a:pPr marL="852169" lvl="2" indent="-492759">
              <a:spcBef>
                <a:spcPts val="865"/>
              </a:spcBef>
              <a:buAutoNum type="arabicPeriod"/>
              <a:tabLst>
                <a:tab pos="852805" algn="l"/>
              </a:tabLst>
            </a:pPr>
            <a:r>
              <a:rPr sz="1400" b="1" spc="-5" dirty="0">
                <a:latin typeface="Arial"/>
                <a:cs typeface="Arial"/>
              </a:rPr>
              <a:t>Medición de</a:t>
            </a:r>
            <a:r>
              <a:rPr sz="1400" b="1" spc="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factor</a:t>
            </a:r>
            <a:r>
              <a:rPr sz="1400" b="1" spc="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de</a:t>
            </a:r>
            <a:r>
              <a:rPr sz="1400" b="1" spc="-1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disipación (Tangente</a:t>
            </a:r>
            <a:r>
              <a:rPr sz="1400" b="1" spc="-1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de</a:t>
            </a:r>
            <a:r>
              <a:rPr sz="1400" b="1" spc="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delta)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582528" y="1232662"/>
            <a:ext cx="1179830" cy="5353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00" spc="-5" dirty="0">
                <a:latin typeface="Calibri"/>
                <a:cs typeface="Calibri"/>
              </a:rPr>
              <a:t>Ficha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Técnica: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K-001</a:t>
            </a:r>
            <a:endParaRPr sz="1100">
              <a:latin typeface="Calibri"/>
              <a:cs typeface="Calibri"/>
            </a:endParaRPr>
          </a:p>
          <a:p>
            <a:pPr marL="689610" marR="5080" indent="118745">
              <a:lnSpc>
                <a:spcPct val="101800"/>
              </a:lnSpc>
              <a:spcBef>
                <a:spcPts val="5"/>
              </a:spcBef>
            </a:pPr>
            <a:r>
              <a:rPr sz="1100" dirty="0">
                <a:latin typeface="Calibri"/>
                <a:cs typeface="Calibri"/>
              </a:rPr>
              <a:t>Re</a:t>
            </a:r>
            <a:r>
              <a:rPr sz="1100" spc="5" dirty="0">
                <a:latin typeface="Calibri"/>
                <a:cs typeface="Calibri"/>
              </a:rPr>
              <a:t>v</a:t>
            </a:r>
            <a:r>
              <a:rPr sz="1100" dirty="0">
                <a:latin typeface="Calibri"/>
                <a:cs typeface="Calibri"/>
              </a:rPr>
              <a:t>.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  </a:t>
            </a:r>
            <a:r>
              <a:rPr sz="1100" spc="-5" dirty="0">
                <a:latin typeface="Calibri"/>
                <a:cs typeface="Calibri"/>
              </a:rPr>
              <a:t>Jul-</a:t>
            </a:r>
            <a:r>
              <a:rPr sz="1100" dirty="0">
                <a:latin typeface="Calibri"/>
                <a:cs typeface="Calibri"/>
              </a:rPr>
              <a:t>20</a:t>
            </a:r>
            <a:r>
              <a:rPr sz="1100" spc="-10" dirty="0">
                <a:latin typeface="Calibri"/>
                <a:cs typeface="Calibri"/>
              </a:rPr>
              <a:t>1</a:t>
            </a:r>
            <a:r>
              <a:rPr sz="1100" dirty="0">
                <a:latin typeface="Calibri"/>
                <a:cs typeface="Calibri"/>
              </a:rPr>
              <a:t>8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6158281" y="8909622"/>
            <a:ext cx="5561965" cy="0"/>
          </a:xfrm>
          <a:custGeom>
            <a:avLst/>
            <a:gdLst/>
            <a:ahLst/>
            <a:cxnLst/>
            <a:rect l="l" t="t" r="r" b="b"/>
            <a:pathLst>
              <a:path w="5561965">
                <a:moveTo>
                  <a:pt x="0" y="0"/>
                </a:moveTo>
                <a:lnTo>
                  <a:pt x="5561885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158044" y="804717"/>
            <a:ext cx="999649" cy="431186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6122721" y="1629511"/>
            <a:ext cx="3949065" cy="3316292"/>
          </a:xfrm>
          <a:prstGeom prst="rect">
            <a:avLst/>
          </a:prstGeom>
        </p:spPr>
        <p:txBody>
          <a:bodyPr vert="horz" wrap="square" lIns="0" tIns="121920" rIns="0" bIns="0" rtlCol="0">
            <a:spAutoFit/>
          </a:bodyPr>
          <a:lstStyle/>
          <a:p>
            <a:pPr marL="359410" lvl="1" indent="-347345">
              <a:spcBef>
                <a:spcPts val="960"/>
              </a:spcBef>
              <a:buAutoNum type="arabicPeriod" startAt="6"/>
              <a:tabLst>
                <a:tab pos="360045" algn="l"/>
              </a:tabLst>
            </a:pPr>
            <a:r>
              <a:rPr sz="1400" b="1" spc="-5" dirty="0">
                <a:latin typeface="Arial"/>
                <a:cs typeface="Arial"/>
              </a:rPr>
              <a:t>Prueba</a:t>
            </a:r>
            <a:r>
              <a:rPr sz="1400" b="1" spc="-1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de</a:t>
            </a:r>
            <a:r>
              <a:rPr sz="1400" b="1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Aceptación</a:t>
            </a:r>
            <a:r>
              <a:rPr sz="1400" b="1" spc="-1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en</a:t>
            </a:r>
            <a:r>
              <a:rPr sz="1400" b="1" spc="-2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sitio</a:t>
            </a:r>
            <a:endParaRPr sz="1400">
              <a:latin typeface="Arial"/>
              <a:cs typeface="Arial"/>
            </a:endParaRPr>
          </a:p>
          <a:p>
            <a:pPr marL="901700" lvl="2" indent="-494030">
              <a:spcBef>
                <a:spcPts val="865"/>
              </a:spcBef>
              <a:buAutoNum type="arabicPeriod"/>
              <a:tabLst>
                <a:tab pos="902335" algn="l"/>
              </a:tabLst>
            </a:pPr>
            <a:r>
              <a:rPr sz="1400" b="1" spc="-5" dirty="0">
                <a:latin typeface="Arial"/>
                <a:cs typeface="Arial"/>
              </a:rPr>
              <a:t>Verificaciones</a:t>
            </a:r>
            <a:r>
              <a:rPr sz="1400" b="1" spc="-2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generales</a:t>
            </a:r>
            <a:endParaRPr sz="1400">
              <a:latin typeface="Arial"/>
              <a:cs typeface="Arial"/>
            </a:endParaRPr>
          </a:p>
          <a:p>
            <a:pPr marL="952500">
              <a:spcBef>
                <a:spcPts val="855"/>
              </a:spcBef>
            </a:pPr>
            <a:r>
              <a:rPr sz="1400" spc="-5" dirty="0">
                <a:latin typeface="Arial"/>
                <a:cs typeface="Arial"/>
              </a:rPr>
              <a:t>-Ajustes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las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conexiones</a:t>
            </a:r>
            <a:endParaRPr sz="1400">
              <a:latin typeface="Arial"/>
              <a:cs typeface="Arial"/>
            </a:endParaRPr>
          </a:p>
          <a:p>
            <a:pPr marL="952500">
              <a:spcBef>
                <a:spcPts val="850"/>
              </a:spcBef>
            </a:pPr>
            <a:r>
              <a:rPr sz="1400" spc="-5" dirty="0">
                <a:latin typeface="Arial"/>
                <a:cs typeface="Arial"/>
              </a:rPr>
              <a:t>-Condición física</a:t>
            </a:r>
            <a:r>
              <a:rPr sz="1400" dirty="0">
                <a:latin typeface="Arial"/>
                <a:cs typeface="Arial"/>
              </a:rPr>
              <a:t> de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la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porcelana</a:t>
            </a:r>
            <a:endParaRPr sz="1400">
              <a:latin typeface="Arial"/>
              <a:cs typeface="Arial"/>
            </a:endParaRPr>
          </a:p>
          <a:p>
            <a:pPr marL="952500">
              <a:spcBef>
                <a:spcPts val="865"/>
              </a:spcBef>
            </a:pPr>
            <a:r>
              <a:rPr sz="1400" spc="-5" dirty="0">
                <a:latin typeface="Arial"/>
                <a:cs typeface="Arial"/>
              </a:rPr>
              <a:t>-Nivel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de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aceite</a:t>
            </a:r>
            <a:endParaRPr sz="1400">
              <a:latin typeface="Arial"/>
              <a:cs typeface="Arial"/>
            </a:endParaRPr>
          </a:p>
          <a:p>
            <a:pPr marL="952500">
              <a:spcBef>
                <a:spcPts val="855"/>
              </a:spcBef>
            </a:pPr>
            <a:r>
              <a:rPr sz="1400" spc="-5" dirty="0">
                <a:latin typeface="Arial"/>
                <a:cs typeface="Arial"/>
              </a:rPr>
              <a:t>-Estanqueidad</a:t>
            </a:r>
            <a:endParaRPr sz="1400">
              <a:latin typeface="Arial"/>
              <a:cs typeface="Arial"/>
            </a:endParaRPr>
          </a:p>
          <a:p>
            <a:pPr marL="952500">
              <a:spcBef>
                <a:spcPts val="865"/>
              </a:spcBef>
            </a:pPr>
            <a:r>
              <a:rPr sz="1400" spc="-5" dirty="0">
                <a:latin typeface="Arial"/>
                <a:cs typeface="Arial"/>
              </a:rPr>
              <a:t>-Placa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características</a:t>
            </a:r>
            <a:endParaRPr sz="1400">
              <a:latin typeface="Arial"/>
              <a:cs typeface="Arial"/>
            </a:endParaRPr>
          </a:p>
          <a:p>
            <a:pPr marL="952500">
              <a:spcBef>
                <a:spcPts val="850"/>
              </a:spcBef>
            </a:pPr>
            <a:r>
              <a:rPr sz="1400" spc="-5" dirty="0">
                <a:latin typeface="Arial"/>
                <a:cs typeface="Arial"/>
              </a:rPr>
              <a:t>-Orientación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los</a:t>
            </a:r>
            <a:r>
              <a:rPr sz="1400" spc="-5" dirty="0">
                <a:latin typeface="Arial"/>
                <a:cs typeface="Arial"/>
              </a:rPr>
              <a:t> terminales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A.T.</a:t>
            </a:r>
            <a:endParaRPr sz="1400">
              <a:latin typeface="Arial"/>
              <a:cs typeface="Arial"/>
            </a:endParaRPr>
          </a:p>
          <a:p>
            <a:pPr marL="952500">
              <a:spcBef>
                <a:spcPts val="865"/>
              </a:spcBef>
            </a:pPr>
            <a:r>
              <a:rPr sz="1400" dirty="0">
                <a:latin typeface="Arial"/>
                <a:cs typeface="Arial"/>
              </a:rPr>
              <a:t>-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Puestas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tierra</a:t>
            </a:r>
            <a:endParaRPr sz="1400">
              <a:latin typeface="Arial"/>
              <a:cs typeface="Arial"/>
            </a:endParaRPr>
          </a:p>
          <a:p>
            <a:pPr marL="952500">
              <a:spcBef>
                <a:spcPts val="850"/>
              </a:spcBef>
            </a:pPr>
            <a:r>
              <a:rPr sz="1400" spc="-5" dirty="0">
                <a:latin typeface="Arial"/>
                <a:cs typeface="Arial"/>
              </a:rPr>
              <a:t>-Caja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bornes</a:t>
            </a:r>
            <a:endParaRPr sz="14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255308" y="8940496"/>
            <a:ext cx="5372100" cy="5073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1150"/>
              </a:lnSpc>
            </a:pPr>
            <a:r>
              <a:rPr sz="1100" dirty="0">
                <a:latin typeface="Calibri"/>
                <a:cs typeface="Calibri"/>
              </a:rPr>
              <a:t>PH </a:t>
            </a:r>
            <a:r>
              <a:rPr sz="1100" spc="-5" dirty="0">
                <a:latin typeface="Calibri"/>
                <a:cs typeface="Calibri"/>
              </a:rPr>
              <a:t>Financial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Park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Tower,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Piso</a:t>
            </a:r>
            <a:r>
              <a:rPr sz="1100" dirty="0">
                <a:latin typeface="Calibri"/>
                <a:cs typeface="Calibri"/>
              </a:rPr>
              <a:t> 35,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Boulevard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Costa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Este. </a:t>
            </a:r>
            <a:r>
              <a:rPr sz="1100" spc="-5" dirty="0">
                <a:latin typeface="Calibri"/>
                <a:cs typeface="Calibri"/>
              </a:rPr>
              <a:t>Corregimiento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Juan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Díaz,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Costa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del</a:t>
            </a:r>
            <a:endParaRPr sz="1100">
              <a:latin typeface="Calibri"/>
              <a:cs typeface="Calibri"/>
            </a:endParaRPr>
          </a:p>
          <a:p>
            <a:pPr marL="1724025" marR="1714500" algn="ctr">
              <a:lnSpc>
                <a:spcPct val="101800"/>
              </a:lnSpc>
            </a:pPr>
            <a:r>
              <a:rPr sz="1100" spc="-5" dirty="0">
                <a:latin typeface="Calibri"/>
                <a:cs typeface="Calibri"/>
              </a:rPr>
              <a:t>Este.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Ciudad</a:t>
            </a:r>
            <a:r>
              <a:rPr sz="110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Panamá.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Panamá. </a:t>
            </a:r>
            <a:r>
              <a:rPr sz="1100" spc="-229" dirty="0">
                <a:latin typeface="Calibri"/>
                <a:cs typeface="Calibri"/>
              </a:rPr>
              <a:t> </a:t>
            </a:r>
            <a:r>
              <a:rPr sz="1100" u="sng" spc="-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3"/>
              </a:rPr>
              <a:t>www.kaizengrp.com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617970" y="5176494"/>
            <a:ext cx="5033645" cy="1980542"/>
          </a:xfrm>
          <a:prstGeom prst="rect">
            <a:avLst/>
          </a:prstGeom>
        </p:spPr>
        <p:txBody>
          <a:bodyPr vert="horz" wrap="square" lIns="0" tIns="120650" rIns="0" bIns="0" rtlCol="0">
            <a:spAutoFit/>
          </a:bodyPr>
          <a:lstStyle/>
          <a:p>
            <a:pPr marL="12700">
              <a:spcBef>
                <a:spcPts val="950"/>
              </a:spcBef>
            </a:pPr>
            <a:r>
              <a:rPr sz="1400" b="1" spc="-5" dirty="0">
                <a:latin typeface="Arial"/>
                <a:cs typeface="Arial"/>
              </a:rPr>
              <a:t>2.6.2.</a:t>
            </a:r>
            <a:r>
              <a:rPr sz="1400" b="1" spc="-1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Comprobaciones</a:t>
            </a:r>
            <a:r>
              <a:rPr sz="1400" b="1" spc="-1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eléctricas</a:t>
            </a:r>
            <a:endParaRPr sz="1400">
              <a:latin typeface="Arial"/>
              <a:cs typeface="Arial"/>
            </a:endParaRPr>
          </a:p>
          <a:p>
            <a:pPr marL="556260">
              <a:spcBef>
                <a:spcPts val="850"/>
              </a:spcBef>
            </a:pPr>
            <a:r>
              <a:rPr sz="1400" spc="-5" dirty="0">
                <a:latin typeface="Arial"/>
                <a:cs typeface="Arial"/>
              </a:rPr>
              <a:t>-Medición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la</a:t>
            </a:r>
            <a:r>
              <a:rPr sz="1400" spc="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resistencia</a:t>
            </a:r>
            <a:r>
              <a:rPr sz="1400" spc="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 los </a:t>
            </a:r>
            <a:r>
              <a:rPr sz="1400" spc="-5" dirty="0">
                <a:latin typeface="Arial"/>
                <a:cs typeface="Arial"/>
              </a:rPr>
              <a:t>arrollados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secundarios</a:t>
            </a:r>
            <a:endParaRPr sz="1400">
              <a:latin typeface="Arial"/>
              <a:cs typeface="Arial"/>
            </a:endParaRPr>
          </a:p>
          <a:p>
            <a:pPr marL="704215" marR="114300" indent="-147955">
              <a:lnSpc>
                <a:spcPct val="150700"/>
              </a:lnSpc>
              <a:spcBef>
                <a:spcPts val="15"/>
              </a:spcBef>
            </a:pPr>
            <a:r>
              <a:rPr sz="1400" spc="-5" dirty="0">
                <a:latin typeface="Arial"/>
                <a:cs typeface="Arial"/>
              </a:rPr>
              <a:t>-Verificación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de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todas</a:t>
            </a:r>
            <a:r>
              <a:rPr sz="1400" spc="1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las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relaciones</a:t>
            </a:r>
            <a:r>
              <a:rPr sz="1400" spc="1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de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trasformación</a:t>
            </a:r>
            <a:r>
              <a:rPr sz="1400" dirty="0">
                <a:latin typeface="Arial"/>
                <a:cs typeface="Arial"/>
              </a:rPr>
              <a:t> y </a:t>
            </a:r>
            <a:r>
              <a:rPr sz="1400" spc="-37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cada</a:t>
            </a:r>
            <a:r>
              <a:rPr sz="1400" dirty="0">
                <a:latin typeface="Arial"/>
                <a:cs typeface="Arial"/>
              </a:rPr>
              <a:t> polaridad.</a:t>
            </a:r>
            <a:endParaRPr sz="1400">
              <a:latin typeface="Arial"/>
              <a:cs typeface="Arial"/>
            </a:endParaRPr>
          </a:p>
          <a:p>
            <a:pPr marL="605155">
              <a:spcBef>
                <a:spcPts val="865"/>
              </a:spcBef>
            </a:pPr>
            <a:r>
              <a:rPr sz="1400" spc="-5" dirty="0">
                <a:latin typeface="Arial"/>
                <a:cs typeface="Arial"/>
              </a:rPr>
              <a:t>-Medición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la</a:t>
            </a:r>
            <a:r>
              <a:rPr sz="1400" spc="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resistencia</a:t>
            </a:r>
            <a:r>
              <a:rPr sz="1400" spc="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aislamiento</a:t>
            </a:r>
            <a:endParaRPr sz="1400">
              <a:latin typeface="Arial"/>
              <a:cs typeface="Arial"/>
            </a:endParaRPr>
          </a:p>
          <a:p>
            <a:pPr marL="605155">
              <a:spcBef>
                <a:spcPts val="850"/>
              </a:spcBef>
            </a:pPr>
            <a:r>
              <a:rPr sz="1400" spc="-5" dirty="0">
                <a:latin typeface="Arial"/>
                <a:cs typeface="Arial"/>
              </a:rPr>
              <a:t>-Medición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la</a:t>
            </a:r>
            <a:r>
              <a:rPr sz="1400" spc="-5" dirty="0">
                <a:latin typeface="Arial"/>
                <a:cs typeface="Arial"/>
              </a:rPr>
              <a:t> capacitancia </a:t>
            </a:r>
            <a:r>
              <a:rPr sz="1400" dirty="0">
                <a:latin typeface="Arial"/>
                <a:cs typeface="Arial"/>
              </a:rPr>
              <a:t>y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tangente</a:t>
            </a:r>
            <a:r>
              <a:rPr sz="1400" spc="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delta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158281" y="8909622"/>
            <a:ext cx="5561965" cy="0"/>
          </a:xfrm>
          <a:custGeom>
            <a:avLst/>
            <a:gdLst/>
            <a:ahLst/>
            <a:cxnLst/>
            <a:rect l="l" t="t" r="r" b="b"/>
            <a:pathLst>
              <a:path w="5561965">
                <a:moveTo>
                  <a:pt x="0" y="0"/>
                </a:moveTo>
                <a:lnTo>
                  <a:pt x="5561885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158044" y="804717"/>
            <a:ext cx="999649" cy="431186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6122721" y="1232662"/>
            <a:ext cx="5639435" cy="41643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715" algn="r">
              <a:spcBef>
                <a:spcPts val="100"/>
              </a:spcBef>
            </a:pPr>
            <a:r>
              <a:rPr sz="1100" spc="-5" dirty="0">
                <a:latin typeface="Calibri"/>
                <a:cs typeface="Calibri"/>
              </a:rPr>
              <a:t>Ficha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Técnica: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K-001</a:t>
            </a:r>
            <a:endParaRPr sz="1100">
              <a:latin typeface="Calibri"/>
              <a:cs typeface="Calibri"/>
            </a:endParaRPr>
          </a:p>
          <a:p>
            <a:pPr marL="5149215" marR="5080" indent="118745" algn="r">
              <a:lnSpc>
                <a:spcPct val="101800"/>
              </a:lnSpc>
              <a:spcBef>
                <a:spcPts val="5"/>
              </a:spcBef>
            </a:pPr>
            <a:r>
              <a:rPr sz="1100" dirty="0">
                <a:latin typeface="Calibri"/>
                <a:cs typeface="Calibri"/>
              </a:rPr>
              <a:t>Re</a:t>
            </a:r>
            <a:r>
              <a:rPr sz="1100" spc="5" dirty="0">
                <a:latin typeface="Calibri"/>
                <a:cs typeface="Calibri"/>
              </a:rPr>
              <a:t>v</a:t>
            </a:r>
            <a:r>
              <a:rPr sz="1100" dirty="0">
                <a:latin typeface="Calibri"/>
                <a:cs typeface="Calibri"/>
              </a:rPr>
              <a:t>.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  </a:t>
            </a:r>
            <a:r>
              <a:rPr sz="1100" spc="-5" dirty="0">
                <a:latin typeface="Calibri"/>
                <a:cs typeface="Calibri"/>
              </a:rPr>
              <a:t>Jul-</a:t>
            </a:r>
            <a:r>
              <a:rPr sz="1100" dirty="0">
                <a:latin typeface="Calibri"/>
                <a:cs typeface="Calibri"/>
              </a:rPr>
              <a:t>20</a:t>
            </a:r>
            <a:r>
              <a:rPr sz="1100" spc="-10" dirty="0">
                <a:latin typeface="Calibri"/>
                <a:cs typeface="Calibri"/>
              </a:rPr>
              <a:t>1</a:t>
            </a:r>
            <a:r>
              <a:rPr sz="1100" dirty="0">
                <a:latin typeface="Calibri"/>
                <a:cs typeface="Calibri"/>
              </a:rPr>
              <a:t>8</a:t>
            </a:r>
            <a:endParaRPr sz="11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100">
              <a:latin typeface="Calibri"/>
              <a:cs typeface="Calibri"/>
            </a:endParaRPr>
          </a:p>
          <a:p>
            <a:pPr>
              <a:spcBef>
                <a:spcPts val="25"/>
              </a:spcBef>
            </a:pPr>
            <a:endParaRPr sz="900">
              <a:latin typeface="Calibri"/>
              <a:cs typeface="Calibri"/>
            </a:endParaRPr>
          </a:p>
          <a:p>
            <a:pPr marL="12700" marR="391160" algn="just">
              <a:lnSpc>
                <a:spcPct val="102899"/>
              </a:lnSpc>
              <a:spcBef>
                <a:spcPts val="5"/>
              </a:spcBef>
              <a:buAutoNum type="arabicPeriod" startAt="3"/>
              <a:tabLst>
                <a:tab pos="212725" algn="l"/>
              </a:tabLst>
            </a:pPr>
            <a:r>
              <a:rPr sz="1400" b="1" spc="-5" dirty="0">
                <a:latin typeface="Arial"/>
                <a:cs typeface="Arial"/>
              </a:rPr>
              <a:t>Especificaciones </a:t>
            </a:r>
            <a:r>
              <a:rPr sz="1400" b="1" dirty="0">
                <a:latin typeface="Arial"/>
                <a:cs typeface="Arial"/>
              </a:rPr>
              <a:t>y </a:t>
            </a:r>
            <a:r>
              <a:rPr sz="1400" b="1" spc="-5" dirty="0">
                <a:latin typeface="Arial"/>
                <a:cs typeface="Arial"/>
              </a:rPr>
              <a:t>pruebas eléctricas </a:t>
            </a:r>
            <a:r>
              <a:rPr sz="1400" b="1" dirty="0">
                <a:latin typeface="Arial"/>
                <a:cs typeface="Arial"/>
              </a:rPr>
              <a:t>de </a:t>
            </a:r>
            <a:r>
              <a:rPr sz="1400" b="1" spc="-5" dirty="0">
                <a:latin typeface="Arial"/>
                <a:cs typeface="Arial"/>
              </a:rPr>
              <a:t>mantenimiento </a:t>
            </a:r>
            <a:r>
              <a:rPr sz="1400" b="1" dirty="0">
                <a:latin typeface="Arial"/>
                <a:cs typeface="Arial"/>
              </a:rPr>
              <a:t>en </a:t>
            </a:r>
            <a:r>
              <a:rPr sz="1400" b="1" spc="-37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transformadores</a:t>
            </a:r>
            <a:r>
              <a:rPr sz="1400" b="1" spc="-1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de</a:t>
            </a:r>
            <a:r>
              <a:rPr sz="1400" b="1" spc="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potenciales</a:t>
            </a:r>
            <a:r>
              <a:rPr sz="1400" b="1" spc="-1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inductivos</a:t>
            </a:r>
            <a:r>
              <a:rPr sz="1400" b="1" spc="2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y</a:t>
            </a:r>
            <a:r>
              <a:rPr sz="1400" b="1" spc="-4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capacitivos</a:t>
            </a:r>
            <a:endParaRPr sz="1400">
              <a:latin typeface="Arial"/>
              <a:cs typeface="Arial"/>
            </a:endParaRPr>
          </a:p>
          <a:p>
            <a:pPr marL="359410" lvl="1" indent="-347345" algn="just">
              <a:spcBef>
                <a:spcPts val="860"/>
              </a:spcBef>
              <a:buAutoNum type="arabicPeriod"/>
              <a:tabLst>
                <a:tab pos="360045" algn="l"/>
              </a:tabLst>
            </a:pPr>
            <a:r>
              <a:rPr sz="1400" b="1" spc="-5" dirty="0">
                <a:latin typeface="Arial"/>
                <a:cs typeface="Arial"/>
              </a:rPr>
              <a:t>Objeto </a:t>
            </a:r>
            <a:r>
              <a:rPr sz="1400" b="1" dirty="0">
                <a:latin typeface="Arial"/>
                <a:cs typeface="Arial"/>
              </a:rPr>
              <a:t>y</a:t>
            </a:r>
            <a:r>
              <a:rPr sz="1400" b="1" spc="-5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campo</a:t>
            </a:r>
            <a:r>
              <a:rPr sz="1400" b="1" spc="-2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de </a:t>
            </a:r>
            <a:r>
              <a:rPr sz="1400" b="1" dirty="0">
                <a:latin typeface="Arial"/>
                <a:cs typeface="Arial"/>
              </a:rPr>
              <a:t>aplicación</a:t>
            </a:r>
            <a:endParaRPr sz="1400">
              <a:latin typeface="Arial"/>
              <a:cs typeface="Arial"/>
            </a:endParaRPr>
          </a:p>
          <a:p>
            <a:pPr marL="12700" marR="6350" algn="just">
              <a:lnSpc>
                <a:spcPct val="143300"/>
              </a:lnSpc>
              <a:spcBef>
                <a:spcPts val="825"/>
              </a:spcBef>
            </a:pPr>
            <a:r>
              <a:rPr sz="1400" dirty="0">
                <a:latin typeface="Arial"/>
                <a:cs typeface="Arial"/>
              </a:rPr>
              <a:t>El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propósito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estas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especificaciones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es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indicar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las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normas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y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todas </a:t>
            </a:r>
            <a:r>
              <a:rPr sz="1400" spc="-10" dirty="0">
                <a:latin typeface="Arial"/>
                <a:cs typeface="Arial"/>
              </a:rPr>
              <a:t>las </a:t>
            </a:r>
            <a:r>
              <a:rPr sz="1400" spc="-38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exigencias </a:t>
            </a:r>
            <a:r>
              <a:rPr sz="1400" dirty="0">
                <a:latin typeface="Arial"/>
                <a:cs typeface="Arial"/>
              </a:rPr>
              <a:t>que </a:t>
            </a:r>
            <a:r>
              <a:rPr sz="1400" spc="-5" dirty="0">
                <a:latin typeface="Arial"/>
                <a:cs typeface="Arial"/>
              </a:rPr>
              <a:t>deberán </a:t>
            </a:r>
            <a:r>
              <a:rPr sz="1400" dirty="0">
                <a:latin typeface="Arial"/>
                <a:cs typeface="Arial"/>
              </a:rPr>
              <a:t>cumplir </a:t>
            </a:r>
            <a:r>
              <a:rPr sz="1400" spc="-5" dirty="0">
                <a:latin typeface="Arial"/>
                <a:cs typeface="Arial"/>
              </a:rPr>
              <a:t>los transformadores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potenciales 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inductivos </a:t>
            </a:r>
            <a:r>
              <a:rPr sz="1400" dirty="0">
                <a:latin typeface="Arial"/>
                <a:cs typeface="Arial"/>
              </a:rPr>
              <a:t>y </a:t>
            </a:r>
            <a:r>
              <a:rPr sz="1400" spc="-5" dirty="0">
                <a:latin typeface="Arial"/>
                <a:cs typeface="Arial"/>
              </a:rPr>
              <a:t>capacitivos </a:t>
            </a:r>
            <a:r>
              <a:rPr sz="1400" dirty="0">
                <a:latin typeface="Arial"/>
                <a:cs typeface="Arial"/>
              </a:rPr>
              <a:t>a ser </a:t>
            </a:r>
            <a:r>
              <a:rPr sz="1400" spc="-5" dirty="0">
                <a:latin typeface="Arial"/>
                <a:cs typeface="Arial"/>
              </a:rPr>
              <a:t>instalados </a:t>
            </a:r>
            <a:r>
              <a:rPr sz="1400" dirty="0">
                <a:latin typeface="Arial"/>
                <a:cs typeface="Arial"/>
              </a:rPr>
              <a:t>en </a:t>
            </a:r>
            <a:r>
              <a:rPr sz="1400" spc="-5" dirty="0">
                <a:latin typeface="Arial"/>
                <a:cs typeface="Arial"/>
              </a:rPr>
              <a:t>las subestaciones </a:t>
            </a:r>
            <a:r>
              <a:rPr sz="1400" spc="-10" dirty="0">
                <a:latin typeface="Arial"/>
                <a:cs typeface="Arial"/>
              </a:rPr>
              <a:t>cuya </a:t>
            </a:r>
            <a:r>
              <a:rPr sz="1400" spc="-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tensión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sea</a:t>
            </a:r>
            <a:r>
              <a:rPr sz="1400" spc="-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igual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o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superior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34.5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Kv.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40"/>
              </a:spcBef>
            </a:pPr>
            <a:endParaRPr sz="1300">
              <a:latin typeface="Arial"/>
              <a:cs typeface="Arial"/>
            </a:endParaRPr>
          </a:p>
          <a:p>
            <a:pPr marL="12700" algn="just"/>
            <a:r>
              <a:rPr sz="1400" dirty="0">
                <a:latin typeface="Arial"/>
                <a:cs typeface="Arial"/>
              </a:rPr>
              <a:t>Los</a:t>
            </a:r>
            <a:r>
              <a:rPr sz="1400" spc="-5" dirty="0">
                <a:latin typeface="Arial"/>
                <a:cs typeface="Arial"/>
              </a:rPr>
              <a:t> transformadores</a:t>
            </a:r>
            <a:r>
              <a:rPr sz="1400" spc="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y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dispositivos</a:t>
            </a:r>
            <a:r>
              <a:rPr sz="1400" spc="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potencial</a:t>
            </a:r>
            <a:r>
              <a:rPr sz="1400" spc="-5" dirty="0">
                <a:latin typeface="Arial"/>
                <a:cs typeface="Arial"/>
              </a:rPr>
              <a:t> incluyen: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40"/>
              </a:spcBef>
            </a:pPr>
            <a:endParaRPr sz="1300">
              <a:latin typeface="Arial"/>
              <a:cs typeface="Arial"/>
            </a:endParaRPr>
          </a:p>
          <a:p>
            <a:pPr marL="212090"/>
            <a:r>
              <a:rPr sz="1400" spc="-5" dirty="0">
                <a:latin typeface="Arial"/>
                <a:cs typeface="Arial"/>
              </a:rPr>
              <a:t>-Transformadores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tensión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magnéticos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45"/>
              </a:spcBef>
            </a:pPr>
            <a:endParaRPr sz="1300">
              <a:latin typeface="Arial"/>
              <a:cs typeface="Arial"/>
            </a:endParaRPr>
          </a:p>
          <a:p>
            <a:pPr marL="212090"/>
            <a:r>
              <a:rPr sz="1400" spc="-5" dirty="0">
                <a:latin typeface="Arial"/>
                <a:cs typeface="Arial"/>
              </a:rPr>
              <a:t>-Transformadores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tensión capacitivos</a:t>
            </a:r>
            <a:endParaRPr sz="14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255308" y="8940496"/>
            <a:ext cx="5372100" cy="5073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1150"/>
              </a:lnSpc>
            </a:pPr>
            <a:r>
              <a:rPr sz="1100" dirty="0">
                <a:latin typeface="Calibri"/>
                <a:cs typeface="Calibri"/>
              </a:rPr>
              <a:t>PH </a:t>
            </a:r>
            <a:r>
              <a:rPr sz="1100" spc="-5" dirty="0">
                <a:latin typeface="Calibri"/>
                <a:cs typeface="Calibri"/>
              </a:rPr>
              <a:t>Financial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Park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Tower,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Piso</a:t>
            </a:r>
            <a:r>
              <a:rPr sz="1100" dirty="0">
                <a:latin typeface="Calibri"/>
                <a:cs typeface="Calibri"/>
              </a:rPr>
              <a:t> 35,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Boulevard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Costa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Este. </a:t>
            </a:r>
            <a:r>
              <a:rPr sz="1100" spc="-5" dirty="0">
                <a:latin typeface="Calibri"/>
                <a:cs typeface="Calibri"/>
              </a:rPr>
              <a:t>Corregimiento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Juan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Díaz,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Costa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del</a:t>
            </a:r>
            <a:endParaRPr sz="1100">
              <a:latin typeface="Calibri"/>
              <a:cs typeface="Calibri"/>
            </a:endParaRPr>
          </a:p>
          <a:p>
            <a:pPr marL="1724025" marR="1714500" algn="ctr">
              <a:lnSpc>
                <a:spcPct val="101800"/>
              </a:lnSpc>
            </a:pPr>
            <a:r>
              <a:rPr sz="1100" spc="-5" dirty="0">
                <a:latin typeface="Calibri"/>
                <a:cs typeface="Calibri"/>
              </a:rPr>
              <a:t>Este.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Ciudad</a:t>
            </a:r>
            <a:r>
              <a:rPr sz="110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Panamá.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Panamá. </a:t>
            </a:r>
            <a:r>
              <a:rPr sz="1100" spc="-229" dirty="0">
                <a:latin typeface="Calibri"/>
                <a:cs typeface="Calibri"/>
              </a:rPr>
              <a:t> </a:t>
            </a:r>
            <a:r>
              <a:rPr sz="1100" u="sng" spc="-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3"/>
              </a:rPr>
              <a:t>www.kaizengrp.com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122721" y="5974461"/>
            <a:ext cx="2388235" cy="272189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9410" lvl="1" indent="-347345">
              <a:spcBef>
                <a:spcPts val="105"/>
              </a:spcBef>
              <a:buAutoNum type="arabicPeriod" startAt="2"/>
              <a:tabLst>
                <a:tab pos="360045" algn="l"/>
              </a:tabLst>
            </a:pPr>
            <a:r>
              <a:rPr sz="1400" b="1" spc="-5" dirty="0">
                <a:latin typeface="Arial"/>
                <a:cs typeface="Arial"/>
              </a:rPr>
              <a:t>Normas</a:t>
            </a:r>
            <a:r>
              <a:rPr sz="1400" b="1" spc="-4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Internacionales</a:t>
            </a:r>
            <a:endParaRPr sz="1400">
              <a:latin typeface="Arial"/>
              <a:cs typeface="Arial"/>
            </a:endParaRPr>
          </a:p>
          <a:p>
            <a:pPr lvl="1">
              <a:spcBef>
                <a:spcPts val="40"/>
              </a:spcBef>
              <a:buFont typeface="Arial"/>
              <a:buAutoNum type="arabicPeriod" startAt="2"/>
            </a:pPr>
            <a:endParaRPr sz="1300">
              <a:latin typeface="Arial"/>
              <a:cs typeface="Arial"/>
            </a:endParaRPr>
          </a:p>
          <a:p>
            <a:pPr marL="902969" lvl="2" indent="-495300">
              <a:buAutoNum type="arabicPeriod"/>
              <a:tabLst>
                <a:tab pos="903605" algn="l"/>
              </a:tabLst>
            </a:pPr>
            <a:r>
              <a:rPr sz="1400" b="1" spc="-5" dirty="0">
                <a:latin typeface="Arial"/>
                <a:cs typeface="Arial"/>
              </a:rPr>
              <a:t>Normas</a:t>
            </a:r>
            <a:r>
              <a:rPr sz="1400" b="1" spc="-35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ANSI</a:t>
            </a:r>
            <a:endParaRPr sz="1400">
              <a:latin typeface="Arial"/>
              <a:cs typeface="Arial"/>
            </a:endParaRPr>
          </a:p>
          <a:p>
            <a:pPr lvl="2">
              <a:spcBef>
                <a:spcPts val="40"/>
              </a:spcBef>
              <a:buFont typeface="Arial"/>
              <a:buAutoNum type="arabicPeriod"/>
            </a:pPr>
            <a:endParaRPr sz="1300">
              <a:latin typeface="Arial"/>
              <a:cs typeface="Arial"/>
            </a:endParaRPr>
          </a:p>
          <a:p>
            <a:pPr marL="459105"/>
            <a:r>
              <a:rPr sz="1400" spc="-5" dirty="0">
                <a:latin typeface="Arial"/>
                <a:cs typeface="Arial"/>
              </a:rPr>
              <a:t>-ANSI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C37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–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24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45"/>
              </a:spcBef>
            </a:pPr>
            <a:endParaRPr sz="1300">
              <a:latin typeface="Arial"/>
              <a:cs typeface="Arial"/>
            </a:endParaRPr>
          </a:p>
          <a:p>
            <a:pPr marL="459105"/>
            <a:r>
              <a:rPr sz="1400" spc="-5" dirty="0">
                <a:latin typeface="Arial"/>
                <a:cs typeface="Arial"/>
              </a:rPr>
              <a:t>-ANSI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C93.1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25"/>
              </a:spcBef>
            </a:pPr>
            <a:endParaRPr sz="1300">
              <a:latin typeface="Arial"/>
              <a:cs typeface="Arial"/>
            </a:endParaRPr>
          </a:p>
          <a:p>
            <a:pPr marL="903605" lvl="2" indent="-495934">
              <a:spcBef>
                <a:spcPts val="5"/>
              </a:spcBef>
              <a:buAutoNum type="arabicPeriod" startAt="2"/>
              <a:tabLst>
                <a:tab pos="904240" algn="l"/>
              </a:tabLst>
            </a:pPr>
            <a:r>
              <a:rPr sz="1400" b="1" spc="-5" dirty="0">
                <a:latin typeface="Arial"/>
                <a:cs typeface="Arial"/>
              </a:rPr>
              <a:t>Normas</a:t>
            </a:r>
            <a:r>
              <a:rPr sz="1400" b="1" spc="-4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NEMA</a:t>
            </a:r>
            <a:endParaRPr sz="1400">
              <a:latin typeface="Arial"/>
              <a:cs typeface="Arial"/>
            </a:endParaRPr>
          </a:p>
          <a:p>
            <a:pPr lvl="2">
              <a:spcBef>
                <a:spcPts val="40"/>
              </a:spcBef>
              <a:buFont typeface="Arial"/>
              <a:buAutoNum type="arabicPeriod" startAt="2"/>
            </a:pPr>
            <a:endParaRPr sz="1300">
              <a:latin typeface="Arial"/>
              <a:cs typeface="Arial"/>
            </a:endParaRPr>
          </a:p>
          <a:p>
            <a:pPr marL="459105"/>
            <a:r>
              <a:rPr sz="1400" spc="-5" dirty="0">
                <a:latin typeface="Arial"/>
                <a:cs typeface="Arial"/>
              </a:rPr>
              <a:t>-NEMA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107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40"/>
              </a:spcBef>
            </a:pPr>
            <a:endParaRPr sz="1300">
              <a:latin typeface="Arial"/>
              <a:cs typeface="Arial"/>
            </a:endParaRPr>
          </a:p>
          <a:p>
            <a:pPr marL="951865" lvl="2" indent="-493395">
              <a:buAutoNum type="arabicPeriod" startAt="3"/>
              <a:tabLst>
                <a:tab pos="952500" algn="l"/>
              </a:tabLst>
            </a:pPr>
            <a:r>
              <a:rPr sz="1400" b="1" spc="-5" dirty="0">
                <a:latin typeface="Arial"/>
                <a:cs typeface="Arial"/>
              </a:rPr>
              <a:t>Normas</a:t>
            </a:r>
            <a:r>
              <a:rPr sz="1400" b="1" spc="-3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IEEE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582528" y="1232662"/>
            <a:ext cx="1179830" cy="5353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00" spc="-5" dirty="0">
                <a:latin typeface="Calibri"/>
                <a:cs typeface="Calibri"/>
              </a:rPr>
              <a:t>Ficha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Técnica: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K-001</a:t>
            </a:r>
            <a:endParaRPr sz="1100">
              <a:latin typeface="Calibri"/>
              <a:cs typeface="Calibri"/>
            </a:endParaRPr>
          </a:p>
          <a:p>
            <a:pPr marL="689610" marR="5080" indent="118745">
              <a:lnSpc>
                <a:spcPct val="101800"/>
              </a:lnSpc>
              <a:spcBef>
                <a:spcPts val="5"/>
              </a:spcBef>
            </a:pPr>
            <a:r>
              <a:rPr sz="1100" dirty="0">
                <a:latin typeface="Calibri"/>
                <a:cs typeface="Calibri"/>
              </a:rPr>
              <a:t>Re</a:t>
            </a:r>
            <a:r>
              <a:rPr sz="1100" spc="5" dirty="0">
                <a:latin typeface="Calibri"/>
                <a:cs typeface="Calibri"/>
              </a:rPr>
              <a:t>v</a:t>
            </a:r>
            <a:r>
              <a:rPr sz="1100" dirty="0">
                <a:latin typeface="Calibri"/>
                <a:cs typeface="Calibri"/>
              </a:rPr>
              <a:t>.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  </a:t>
            </a:r>
            <a:r>
              <a:rPr sz="1100" spc="-5" dirty="0">
                <a:latin typeface="Calibri"/>
                <a:cs typeface="Calibri"/>
              </a:rPr>
              <a:t>Jul-</a:t>
            </a:r>
            <a:r>
              <a:rPr sz="1100" dirty="0">
                <a:latin typeface="Calibri"/>
                <a:cs typeface="Calibri"/>
              </a:rPr>
              <a:t>20</a:t>
            </a:r>
            <a:r>
              <a:rPr sz="1100" spc="-10" dirty="0">
                <a:latin typeface="Calibri"/>
                <a:cs typeface="Calibri"/>
              </a:rPr>
              <a:t>1</a:t>
            </a:r>
            <a:r>
              <a:rPr sz="1100" dirty="0">
                <a:latin typeface="Calibri"/>
                <a:cs typeface="Calibri"/>
              </a:rPr>
              <a:t>8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6158281" y="8909622"/>
            <a:ext cx="5561965" cy="0"/>
          </a:xfrm>
          <a:custGeom>
            <a:avLst/>
            <a:gdLst/>
            <a:ahLst/>
            <a:cxnLst/>
            <a:rect l="l" t="t" r="r" b="b"/>
            <a:pathLst>
              <a:path w="5561965">
                <a:moveTo>
                  <a:pt x="0" y="0"/>
                </a:moveTo>
                <a:lnTo>
                  <a:pt x="5561885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158044" y="804717"/>
            <a:ext cx="999649" cy="431186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6122721" y="1738630"/>
            <a:ext cx="5636895" cy="707847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59105">
              <a:spcBef>
                <a:spcPts val="100"/>
              </a:spcBef>
            </a:pPr>
            <a:r>
              <a:rPr sz="1400" spc="-5" dirty="0">
                <a:latin typeface="Arial"/>
                <a:cs typeface="Arial"/>
              </a:rPr>
              <a:t>-IEEE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Std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N°4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45"/>
              </a:spcBef>
            </a:pPr>
            <a:endParaRPr sz="1300">
              <a:latin typeface="Arial"/>
              <a:cs typeface="Arial"/>
            </a:endParaRPr>
          </a:p>
          <a:p>
            <a:pPr marL="507365"/>
            <a:r>
              <a:rPr sz="1400" spc="-5" dirty="0">
                <a:latin typeface="Arial"/>
                <a:cs typeface="Arial"/>
              </a:rPr>
              <a:t>-IEE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Std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C57.1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40"/>
              </a:spcBef>
            </a:pPr>
            <a:endParaRPr sz="1300">
              <a:latin typeface="Arial"/>
              <a:cs typeface="Arial"/>
            </a:endParaRPr>
          </a:p>
          <a:p>
            <a:pPr marL="408305"/>
            <a:r>
              <a:rPr sz="1400" b="1" spc="-5" dirty="0">
                <a:latin typeface="Arial"/>
                <a:cs typeface="Arial"/>
              </a:rPr>
              <a:t>3.2.4.</a:t>
            </a:r>
            <a:r>
              <a:rPr sz="1400" b="1" spc="-2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Normas</a:t>
            </a:r>
            <a:r>
              <a:rPr sz="1400" b="1" spc="-3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CEI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45"/>
              </a:spcBef>
            </a:pPr>
            <a:endParaRPr sz="1300">
              <a:latin typeface="Arial"/>
              <a:cs typeface="Arial"/>
            </a:endParaRPr>
          </a:p>
          <a:p>
            <a:pPr marL="556260"/>
            <a:r>
              <a:rPr sz="1400" spc="-5" dirty="0">
                <a:latin typeface="Arial"/>
                <a:cs typeface="Arial"/>
              </a:rPr>
              <a:t>-CEI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644-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2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40"/>
              </a:spcBef>
            </a:pPr>
            <a:endParaRPr sz="1300">
              <a:latin typeface="Arial"/>
              <a:cs typeface="Arial"/>
            </a:endParaRPr>
          </a:p>
          <a:p>
            <a:pPr marL="556260"/>
            <a:r>
              <a:rPr sz="1400" spc="-5" dirty="0">
                <a:latin typeface="Arial"/>
                <a:cs typeface="Arial"/>
              </a:rPr>
              <a:t>-CEI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644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–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4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40"/>
              </a:spcBef>
            </a:pPr>
            <a:endParaRPr sz="1300">
              <a:latin typeface="Arial"/>
              <a:cs typeface="Arial"/>
            </a:endParaRPr>
          </a:p>
          <a:p>
            <a:pPr marL="556260"/>
            <a:r>
              <a:rPr sz="1400" spc="-5" dirty="0">
                <a:latin typeface="Arial"/>
                <a:cs typeface="Arial"/>
              </a:rPr>
              <a:t>-CEI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60947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–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1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30"/>
              </a:spcBef>
            </a:pPr>
            <a:endParaRPr sz="1300">
              <a:latin typeface="Arial"/>
              <a:cs typeface="Arial"/>
            </a:endParaRPr>
          </a:p>
          <a:p>
            <a:pPr marL="556260"/>
            <a:r>
              <a:rPr sz="1400" spc="-5" dirty="0">
                <a:latin typeface="Arial"/>
                <a:cs typeface="Arial"/>
              </a:rPr>
              <a:t>-CEI</a:t>
            </a:r>
            <a:r>
              <a:rPr sz="1400" spc="-8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60386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40"/>
              </a:spcBef>
            </a:pPr>
            <a:endParaRPr sz="1300">
              <a:latin typeface="Arial"/>
              <a:cs typeface="Arial"/>
            </a:endParaRPr>
          </a:p>
          <a:p>
            <a:pPr marL="556260"/>
            <a:r>
              <a:rPr sz="1400" spc="-5" dirty="0">
                <a:latin typeface="Arial"/>
                <a:cs typeface="Arial"/>
              </a:rPr>
              <a:t>-CEI</a:t>
            </a:r>
            <a:r>
              <a:rPr sz="1400" spc="-8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60376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40"/>
              </a:spcBef>
            </a:pPr>
            <a:endParaRPr sz="1300">
              <a:latin typeface="Arial"/>
              <a:cs typeface="Arial"/>
            </a:endParaRPr>
          </a:p>
          <a:p>
            <a:pPr marL="360045" lvl="1" indent="-347980" algn="just">
              <a:spcBef>
                <a:spcPts val="5"/>
              </a:spcBef>
              <a:buAutoNum type="arabicPeriod" startAt="3"/>
              <a:tabLst>
                <a:tab pos="360680" algn="l"/>
              </a:tabLst>
            </a:pPr>
            <a:r>
              <a:rPr sz="1400" b="1" spc="-5" dirty="0">
                <a:latin typeface="Arial"/>
                <a:cs typeface="Arial"/>
              </a:rPr>
              <a:t>Características</a:t>
            </a:r>
            <a:r>
              <a:rPr sz="1400" b="1" spc="1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eléctricas generales</a:t>
            </a:r>
            <a:endParaRPr sz="1400">
              <a:latin typeface="Arial"/>
              <a:cs typeface="Arial"/>
            </a:endParaRPr>
          </a:p>
          <a:p>
            <a:pPr marL="12700" marR="5080" algn="just">
              <a:lnSpc>
                <a:spcPct val="143600"/>
              </a:lnSpc>
              <a:spcBef>
                <a:spcPts val="815"/>
              </a:spcBef>
            </a:pPr>
            <a:r>
              <a:rPr sz="1400" dirty="0">
                <a:latin typeface="Arial"/>
                <a:cs typeface="Arial"/>
              </a:rPr>
              <a:t>Los </a:t>
            </a:r>
            <a:r>
              <a:rPr sz="1400" spc="-5" dirty="0">
                <a:latin typeface="Arial"/>
                <a:cs typeface="Arial"/>
              </a:rPr>
              <a:t>arrollados secundarios </a:t>
            </a:r>
            <a:r>
              <a:rPr sz="1400" dirty="0">
                <a:latin typeface="Arial"/>
                <a:cs typeface="Arial"/>
              </a:rPr>
              <a:t>de los </a:t>
            </a:r>
            <a:r>
              <a:rPr sz="1400" spc="-5" dirty="0">
                <a:latin typeface="Arial"/>
                <a:cs typeface="Arial"/>
              </a:rPr>
              <a:t>transformadores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potencial serán 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usados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indistintamente</a:t>
            </a:r>
            <a:r>
              <a:rPr sz="1400" dirty="0">
                <a:latin typeface="Arial"/>
                <a:cs typeface="Arial"/>
              </a:rPr>
              <a:t> para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proveer</a:t>
            </a:r>
            <a:r>
              <a:rPr sz="1400" dirty="0">
                <a:latin typeface="Arial"/>
                <a:cs typeface="Arial"/>
              </a:rPr>
              <a:t> una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fuente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tensión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para </a:t>
            </a:r>
            <a:r>
              <a:rPr sz="1400" dirty="0">
                <a:latin typeface="Arial"/>
                <a:cs typeface="Arial"/>
              </a:rPr>
              <a:t> propósito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protección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y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medición.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40"/>
              </a:spcBef>
            </a:pPr>
            <a:endParaRPr sz="1300">
              <a:latin typeface="Arial"/>
              <a:cs typeface="Arial"/>
            </a:endParaRPr>
          </a:p>
          <a:p>
            <a:pPr marL="951865" lvl="2" indent="-493395">
              <a:buAutoNum type="arabicPeriod"/>
              <a:tabLst>
                <a:tab pos="952500" algn="l"/>
              </a:tabLst>
            </a:pPr>
            <a:r>
              <a:rPr sz="1400" b="1" spc="-5" dirty="0">
                <a:latin typeface="Arial"/>
                <a:cs typeface="Arial"/>
              </a:rPr>
              <a:t>Tensión</a:t>
            </a:r>
            <a:r>
              <a:rPr sz="1400" b="1" spc="-7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nominal</a:t>
            </a:r>
            <a:endParaRPr sz="1400">
              <a:latin typeface="Arial"/>
              <a:cs typeface="Arial"/>
            </a:endParaRPr>
          </a:p>
          <a:p>
            <a:pPr lvl="2">
              <a:spcBef>
                <a:spcPts val="30"/>
              </a:spcBef>
              <a:buFont typeface="Arial"/>
              <a:buAutoNum type="arabicPeriod"/>
            </a:pPr>
            <a:endParaRPr sz="1300">
              <a:latin typeface="Arial"/>
              <a:cs typeface="Arial"/>
            </a:endParaRPr>
          </a:p>
          <a:p>
            <a:pPr marL="951865" lvl="2" indent="-493395">
              <a:buAutoNum type="arabicPeriod"/>
              <a:tabLst>
                <a:tab pos="952500" algn="l"/>
              </a:tabLst>
            </a:pPr>
            <a:r>
              <a:rPr sz="1400" b="1" spc="-5" dirty="0">
                <a:latin typeface="Arial"/>
                <a:cs typeface="Arial"/>
              </a:rPr>
              <a:t>Tensión</a:t>
            </a:r>
            <a:r>
              <a:rPr sz="1400" b="1" spc="-9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máxima</a:t>
            </a:r>
            <a:endParaRPr sz="1400">
              <a:latin typeface="Arial"/>
              <a:cs typeface="Arial"/>
            </a:endParaRPr>
          </a:p>
          <a:p>
            <a:pPr lvl="2">
              <a:spcBef>
                <a:spcPts val="45"/>
              </a:spcBef>
              <a:buFont typeface="Arial"/>
              <a:buAutoNum type="arabicPeriod"/>
            </a:pPr>
            <a:endParaRPr sz="1300">
              <a:latin typeface="Arial"/>
              <a:cs typeface="Arial"/>
            </a:endParaRPr>
          </a:p>
          <a:p>
            <a:pPr marL="951865" lvl="2" indent="-493395">
              <a:buAutoNum type="arabicPeriod"/>
              <a:tabLst>
                <a:tab pos="952500" algn="l"/>
              </a:tabLst>
            </a:pPr>
            <a:r>
              <a:rPr sz="1400" b="1" spc="-5" dirty="0">
                <a:latin typeface="Arial"/>
                <a:cs typeface="Arial"/>
              </a:rPr>
              <a:t>Frecuencia</a:t>
            </a:r>
            <a:endParaRPr sz="1400">
              <a:latin typeface="Arial"/>
              <a:cs typeface="Arial"/>
            </a:endParaRPr>
          </a:p>
          <a:p>
            <a:pPr lvl="2">
              <a:spcBef>
                <a:spcPts val="40"/>
              </a:spcBef>
              <a:buFont typeface="Arial"/>
              <a:buAutoNum type="arabicPeriod"/>
            </a:pPr>
            <a:endParaRPr sz="1300">
              <a:latin typeface="Arial"/>
              <a:cs typeface="Arial"/>
            </a:endParaRPr>
          </a:p>
          <a:p>
            <a:pPr marL="951865" lvl="2" indent="-493395">
              <a:buAutoNum type="arabicPeriod"/>
              <a:tabLst>
                <a:tab pos="952500" algn="l"/>
              </a:tabLst>
            </a:pPr>
            <a:r>
              <a:rPr sz="1400" b="1" spc="-5" dirty="0">
                <a:latin typeface="Arial"/>
                <a:cs typeface="Arial"/>
              </a:rPr>
              <a:t>Características</a:t>
            </a:r>
            <a:r>
              <a:rPr sz="1400" b="1" spc="-3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Dieléctrica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40"/>
              </a:spcBef>
            </a:pPr>
            <a:endParaRPr sz="1300">
              <a:latin typeface="Arial"/>
              <a:cs typeface="Arial"/>
            </a:endParaRPr>
          </a:p>
          <a:p>
            <a:pPr marL="655320"/>
            <a:r>
              <a:rPr sz="1400" spc="-5" dirty="0">
                <a:latin typeface="Arial"/>
                <a:cs typeface="Arial"/>
              </a:rPr>
              <a:t>-Tensión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de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resistencia </a:t>
            </a:r>
            <a:r>
              <a:rPr sz="1400" dirty="0">
                <a:latin typeface="Arial"/>
                <a:cs typeface="Arial"/>
              </a:rPr>
              <a:t>al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choque</a:t>
            </a:r>
            <a:r>
              <a:rPr sz="1400" dirty="0">
                <a:latin typeface="Arial"/>
                <a:cs typeface="Arial"/>
              </a:rPr>
              <a:t> de </a:t>
            </a:r>
            <a:r>
              <a:rPr sz="1400" spc="-5" dirty="0">
                <a:latin typeface="Arial"/>
                <a:cs typeface="Arial"/>
              </a:rPr>
              <a:t>rayo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40"/>
              </a:spcBef>
            </a:pPr>
            <a:endParaRPr sz="1300">
              <a:latin typeface="Arial"/>
              <a:cs typeface="Arial"/>
            </a:endParaRPr>
          </a:p>
          <a:p>
            <a:pPr marL="655320">
              <a:spcBef>
                <a:spcPts val="5"/>
              </a:spcBef>
            </a:pPr>
            <a:r>
              <a:rPr sz="1400" spc="-5" dirty="0">
                <a:latin typeface="Arial"/>
                <a:cs typeface="Arial"/>
              </a:rPr>
              <a:t>-Tensión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de</a:t>
            </a:r>
            <a:r>
              <a:rPr sz="1400" spc="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resistencia </a:t>
            </a:r>
            <a:r>
              <a:rPr sz="1400" dirty="0">
                <a:latin typeface="Arial"/>
                <a:cs typeface="Arial"/>
              </a:rPr>
              <a:t>al </a:t>
            </a:r>
            <a:r>
              <a:rPr sz="1400" spc="-5" dirty="0">
                <a:latin typeface="Arial"/>
                <a:cs typeface="Arial"/>
              </a:rPr>
              <a:t>choque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al </a:t>
            </a:r>
            <a:r>
              <a:rPr sz="1400" spc="-5" dirty="0">
                <a:latin typeface="Arial"/>
                <a:cs typeface="Arial"/>
              </a:rPr>
              <a:t>choque</a:t>
            </a:r>
            <a:r>
              <a:rPr sz="1400" dirty="0">
                <a:latin typeface="Arial"/>
                <a:cs typeface="Arial"/>
              </a:rPr>
              <a:t> de</a:t>
            </a:r>
            <a:r>
              <a:rPr sz="1400" spc="-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maniobra</a:t>
            </a:r>
            <a:endParaRPr sz="14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255308" y="8940496"/>
            <a:ext cx="5372100" cy="5073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1150"/>
              </a:lnSpc>
            </a:pPr>
            <a:r>
              <a:rPr sz="1100" dirty="0">
                <a:latin typeface="Calibri"/>
                <a:cs typeface="Calibri"/>
              </a:rPr>
              <a:t>PH </a:t>
            </a:r>
            <a:r>
              <a:rPr sz="1100" spc="-5" dirty="0">
                <a:latin typeface="Calibri"/>
                <a:cs typeface="Calibri"/>
              </a:rPr>
              <a:t>Financial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Park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Tower,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Piso</a:t>
            </a:r>
            <a:r>
              <a:rPr sz="1100" dirty="0">
                <a:latin typeface="Calibri"/>
                <a:cs typeface="Calibri"/>
              </a:rPr>
              <a:t> 35,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Boulevard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Costa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Este. </a:t>
            </a:r>
            <a:r>
              <a:rPr sz="1100" spc="-5" dirty="0">
                <a:latin typeface="Calibri"/>
                <a:cs typeface="Calibri"/>
              </a:rPr>
              <a:t>Corregimiento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Juan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Díaz,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Costa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del</a:t>
            </a:r>
            <a:endParaRPr sz="1100">
              <a:latin typeface="Calibri"/>
              <a:cs typeface="Calibri"/>
            </a:endParaRPr>
          </a:p>
          <a:p>
            <a:pPr marL="1724025" marR="1714500" algn="ctr">
              <a:lnSpc>
                <a:spcPct val="101800"/>
              </a:lnSpc>
            </a:pPr>
            <a:r>
              <a:rPr sz="1100" spc="-5" dirty="0">
                <a:latin typeface="Calibri"/>
                <a:cs typeface="Calibri"/>
              </a:rPr>
              <a:t>Este.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Ciudad</a:t>
            </a:r>
            <a:r>
              <a:rPr sz="110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Panamá.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Panamá. </a:t>
            </a:r>
            <a:r>
              <a:rPr sz="1100" spc="-229" dirty="0">
                <a:latin typeface="Calibri"/>
                <a:cs typeface="Calibri"/>
              </a:rPr>
              <a:t> </a:t>
            </a:r>
            <a:r>
              <a:rPr sz="1100" u="sng" spc="-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3"/>
              </a:rPr>
              <a:t>www.kaizengrp.com</a:t>
            </a:r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158281" y="8909622"/>
            <a:ext cx="5561965" cy="0"/>
          </a:xfrm>
          <a:custGeom>
            <a:avLst/>
            <a:gdLst/>
            <a:ahLst/>
            <a:cxnLst/>
            <a:rect l="l" t="t" r="r" b="b"/>
            <a:pathLst>
              <a:path w="5561965">
                <a:moveTo>
                  <a:pt x="0" y="0"/>
                </a:moveTo>
                <a:lnTo>
                  <a:pt x="5561885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158044" y="804717"/>
            <a:ext cx="999649" cy="431186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6122721" y="1232662"/>
            <a:ext cx="5639435" cy="427719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715" algn="r">
              <a:spcBef>
                <a:spcPts val="100"/>
              </a:spcBef>
            </a:pPr>
            <a:r>
              <a:rPr sz="1100" spc="-5" dirty="0">
                <a:latin typeface="Calibri"/>
                <a:cs typeface="Calibri"/>
              </a:rPr>
              <a:t>Ficha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Técnica: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K-001</a:t>
            </a:r>
            <a:endParaRPr sz="1100">
              <a:latin typeface="Calibri"/>
              <a:cs typeface="Calibri"/>
            </a:endParaRPr>
          </a:p>
          <a:p>
            <a:pPr marL="5149215" marR="5080" indent="118745" algn="r">
              <a:lnSpc>
                <a:spcPct val="101800"/>
              </a:lnSpc>
              <a:spcBef>
                <a:spcPts val="5"/>
              </a:spcBef>
            </a:pPr>
            <a:r>
              <a:rPr sz="1100" dirty="0">
                <a:latin typeface="Calibri"/>
                <a:cs typeface="Calibri"/>
              </a:rPr>
              <a:t>Re</a:t>
            </a:r>
            <a:r>
              <a:rPr sz="1100" spc="5" dirty="0">
                <a:latin typeface="Calibri"/>
                <a:cs typeface="Calibri"/>
              </a:rPr>
              <a:t>v</a:t>
            </a:r>
            <a:r>
              <a:rPr sz="1100" dirty="0">
                <a:latin typeface="Calibri"/>
                <a:cs typeface="Calibri"/>
              </a:rPr>
              <a:t>.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  </a:t>
            </a:r>
            <a:r>
              <a:rPr sz="1100" spc="-5" dirty="0">
                <a:latin typeface="Calibri"/>
                <a:cs typeface="Calibri"/>
              </a:rPr>
              <a:t>Jul-</a:t>
            </a:r>
            <a:r>
              <a:rPr sz="1100" dirty="0">
                <a:latin typeface="Calibri"/>
                <a:cs typeface="Calibri"/>
              </a:rPr>
              <a:t>20</a:t>
            </a:r>
            <a:r>
              <a:rPr sz="1100" spc="-10" dirty="0">
                <a:latin typeface="Calibri"/>
                <a:cs typeface="Calibri"/>
              </a:rPr>
              <a:t>1</a:t>
            </a:r>
            <a:r>
              <a:rPr sz="1100" dirty="0">
                <a:latin typeface="Calibri"/>
                <a:cs typeface="Calibri"/>
              </a:rPr>
              <a:t>8</a:t>
            </a:r>
            <a:endParaRPr sz="1100">
              <a:latin typeface="Calibri"/>
              <a:cs typeface="Calibri"/>
            </a:endParaRPr>
          </a:p>
          <a:p>
            <a:pPr marL="655320">
              <a:lnSpc>
                <a:spcPts val="1670"/>
              </a:lnSpc>
            </a:pPr>
            <a:r>
              <a:rPr sz="1400" dirty="0">
                <a:latin typeface="Arial"/>
                <a:cs typeface="Arial"/>
              </a:rPr>
              <a:t>-</a:t>
            </a:r>
            <a:r>
              <a:rPr sz="1400" spc="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Tensión </a:t>
            </a:r>
            <a:r>
              <a:rPr sz="1400" spc="-10" dirty="0">
                <a:latin typeface="Arial"/>
                <a:cs typeface="Arial"/>
              </a:rPr>
              <a:t>de</a:t>
            </a:r>
            <a:r>
              <a:rPr sz="1400" spc="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resistencia </a:t>
            </a:r>
            <a:r>
              <a:rPr sz="1400" dirty="0">
                <a:latin typeface="Arial"/>
                <a:cs typeface="Arial"/>
              </a:rPr>
              <a:t>a</a:t>
            </a:r>
            <a:r>
              <a:rPr sz="1400" spc="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la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frecuencia industrial: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seco,</a:t>
            </a:r>
            <a:r>
              <a:rPr sz="1400" spc="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1</a:t>
            </a:r>
            <a:r>
              <a:rPr sz="1400" spc="-5" dirty="0">
                <a:latin typeface="Arial"/>
                <a:cs typeface="Arial"/>
              </a:rPr>
              <a:t> min</a:t>
            </a:r>
            <a:endParaRPr sz="1400">
              <a:latin typeface="Arial"/>
              <a:cs typeface="Arial"/>
            </a:endParaRPr>
          </a:p>
          <a:p>
            <a:pPr marL="12700">
              <a:spcBef>
                <a:spcPts val="720"/>
              </a:spcBef>
            </a:pPr>
            <a:r>
              <a:rPr sz="1400" dirty="0">
                <a:latin typeface="Arial"/>
                <a:cs typeface="Arial"/>
              </a:rPr>
              <a:t>y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bajo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lluvia,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1</a:t>
            </a:r>
            <a:r>
              <a:rPr sz="1400" spc="-5" dirty="0">
                <a:latin typeface="Arial"/>
                <a:cs typeface="Arial"/>
              </a:rPr>
              <a:t> min.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50"/>
              </a:spcBef>
            </a:pPr>
            <a:endParaRPr sz="1300">
              <a:latin typeface="Arial"/>
              <a:cs typeface="Arial"/>
            </a:endParaRPr>
          </a:p>
          <a:p>
            <a:pPr marL="902969" lvl="2" indent="-495300">
              <a:buAutoNum type="arabicPeriod" startAt="5"/>
              <a:tabLst>
                <a:tab pos="903605" algn="l"/>
              </a:tabLst>
            </a:pPr>
            <a:r>
              <a:rPr sz="1400" b="1" spc="-5" dirty="0">
                <a:latin typeface="Arial"/>
                <a:cs typeface="Arial"/>
              </a:rPr>
              <a:t>Capacidad nominal mínima</a:t>
            </a:r>
            <a:r>
              <a:rPr sz="1400" b="1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transformador capacitivo</a:t>
            </a:r>
            <a:endParaRPr sz="1400">
              <a:latin typeface="Arial"/>
              <a:cs typeface="Arial"/>
            </a:endParaRPr>
          </a:p>
          <a:p>
            <a:pPr marL="12700">
              <a:spcBef>
                <a:spcPts val="720"/>
              </a:spcBef>
            </a:pPr>
            <a:r>
              <a:rPr sz="1400" b="1" spc="-5" dirty="0">
                <a:latin typeface="Arial"/>
                <a:cs typeface="Arial"/>
              </a:rPr>
              <a:t>(pF)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45"/>
              </a:spcBef>
            </a:pPr>
            <a:endParaRPr sz="1300">
              <a:latin typeface="Arial"/>
              <a:cs typeface="Arial"/>
            </a:endParaRPr>
          </a:p>
          <a:p>
            <a:pPr marL="1050925" lvl="2" indent="-495300">
              <a:buAutoNum type="arabicPeriod" startAt="6"/>
              <a:tabLst>
                <a:tab pos="1051560" algn="l"/>
              </a:tabLst>
            </a:pPr>
            <a:r>
              <a:rPr sz="1400" b="1" spc="-5" dirty="0">
                <a:latin typeface="Arial"/>
                <a:cs typeface="Arial"/>
              </a:rPr>
              <a:t>Tensión</a:t>
            </a:r>
            <a:r>
              <a:rPr sz="1400" b="1" spc="-1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de</a:t>
            </a:r>
            <a:r>
              <a:rPr sz="1400" b="1" spc="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radio-influencia</a:t>
            </a:r>
            <a:r>
              <a:rPr sz="1400" b="1" spc="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a</a:t>
            </a:r>
            <a:r>
              <a:rPr sz="1400" b="1" spc="-1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1.05</a:t>
            </a:r>
            <a:r>
              <a:rPr sz="1400" b="1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Um</a:t>
            </a:r>
            <a:r>
              <a:rPr sz="1400" b="1" spc="-1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raíz</a:t>
            </a:r>
            <a:r>
              <a:rPr sz="1400" b="1" spc="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de</a:t>
            </a:r>
            <a:r>
              <a:rPr sz="1400" b="1" spc="-1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3</a:t>
            </a:r>
            <a:endParaRPr sz="1400">
              <a:latin typeface="Arial"/>
              <a:cs typeface="Arial"/>
            </a:endParaRPr>
          </a:p>
          <a:p>
            <a:pPr lvl="2">
              <a:spcBef>
                <a:spcPts val="40"/>
              </a:spcBef>
              <a:buFont typeface="Arial"/>
              <a:buAutoNum type="arabicPeriod" startAt="6"/>
            </a:pPr>
            <a:endParaRPr sz="1300">
              <a:latin typeface="Arial"/>
              <a:cs typeface="Arial"/>
            </a:endParaRPr>
          </a:p>
          <a:p>
            <a:pPr marL="1050925" lvl="2" indent="-495300">
              <a:buAutoNum type="arabicPeriod" startAt="6"/>
              <a:tabLst>
                <a:tab pos="1051560" algn="l"/>
              </a:tabLst>
            </a:pPr>
            <a:r>
              <a:rPr sz="1400" b="1" spc="-5" dirty="0">
                <a:latin typeface="Arial"/>
                <a:cs typeface="Arial"/>
              </a:rPr>
              <a:t>Distancia</a:t>
            </a:r>
            <a:r>
              <a:rPr sz="1400" b="1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externa</a:t>
            </a:r>
            <a:r>
              <a:rPr sz="1400" b="1" spc="-1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de</a:t>
            </a:r>
            <a:r>
              <a:rPr sz="1400" b="1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fuga</a:t>
            </a:r>
            <a:r>
              <a:rPr sz="1400" b="1" spc="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mínima</a:t>
            </a:r>
            <a:endParaRPr sz="1400">
              <a:latin typeface="Arial"/>
              <a:cs typeface="Arial"/>
            </a:endParaRPr>
          </a:p>
          <a:p>
            <a:pPr lvl="2">
              <a:spcBef>
                <a:spcPts val="40"/>
              </a:spcBef>
              <a:buFont typeface="Arial"/>
              <a:buAutoNum type="arabicPeriod" startAt="6"/>
            </a:pPr>
            <a:endParaRPr sz="1300">
              <a:latin typeface="Arial"/>
              <a:cs typeface="Arial"/>
            </a:endParaRPr>
          </a:p>
          <a:p>
            <a:pPr marL="1050925" lvl="2" indent="-495300">
              <a:buAutoNum type="arabicPeriod" startAt="6"/>
              <a:tabLst>
                <a:tab pos="1051560" algn="l"/>
              </a:tabLst>
            </a:pPr>
            <a:r>
              <a:rPr sz="1400" b="1" spc="-5" dirty="0">
                <a:latin typeface="Arial"/>
                <a:cs typeface="Arial"/>
              </a:rPr>
              <a:t>Tensiones</a:t>
            </a:r>
            <a:r>
              <a:rPr sz="1400" b="1" spc="-1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secundarias</a:t>
            </a:r>
            <a:r>
              <a:rPr sz="1400" b="1" spc="-2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a</a:t>
            </a:r>
            <a:r>
              <a:rPr sz="1400" b="1" spc="-5" dirty="0">
                <a:latin typeface="Arial"/>
                <a:cs typeface="Arial"/>
              </a:rPr>
              <a:t> Un</a:t>
            </a:r>
            <a:endParaRPr sz="1400">
              <a:latin typeface="Arial"/>
              <a:cs typeface="Arial"/>
            </a:endParaRPr>
          </a:p>
          <a:p>
            <a:pPr lvl="2">
              <a:spcBef>
                <a:spcPts val="40"/>
              </a:spcBef>
              <a:buFont typeface="Arial"/>
              <a:buAutoNum type="arabicPeriod" startAt="6"/>
            </a:pPr>
            <a:endParaRPr sz="1300">
              <a:latin typeface="Arial"/>
              <a:cs typeface="Arial"/>
            </a:endParaRPr>
          </a:p>
          <a:p>
            <a:pPr marL="1050925" lvl="2" indent="-495300">
              <a:spcBef>
                <a:spcPts val="5"/>
              </a:spcBef>
              <a:buAutoNum type="arabicPeriod" startAt="6"/>
              <a:tabLst>
                <a:tab pos="1051560" algn="l"/>
              </a:tabLst>
            </a:pPr>
            <a:r>
              <a:rPr sz="1400" b="1" spc="-10" dirty="0">
                <a:latin typeface="Arial"/>
                <a:cs typeface="Arial"/>
              </a:rPr>
              <a:t>Error</a:t>
            </a:r>
            <a:r>
              <a:rPr sz="1400" b="1" spc="-1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máximo</a:t>
            </a:r>
            <a:r>
              <a:rPr sz="1400" b="1" spc="-2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a </a:t>
            </a:r>
            <a:r>
              <a:rPr sz="1400" b="1" spc="5" dirty="0">
                <a:latin typeface="Arial"/>
                <a:cs typeface="Arial"/>
              </a:rPr>
              <a:t>5%</a:t>
            </a:r>
            <a:r>
              <a:rPr sz="1400" b="1" spc="-5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de</a:t>
            </a:r>
            <a:r>
              <a:rPr sz="1400" b="1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Un</a:t>
            </a:r>
            <a:r>
              <a:rPr sz="1400" b="1" spc="-15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(%)</a:t>
            </a:r>
            <a:endParaRPr sz="1400">
              <a:latin typeface="Arial"/>
              <a:cs typeface="Arial"/>
            </a:endParaRPr>
          </a:p>
          <a:p>
            <a:pPr lvl="2">
              <a:spcBef>
                <a:spcPts val="40"/>
              </a:spcBef>
              <a:buFont typeface="Arial"/>
              <a:buAutoNum type="arabicPeriod" startAt="6"/>
            </a:pPr>
            <a:endParaRPr sz="1300">
              <a:latin typeface="Arial"/>
              <a:cs typeface="Arial"/>
            </a:endParaRPr>
          </a:p>
          <a:p>
            <a:pPr marL="1149985" lvl="2" indent="-594360">
              <a:buAutoNum type="arabicPeriod" startAt="6"/>
              <a:tabLst>
                <a:tab pos="1150620" algn="l"/>
              </a:tabLst>
            </a:pPr>
            <a:r>
              <a:rPr sz="1400" b="1" spc="-5" dirty="0">
                <a:latin typeface="Arial"/>
                <a:cs typeface="Arial"/>
              </a:rPr>
              <a:t>Números</a:t>
            </a:r>
            <a:r>
              <a:rPr sz="1400" b="1" spc="-2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de</a:t>
            </a:r>
            <a:r>
              <a:rPr sz="1400" b="1" spc="-3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arrollados</a:t>
            </a:r>
            <a:endParaRPr sz="1400">
              <a:latin typeface="Arial"/>
              <a:cs typeface="Arial"/>
            </a:endParaRPr>
          </a:p>
          <a:p>
            <a:pPr lvl="2">
              <a:spcBef>
                <a:spcPts val="40"/>
              </a:spcBef>
              <a:buFont typeface="Arial"/>
              <a:buAutoNum type="arabicPeriod" startAt="6"/>
            </a:pPr>
            <a:endParaRPr sz="1300">
              <a:latin typeface="Arial"/>
              <a:cs typeface="Arial"/>
            </a:endParaRPr>
          </a:p>
          <a:p>
            <a:pPr marL="1149985" lvl="2" indent="-594360">
              <a:spcBef>
                <a:spcPts val="5"/>
              </a:spcBef>
              <a:buAutoNum type="arabicPeriod" startAt="6"/>
              <a:tabLst>
                <a:tab pos="1150620" algn="l"/>
              </a:tabLst>
            </a:pPr>
            <a:r>
              <a:rPr sz="1400" b="1" spc="-5" dirty="0">
                <a:latin typeface="Arial"/>
                <a:cs typeface="Arial"/>
              </a:rPr>
              <a:t>Números de</a:t>
            </a:r>
            <a:r>
              <a:rPr sz="1400" b="1" spc="-2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relaciones</a:t>
            </a:r>
            <a:r>
              <a:rPr sz="1400" b="1" spc="-1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por cada arrollado</a:t>
            </a:r>
            <a:endParaRPr sz="14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255308" y="8940496"/>
            <a:ext cx="5372100" cy="5073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1150"/>
              </a:lnSpc>
            </a:pPr>
            <a:r>
              <a:rPr sz="1100" dirty="0">
                <a:latin typeface="Calibri"/>
                <a:cs typeface="Calibri"/>
              </a:rPr>
              <a:t>PH </a:t>
            </a:r>
            <a:r>
              <a:rPr sz="1100" spc="-5" dirty="0">
                <a:latin typeface="Calibri"/>
                <a:cs typeface="Calibri"/>
              </a:rPr>
              <a:t>Financial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Park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Tower,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Piso</a:t>
            </a:r>
            <a:r>
              <a:rPr sz="1100" dirty="0">
                <a:latin typeface="Calibri"/>
                <a:cs typeface="Calibri"/>
              </a:rPr>
              <a:t> 35,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Boulevard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Costa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Este. </a:t>
            </a:r>
            <a:r>
              <a:rPr sz="1100" spc="-5" dirty="0">
                <a:latin typeface="Calibri"/>
                <a:cs typeface="Calibri"/>
              </a:rPr>
              <a:t>Corregimiento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Juan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Díaz,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Costa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del</a:t>
            </a:r>
            <a:endParaRPr sz="1100">
              <a:latin typeface="Calibri"/>
              <a:cs typeface="Calibri"/>
            </a:endParaRPr>
          </a:p>
          <a:p>
            <a:pPr marL="1724025" marR="1714500" algn="ctr">
              <a:lnSpc>
                <a:spcPct val="101800"/>
              </a:lnSpc>
            </a:pPr>
            <a:r>
              <a:rPr sz="1100" spc="-5" dirty="0">
                <a:latin typeface="Calibri"/>
                <a:cs typeface="Calibri"/>
              </a:rPr>
              <a:t>Este.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Ciudad</a:t>
            </a:r>
            <a:r>
              <a:rPr sz="110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Panamá.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Panamá. </a:t>
            </a:r>
            <a:r>
              <a:rPr sz="1100" spc="-229" dirty="0">
                <a:latin typeface="Calibri"/>
                <a:cs typeface="Calibri"/>
              </a:rPr>
              <a:t> </a:t>
            </a:r>
            <a:r>
              <a:rPr sz="1100" u="sng" spc="-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3"/>
              </a:rPr>
              <a:t>www.kaizengrp.com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122721" y="6027801"/>
            <a:ext cx="5572125" cy="2602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9410" lvl="1" indent="-347345">
              <a:spcBef>
                <a:spcPts val="105"/>
              </a:spcBef>
              <a:buAutoNum type="arabicPeriod" startAt="4"/>
              <a:tabLst>
                <a:tab pos="360045" algn="l"/>
              </a:tabLst>
            </a:pPr>
            <a:r>
              <a:rPr sz="1400" b="1" spc="-5" dirty="0">
                <a:latin typeface="Arial"/>
                <a:cs typeface="Arial"/>
              </a:rPr>
              <a:t>Pruebas</a:t>
            </a:r>
            <a:r>
              <a:rPr sz="1400" b="1" spc="-3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Tipo</a:t>
            </a:r>
            <a:endParaRPr sz="1400">
              <a:latin typeface="Arial"/>
              <a:cs typeface="Arial"/>
            </a:endParaRPr>
          </a:p>
          <a:p>
            <a:pPr lvl="1">
              <a:spcBef>
                <a:spcPts val="40"/>
              </a:spcBef>
              <a:buFont typeface="Arial"/>
              <a:buAutoNum type="arabicPeriod" startAt="4"/>
            </a:pPr>
            <a:endParaRPr sz="1300">
              <a:latin typeface="Arial"/>
              <a:cs typeface="Arial"/>
            </a:endParaRPr>
          </a:p>
          <a:p>
            <a:pPr marL="1050925" lvl="2" indent="-495300">
              <a:buAutoNum type="arabicPeriod"/>
              <a:tabLst>
                <a:tab pos="1051560" algn="l"/>
              </a:tabLst>
            </a:pPr>
            <a:r>
              <a:rPr sz="1400" b="1" spc="-5" dirty="0">
                <a:latin typeface="Arial"/>
                <a:cs typeface="Arial"/>
              </a:rPr>
              <a:t>Pruebas</a:t>
            </a:r>
            <a:r>
              <a:rPr sz="1400" b="1" spc="-1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tipo</a:t>
            </a:r>
            <a:r>
              <a:rPr sz="1400" b="1" spc="-2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especificadas</a:t>
            </a:r>
            <a:endParaRPr sz="1400">
              <a:latin typeface="Arial"/>
              <a:cs typeface="Arial"/>
            </a:endParaRPr>
          </a:p>
          <a:p>
            <a:pPr lvl="2">
              <a:spcBef>
                <a:spcPts val="20"/>
              </a:spcBef>
              <a:buFont typeface="Arial"/>
              <a:buAutoNum type="arabicPeriod"/>
            </a:pPr>
            <a:endParaRPr sz="1400">
              <a:latin typeface="Arial"/>
              <a:cs typeface="Arial"/>
            </a:endParaRPr>
          </a:p>
          <a:p>
            <a:pPr marL="1259205" lvl="3" indent="-229235">
              <a:buFont typeface="Symbol"/>
              <a:buChar char=""/>
              <a:tabLst>
                <a:tab pos="1259205" algn="l"/>
                <a:tab pos="1259840" algn="l"/>
              </a:tabLst>
            </a:pPr>
            <a:r>
              <a:rPr sz="1400" spc="-5" dirty="0">
                <a:latin typeface="Arial"/>
                <a:cs typeface="Arial"/>
              </a:rPr>
              <a:t>Transformadores</a:t>
            </a:r>
            <a:r>
              <a:rPr sz="1400" spc="1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de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potencial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capacitivos</a:t>
            </a:r>
            <a:endParaRPr sz="1400">
              <a:latin typeface="Arial"/>
              <a:cs typeface="Arial"/>
            </a:endParaRPr>
          </a:p>
          <a:p>
            <a:pPr marL="1259205" marR="5080">
              <a:lnSpc>
                <a:spcPct val="143600"/>
              </a:lnSpc>
              <a:spcBef>
                <a:spcPts val="10"/>
              </a:spcBef>
            </a:pPr>
            <a:r>
              <a:rPr sz="1400" dirty="0">
                <a:latin typeface="Arial"/>
                <a:cs typeface="Arial"/>
              </a:rPr>
              <a:t>-Pruebas</a:t>
            </a:r>
            <a:r>
              <a:rPr sz="1400" spc="1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dieléctricas: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pruebas</a:t>
            </a:r>
            <a:r>
              <a:rPr sz="1400" dirty="0">
                <a:latin typeface="Arial"/>
                <a:cs typeface="Arial"/>
              </a:rPr>
              <a:t> de</a:t>
            </a:r>
            <a:r>
              <a:rPr sz="1400" spc="-5" dirty="0">
                <a:latin typeface="Arial"/>
                <a:cs typeface="Arial"/>
              </a:rPr>
              <a:t> impulso,</a:t>
            </a:r>
            <a:r>
              <a:rPr sz="1400" spc="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pruebas</a:t>
            </a:r>
            <a:r>
              <a:rPr sz="1400" dirty="0">
                <a:latin typeface="Arial"/>
                <a:cs typeface="Arial"/>
              </a:rPr>
              <a:t> de </a:t>
            </a:r>
            <a:r>
              <a:rPr sz="1400" spc="-37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sobretensión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maniobra </a:t>
            </a:r>
            <a:r>
              <a:rPr sz="1400" dirty="0">
                <a:latin typeface="Arial"/>
                <a:cs typeface="Arial"/>
              </a:rPr>
              <a:t>(bajo</a:t>
            </a:r>
            <a:r>
              <a:rPr sz="1400" spc="-5" dirty="0">
                <a:latin typeface="Arial"/>
                <a:cs typeface="Arial"/>
              </a:rPr>
              <a:t> lluvia),</a:t>
            </a:r>
            <a:r>
              <a:rPr sz="1400" spc="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prueba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sobretensiones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frecuencia industrial (seco</a:t>
            </a:r>
            <a:r>
              <a:rPr sz="1400" spc="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y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bajo 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lluvia).</a:t>
            </a:r>
            <a:endParaRPr sz="1400">
              <a:latin typeface="Arial"/>
              <a:cs typeface="Arial"/>
            </a:endParaRPr>
          </a:p>
          <a:p>
            <a:pPr marL="1259205">
              <a:spcBef>
                <a:spcPts val="735"/>
              </a:spcBef>
            </a:pPr>
            <a:r>
              <a:rPr sz="1400" spc="-5" dirty="0">
                <a:latin typeface="Arial"/>
                <a:cs typeface="Arial"/>
              </a:rPr>
              <a:t>-Prueba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radio influencia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(RIV)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582528" y="1232662"/>
            <a:ext cx="1179830" cy="5353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00" spc="-5" dirty="0">
                <a:latin typeface="Calibri"/>
                <a:cs typeface="Calibri"/>
              </a:rPr>
              <a:t>Ficha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Técnica: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K-001</a:t>
            </a:r>
            <a:endParaRPr sz="1100">
              <a:latin typeface="Calibri"/>
              <a:cs typeface="Calibri"/>
            </a:endParaRPr>
          </a:p>
          <a:p>
            <a:pPr marL="689610" marR="5080" indent="118745">
              <a:lnSpc>
                <a:spcPct val="101800"/>
              </a:lnSpc>
              <a:spcBef>
                <a:spcPts val="5"/>
              </a:spcBef>
            </a:pPr>
            <a:r>
              <a:rPr sz="1100" dirty="0">
                <a:latin typeface="Calibri"/>
                <a:cs typeface="Calibri"/>
              </a:rPr>
              <a:t>Re</a:t>
            </a:r>
            <a:r>
              <a:rPr sz="1100" spc="5" dirty="0">
                <a:latin typeface="Calibri"/>
                <a:cs typeface="Calibri"/>
              </a:rPr>
              <a:t>v</a:t>
            </a:r>
            <a:r>
              <a:rPr sz="1100" dirty="0">
                <a:latin typeface="Calibri"/>
                <a:cs typeface="Calibri"/>
              </a:rPr>
              <a:t>.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  </a:t>
            </a:r>
            <a:r>
              <a:rPr sz="1100" spc="-5" dirty="0">
                <a:latin typeface="Calibri"/>
                <a:cs typeface="Calibri"/>
              </a:rPr>
              <a:t>Jul-</a:t>
            </a:r>
            <a:r>
              <a:rPr sz="1100" dirty="0">
                <a:latin typeface="Calibri"/>
                <a:cs typeface="Calibri"/>
              </a:rPr>
              <a:t>20</a:t>
            </a:r>
            <a:r>
              <a:rPr sz="1100" spc="-10" dirty="0">
                <a:latin typeface="Calibri"/>
                <a:cs typeface="Calibri"/>
              </a:rPr>
              <a:t>1</a:t>
            </a:r>
            <a:r>
              <a:rPr sz="1100" dirty="0">
                <a:latin typeface="Calibri"/>
                <a:cs typeface="Calibri"/>
              </a:rPr>
              <a:t>8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6158281" y="8909622"/>
            <a:ext cx="5561965" cy="0"/>
          </a:xfrm>
          <a:custGeom>
            <a:avLst/>
            <a:gdLst/>
            <a:ahLst/>
            <a:cxnLst/>
            <a:rect l="l" t="t" r="r" b="b"/>
            <a:pathLst>
              <a:path w="5561965">
                <a:moveTo>
                  <a:pt x="0" y="0"/>
                </a:moveTo>
                <a:lnTo>
                  <a:pt x="5561885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158044" y="804717"/>
            <a:ext cx="999649" cy="431186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7140701" y="1647800"/>
            <a:ext cx="4564380" cy="6785609"/>
          </a:xfrm>
          <a:prstGeom prst="rect">
            <a:avLst/>
          </a:prstGeom>
        </p:spPr>
        <p:txBody>
          <a:bodyPr vert="horz" wrap="square" lIns="0" tIns="105410" rIns="0" bIns="0" rtlCol="0">
            <a:spAutoFit/>
          </a:bodyPr>
          <a:lstStyle/>
          <a:p>
            <a:pPr marL="241300">
              <a:spcBef>
                <a:spcPts val="830"/>
              </a:spcBef>
            </a:pPr>
            <a:r>
              <a:rPr sz="1400" dirty="0">
                <a:latin typeface="Arial"/>
                <a:cs typeface="Arial"/>
              </a:rPr>
              <a:t>-Prueba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precisión</a:t>
            </a:r>
            <a:endParaRPr sz="1400">
              <a:latin typeface="Arial"/>
              <a:cs typeface="Arial"/>
            </a:endParaRPr>
          </a:p>
          <a:p>
            <a:pPr marL="241300">
              <a:spcBef>
                <a:spcPts val="730"/>
              </a:spcBef>
            </a:pPr>
            <a:r>
              <a:rPr sz="1400" dirty="0">
                <a:latin typeface="Arial"/>
                <a:cs typeface="Arial"/>
              </a:rPr>
              <a:t>-Prueba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5" dirty="0">
                <a:latin typeface="Arial"/>
                <a:cs typeface="Arial"/>
              </a:rPr>
              <a:t> sobretensión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5" dirty="0">
                <a:latin typeface="Arial"/>
                <a:cs typeface="Arial"/>
              </a:rPr>
              <a:t> corta duración</a:t>
            </a:r>
            <a:endParaRPr sz="1400">
              <a:latin typeface="Arial"/>
              <a:cs typeface="Arial"/>
            </a:endParaRPr>
          </a:p>
          <a:p>
            <a:pPr marL="241300">
              <a:spcBef>
                <a:spcPts val="745"/>
              </a:spcBef>
            </a:pPr>
            <a:r>
              <a:rPr sz="1400" dirty="0">
                <a:latin typeface="Arial"/>
                <a:cs typeface="Arial"/>
              </a:rPr>
              <a:t>-Prueba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5" dirty="0">
                <a:latin typeface="Arial"/>
                <a:cs typeface="Arial"/>
              </a:rPr>
              <a:t> aumento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temperatura</a:t>
            </a:r>
            <a:endParaRPr sz="1400">
              <a:latin typeface="Arial"/>
              <a:cs typeface="Arial"/>
            </a:endParaRPr>
          </a:p>
          <a:p>
            <a:pPr marL="241300">
              <a:spcBef>
                <a:spcPts val="735"/>
              </a:spcBef>
            </a:pPr>
            <a:r>
              <a:rPr sz="1400" dirty="0">
                <a:latin typeface="Arial"/>
                <a:cs typeface="Arial"/>
              </a:rPr>
              <a:t>-Pruebas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cortocircuitos</a:t>
            </a:r>
            <a:endParaRPr sz="1400">
              <a:latin typeface="Arial"/>
              <a:cs typeface="Arial"/>
            </a:endParaRPr>
          </a:p>
          <a:p>
            <a:pPr marL="241300">
              <a:spcBef>
                <a:spcPts val="735"/>
              </a:spcBef>
            </a:pPr>
            <a:r>
              <a:rPr sz="1400" dirty="0">
                <a:latin typeface="Arial"/>
                <a:cs typeface="Arial"/>
              </a:rPr>
              <a:t>-Pruebas</a:t>
            </a:r>
            <a:r>
              <a:rPr sz="1400" spc="-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respuestas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transitorias</a:t>
            </a:r>
            <a:endParaRPr sz="1400">
              <a:latin typeface="Arial"/>
              <a:cs typeface="Arial"/>
            </a:endParaRPr>
          </a:p>
          <a:p>
            <a:pPr marL="241300">
              <a:spcBef>
                <a:spcPts val="730"/>
              </a:spcBef>
            </a:pPr>
            <a:r>
              <a:rPr sz="1400" spc="-5" dirty="0">
                <a:latin typeface="Arial"/>
                <a:cs typeface="Arial"/>
              </a:rPr>
              <a:t>-Ferrorresonancia</a:t>
            </a:r>
            <a:endParaRPr sz="1400">
              <a:latin typeface="Arial"/>
              <a:cs typeface="Arial"/>
            </a:endParaRPr>
          </a:p>
          <a:p>
            <a:pPr marL="241300">
              <a:spcBef>
                <a:spcPts val="730"/>
              </a:spcBef>
            </a:pPr>
            <a:r>
              <a:rPr sz="1400" dirty="0">
                <a:latin typeface="Arial"/>
                <a:cs typeface="Arial"/>
              </a:rPr>
              <a:t>-Pérdida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inserción</a:t>
            </a:r>
            <a:r>
              <a:rPr sz="1400" dirty="0">
                <a:latin typeface="Arial"/>
                <a:cs typeface="Arial"/>
              </a:rPr>
              <a:t> a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frecuencia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banda portadora</a:t>
            </a:r>
            <a:endParaRPr sz="1400">
              <a:latin typeface="Arial"/>
              <a:cs typeface="Arial"/>
            </a:endParaRPr>
          </a:p>
          <a:p>
            <a:pPr marL="241300" marR="5080">
              <a:lnSpc>
                <a:spcPct val="143600"/>
              </a:lnSpc>
              <a:spcBef>
                <a:spcPts val="15"/>
              </a:spcBef>
            </a:pPr>
            <a:r>
              <a:rPr sz="1400" dirty="0">
                <a:latin typeface="Arial"/>
                <a:cs typeface="Arial"/>
              </a:rPr>
              <a:t>-Prueba de </a:t>
            </a:r>
            <a:r>
              <a:rPr sz="1400" spc="-5" dirty="0">
                <a:latin typeface="Arial"/>
                <a:cs typeface="Arial"/>
              </a:rPr>
              <a:t>caída </a:t>
            </a:r>
            <a:r>
              <a:rPr sz="1400" spc="-1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tensión </a:t>
            </a:r>
            <a:r>
              <a:rPr sz="1400" dirty="0">
                <a:latin typeface="Arial"/>
                <a:cs typeface="Arial"/>
              </a:rPr>
              <a:t>a </a:t>
            </a:r>
            <a:r>
              <a:rPr sz="1400" spc="-5" dirty="0">
                <a:latin typeface="Arial"/>
                <a:cs typeface="Arial"/>
              </a:rPr>
              <a:t>frecuencia </a:t>
            </a:r>
            <a:r>
              <a:rPr sz="1400" dirty="0">
                <a:latin typeface="Arial"/>
                <a:cs typeface="Arial"/>
              </a:rPr>
              <a:t>nominal y de </a:t>
            </a:r>
            <a:r>
              <a:rPr sz="1400" spc="-37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aislamiento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 la</a:t>
            </a:r>
            <a:r>
              <a:rPr sz="1400" spc="-5" dirty="0">
                <a:latin typeface="Arial"/>
                <a:cs typeface="Arial"/>
              </a:rPr>
              <a:t> bobina</a:t>
            </a:r>
            <a:r>
              <a:rPr sz="1400" dirty="0">
                <a:latin typeface="Arial"/>
                <a:cs typeface="Arial"/>
              </a:rPr>
              <a:t> de</a:t>
            </a:r>
            <a:r>
              <a:rPr sz="1400" spc="-5" dirty="0">
                <a:latin typeface="Arial"/>
                <a:cs typeface="Arial"/>
              </a:rPr>
              <a:t> drenaje</a:t>
            </a:r>
            <a:r>
              <a:rPr sz="1400" spc="1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de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la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onda 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portadora.</a:t>
            </a:r>
            <a:endParaRPr sz="1400">
              <a:latin typeface="Arial"/>
              <a:cs typeface="Arial"/>
            </a:endParaRPr>
          </a:p>
          <a:p>
            <a:pPr marL="241300" marR="243204">
              <a:lnSpc>
                <a:spcPts val="2430"/>
              </a:lnSpc>
              <a:spcBef>
                <a:spcPts val="185"/>
              </a:spcBef>
            </a:pPr>
            <a:r>
              <a:rPr sz="1400" dirty="0">
                <a:latin typeface="Arial"/>
                <a:cs typeface="Arial"/>
              </a:rPr>
              <a:t>-Pruebas de </a:t>
            </a:r>
            <a:r>
              <a:rPr sz="1400" spc="-5" dirty="0">
                <a:latin typeface="Arial"/>
                <a:cs typeface="Arial"/>
              </a:rPr>
              <a:t>capacitancia </a:t>
            </a:r>
            <a:r>
              <a:rPr sz="1400" dirty="0">
                <a:latin typeface="Arial"/>
                <a:cs typeface="Arial"/>
              </a:rPr>
              <a:t>y </a:t>
            </a:r>
            <a:r>
              <a:rPr sz="1400" spc="-5" dirty="0">
                <a:latin typeface="Arial"/>
                <a:cs typeface="Arial"/>
              </a:rPr>
              <a:t>conductancia </a:t>
            </a:r>
            <a:r>
              <a:rPr sz="1400" dirty="0">
                <a:latin typeface="Arial"/>
                <a:cs typeface="Arial"/>
              </a:rPr>
              <a:t>de figa de </a:t>
            </a:r>
            <a:r>
              <a:rPr sz="1400" spc="-37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baja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tensión.</a:t>
            </a:r>
            <a:endParaRPr sz="1400">
              <a:latin typeface="Arial"/>
              <a:cs typeface="Arial"/>
            </a:endParaRPr>
          </a:p>
          <a:p>
            <a:pPr marL="241300">
              <a:spcBef>
                <a:spcPts val="525"/>
              </a:spcBef>
            </a:pPr>
            <a:r>
              <a:rPr sz="1400" dirty="0">
                <a:latin typeface="Arial"/>
                <a:cs typeface="Arial"/>
              </a:rPr>
              <a:t>-Pruebas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capacitancia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y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factor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disipación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-10" dirty="0">
                <a:latin typeface="Arial"/>
                <a:cs typeface="Arial"/>
              </a:rPr>
              <a:t>la</a:t>
            </a:r>
            <a:endParaRPr sz="1400">
              <a:latin typeface="Arial"/>
              <a:cs typeface="Arial"/>
            </a:endParaRPr>
          </a:p>
          <a:p>
            <a:pPr marL="241300">
              <a:spcBef>
                <a:spcPts val="730"/>
              </a:spcBef>
            </a:pPr>
            <a:r>
              <a:rPr sz="1400" dirty="0">
                <a:latin typeface="Arial"/>
                <a:cs typeface="Arial"/>
              </a:rPr>
              <a:t>onda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portadora.</a:t>
            </a:r>
            <a:endParaRPr sz="1400">
              <a:latin typeface="Arial"/>
              <a:cs typeface="Arial"/>
            </a:endParaRPr>
          </a:p>
          <a:p>
            <a:pPr marL="241300" indent="-228600">
              <a:spcBef>
                <a:spcPts val="830"/>
              </a:spcBef>
              <a:buFont typeface="Symbol"/>
              <a:buChar char=""/>
              <a:tabLst>
                <a:tab pos="240665" algn="l"/>
                <a:tab pos="241300" algn="l"/>
              </a:tabLst>
            </a:pPr>
            <a:r>
              <a:rPr sz="1400" spc="-5" dirty="0">
                <a:latin typeface="Arial"/>
                <a:cs typeface="Arial"/>
              </a:rPr>
              <a:t>Transformadores</a:t>
            </a:r>
            <a:r>
              <a:rPr sz="1400" spc="1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de</a:t>
            </a:r>
            <a:r>
              <a:rPr sz="1400" spc="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potencial</a:t>
            </a:r>
            <a:r>
              <a:rPr sz="1400" spc="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magnéticos</a:t>
            </a:r>
            <a:endParaRPr sz="1400">
              <a:latin typeface="Arial"/>
              <a:cs typeface="Arial"/>
            </a:endParaRPr>
          </a:p>
          <a:p>
            <a:pPr marL="241300">
              <a:spcBef>
                <a:spcPts val="730"/>
              </a:spcBef>
            </a:pPr>
            <a:r>
              <a:rPr sz="1400" dirty="0">
                <a:latin typeface="Arial"/>
                <a:cs typeface="Arial"/>
              </a:rPr>
              <a:t>-Pruebas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dieléctricas: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pruebas</a:t>
            </a:r>
            <a:r>
              <a:rPr sz="1400" dirty="0">
                <a:latin typeface="Arial"/>
                <a:cs typeface="Arial"/>
              </a:rPr>
              <a:t> de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impulso,</a:t>
            </a:r>
            <a:r>
              <a:rPr sz="1400" spc="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pruebas</a:t>
            </a:r>
            <a:r>
              <a:rPr sz="1400" dirty="0">
                <a:latin typeface="Arial"/>
                <a:cs typeface="Arial"/>
              </a:rPr>
              <a:t> de</a:t>
            </a:r>
            <a:endParaRPr sz="1400">
              <a:latin typeface="Arial"/>
              <a:cs typeface="Arial"/>
            </a:endParaRPr>
          </a:p>
          <a:p>
            <a:pPr marL="241300" marR="123825">
              <a:lnSpc>
                <a:spcPct val="143600"/>
              </a:lnSpc>
              <a:spcBef>
                <a:spcPts val="10"/>
              </a:spcBef>
            </a:pPr>
            <a:r>
              <a:rPr sz="1400" spc="-5" dirty="0">
                <a:latin typeface="Arial"/>
                <a:cs typeface="Arial"/>
              </a:rPr>
              <a:t>sobretensiones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maniobra </a:t>
            </a:r>
            <a:r>
              <a:rPr sz="1400" spc="-5" dirty="0">
                <a:latin typeface="Arial"/>
                <a:cs typeface="Arial"/>
              </a:rPr>
              <a:t>(bajo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lluvia)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y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prueba </a:t>
            </a:r>
            <a:r>
              <a:rPr sz="1400" spc="-5" dirty="0">
                <a:latin typeface="Arial"/>
                <a:cs typeface="Arial"/>
              </a:rPr>
              <a:t>de </a:t>
            </a:r>
            <a:r>
              <a:rPr sz="1400" spc="-37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sobretensiones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frecuencia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industrial</a:t>
            </a:r>
            <a:endParaRPr sz="1400">
              <a:latin typeface="Arial"/>
              <a:cs typeface="Arial"/>
            </a:endParaRPr>
          </a:p>
          <a:p>
            <a:pPr marL="241300">
              <a:spcBef>
                <a:spcPts val="735"/>
              </a:spcBef>
            </a:pPr>
            <a:r>
              <a:rPr sz="1400" dirty="0">
                <a:latin typeface="Arial"/>
                <a:cs typeface="Arial"/>
              </a:rPr>
              <a:t>-Pruebas</a:t>
            </a:r>
            <a:r>
              <a:rPr sz="1400" spc="-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radio-influencia</a:t>
            </a:r>
            <a:endParaRPr sz="1400">
              <a:latin typeface="Arial"/>
              <a:cs typeface="Arial"/>
            </a:endParaRPr>
          </a:p>
          <a:p>
            <a:pPr marL="241300">
              <a:spcBef>
                <a:spcPts val="735"/>
              </a:spcBef>
            </a:pPr>
            <a:r>
              <a:rPr sz="1400" dirty="0">
                <a:latin typeface="Arial"/>
                <a:cs typeface="Arial"/>
              </a:rPr>
              <a:t>-Prueba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5" dirty="0">
                <a:latin typeface="Arial"/>
                <a:cs typeface="Arial"/>
              </a:rPr>
              <a:t> aumento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temperatura</a:t>
            </a:r>
            <a:endParaRPr sz="1400">
              <a:latin typeface="Arial"/>
              <a:cs typeface="Arial"/>
            </a:endParaRPr>
          </a:p>
          <a:p>
            <a:pPr marL="241300">
              <a:spcBef>
                <a:spcPts val="745"/>
              </a:spcBef>
            </a:pPr>
            <a:r>
              <a:rPr sz="1400" dirty="0">
                <a:latin typeface="Arial"/>
                <a:cs typeface="Arial"/>
              </a:rPr>
              <a:t>-Pruebas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cortocircuitos</a:t>
            </a:r>
            <a:endParaRPr sz="1400">
              <a:latin typeface="Arial"/>
              <a:cs typeface="Arial"/>
            </a:endParaRPr>
          </a:p>
          <a:p>
            <a:pPr marL="241300">
              <a:spcBef>
                <a:spcPts val="730"/>
              </a:spcBef>
            </a:pPr>
            <a:r>
              <a:rPr sz="1400" dirty="0">
                <a:latin typeface="Arial"/>
                <a:cs typeface="Arial"/>
              </a:rPr>
              <a:t>-Prueba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precisión</a:t>
            </a:r>
            <a:endParaRPr sz="14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255308" y="8940496"/>
            <a:ext cx="5372100" cy="5073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1150"/>
              </a:lnSpc>
            </a:pPr>
            <a:r>
              <a:rPr sz="1100" dirty="0">
                <a:latin typeface="Calibri"/>
                <a:cs typeface="Calibri"/>
              </a:rPr>
              <a:t>PH </a:t>
            </a:r>
            <a:r>
              <a:rPr sz="1100" spc="-5" dirty="0">
                <a:latin typeface="Calibri"/>
                <a:cs typeface="Calibri"/>
              </a:rPr>
              <a:t>Financial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Park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Tower,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Piso</a:t>
            </a:r>
            <a:r>
              <a:rPr sz="1100" dirty="0">
                <a:latin typeface="Calibri"/>
                <a:cs typeface="Calibri"/>
              </a:rPr>
              <a:t> 35,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Boulevard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Costa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Este. </a:t>
            </a:r>
            <a:r>
              <a:rPr sz="1100" spc="-5" dirty="0">
                <a:latin typeface="Calibri"/>
                <a:cs typeface="Calibri"/>
              </a:rPr>
              <a:t>Corregimiento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Juan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Díaz,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Costa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del</a:t>
            </a:r>
            <a:endParaRPr sz="1100">
              <a:latin typeface="Calibri"/>
              <a:cs typeface="Calibri"/>
            </a:endParaRPr>
          </a:p>
          <a:p>
            <a:pPr marL="1724025" marR="1714500" algn="ctr">
              <a:lnSpc>
                <a:spcPct val="101800"/>
              </a:lnSpc>
            </a:pPr>
            <a:r>
              <a:rPr sz="1100" spc="-5" dirty="0">
                <a:latin typeface="Calibri"/>
                <a:cs typeface="Calibri"/>
              </a:rPr>
              <a:t>Este.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Ciudad</a:t>
            </a:r>
            <a:r>
              <a:rPr sz="110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Panamá.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Panamá. </a:t>
            </a:r>
            <a:r>
              <a:rPr sz="1100" spc="-229" dirty="0">
                <a:latin typeface="Calibri"/>
                <a:cs typeface="Calibri"/>
              </a:rPr>
              <a:t> </a:t>
            </a:r>
            <a:r>
              <a:rPr sz="1100" u="sng" spc="-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3"/>
              </a:rPr>
              <a:t>www.kaizengrp.com</a:t>
            </a:r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582528" y="1232662"/>
            <a:ext cx="1179830" cy="5353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00" spc="-5" dirty="0">
                <a:latin typeface="Calibri"/>
                <a:cs typeface="Calibri"/>
              </a:rPr>
              <a:t>Ficha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Técnica: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K-001</a:t>
            </a:r>
            <a:endParaRPr sz="1100">
              <a:latin typeface="Calibri"/>
              <a:cs typeface="Calibri"/>
            </a:endParaRPr>
          </a:p>
          <a:p>
            <a:pPr marL="689610" marR="5080" indent="118745">
              <a:lnSpc>
                <a:spcPct val="101800"/>
              </a:lnSpc>
              <a:spcBef>
                <a:spcPts val="5"/>
              </a:spcBef>
            </a:pPr>
            <a:r>
              <a:rPr sz="1100" dirty="0">
                <a:latin typeface="Calibri"/>
                <a:cs typeface="Calibri"/>
              </a:rPr>
              <a:t>Re</a:t>
            </a:r>
            <a:r>
              <a:rPr sz="1100" spc="5" dirty="0">
                <a:latin typeface="Calibri"/>
                <a:cs typeface="Calibri"/>
              </a:rPr>
              <a:t>v</a:t>
            </a:r>
            <a:r>
              <a:rPr sz="1100" dirty="0">
                <a:latin typeface="Calibri"/>
                <a:cs typeface="Calibri"/>
              </a:rPr>
              <a:t>.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  </a:t>
            </a:r>
            <a:r>
              <a:rPr sz="1100" spc="-5" dirty="0">
                <a:latin typeface="Calibri"/>
                <a:cs typeface="Calibri"/>
              </a:rPr>
              <a:t>Jul-</a:t>
            </a:r>
            <a:r>
              <a:rPr sz="1100" dirty="0">
                <a:latin typeface="Calibri"/>
                <a:cs typeface="Calibri"/>
              </a:rPr>
              <a:t>20</a:t>
            </a:r>
            <a:r>
              <a:rPr sz="1100" spc="-10" dirty="0">
                <a:latin typeface="Calibri"/>
                <a:cs typeface="Calibri"/>
              </a:rPr>
              <a:t>1</a:t>
            </a:r>
            <a:r>
              <a:rPr sz="1100" dirty="0">
                <a:latin typeface="Calibri"/>
                <a:cs typeface="Calibri"/>
              </a:rPr>
              <a:t>8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6158281" y="8909622"/>
            <a:ext cx="5561965" cy="0"/>
          </a:xfrm>
          <a:custGeom>
            <a:avLst/>
            <a:gdLst/>
            <a:ahLst/>
            <a:cxnLst/>
            <a:rect l="l" t="t" r="r" b="b"/>
            <a:pathLst>
              <a:path w="5561965">
                <a:moveTo>
                  <a:pt x="0" y="0"/>
                </a:moveTo>
                <a:lnTo>
                  <a:pt x="5561885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158044" y="804717"/>
            <a:ext cx="999649" cy="431186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6122720" y="1738631"/>
            <a:ext cx="5283200" cy="34086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400" b="1" spc="-5" dirty="0">
                <a:latin typeface="Arial"/>
                <a:cs typeface="Arial"/>
              </a:rPr>
              <a:t>3.4.2.</a:t>
            </a:r>
            <a:r>
              <a:rPr sz="1400" b="1" spc="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Pruebas de rutinas especificadas</a:t>
            </a:r>
            <a:endParaRPr sz="1400">
              <a:latin typeface="Arial"/>
              <a:cs typeface="Arial"/>
            </a:endParaRPr>
          </a:p>
          <a:p>
            <a:pPr marL="1259205" marR="5080">
              <a:lnSpc>
                <a:spcPct val="143600"/>
              </a:lnSpc>
              <a:spcBef>
                <a:spcPts val="820"/>
              </a:spcBef>
            </a:pPr>
            <a:r>
              <a:rPr sz="1400" b="1" dirty="0">
                <a:latin typeface="Arial"/>
                <a:cs typeface="Arial"/>
              </a:rPr>
              <a:t>-</a:t>
            </a:r>
            <a:r>
              <a:rPr sz="1400" dirty="0">
                <a:latin typeface="Arial"/>
                <a:cs typeface="Arial"/>
              </a:rPr>
              <a:t>Prueba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potencial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</a:t>
            </a:r>
            <a:r>
              <a:rPr sz="1400" spc="-5" dirty="0">
                <a:latin typeface="Arial"/>
                <a:cs typeface="Arial"/>
              </a:rPr>
              <a:t> frecuencia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industrial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(seco): </a:t>
            </a:r>
            <a:r>
              <a:rPr sz="1400" spc="-37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Voltaje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aplicado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y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voltaje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inducido.</a:t>
            </a:r>
            <a:endParaRPr sz="1400">
              <a:latin typeface="Arial"/>
              <a:cs typeface="Arial"/>
            </a:endParaRPr>
          </a:p>
          <a:p>
            <a:pPr marL="1259205">
              <a:spcBef>
                <a:spcPts val="730"/>
              </a:spcBef>
            </a:pPr>
            <a:r>
              <a:rPr sz="1400" b="1" dirty="0">
                <a:latin typeface="Arial"/>
                <a:cs typeface="Arial"/>
              </a:rPr>
              <a:t>-</a:t>
            </a:r>
            <a:r>
              <a:rPr sz="1400" dirty="0">
                <a:latin typeface="Arial"/>
                <a:cs typeface="Arial"/>
              </a:rPr>
              <a:t>Prueba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sobre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tensión</a:t>
            </a:r>
            <a:endParaRPr sz="1400">
              <a:latin typeface="Arial"/>
              <a:cs typeface="Arial"/>
            </a:endParaRPr>
          </a:p>
          <a:p>
            <a:pPr marL="1259205">
              <a:spcBef>
                <a:spcPts val="745"/>
              </a:spcBef>
            </a:pPr>
            <a:r>
              <a:rPr sz="1400" b="1" dirty="0">
                <a:latin typeface="Arial"/>
                <a:cs typeface="Arial"/>
              </a:rPr>
              <a:t>-</a:t>
            </a:r>
            <a:r>
              <a:rPr sz="1400" dirty="0">
                <a:latin typeface="Arial"/>
                <a:cs typeface="Arial"/>
              </a:rPr>
              <a:t>Medida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resistencia</a:t>
            </a:r>
            <a:endParaRPr sz="1400">
              <a:latin typeface="Arial"/>
              <a:cs typeface="Arial"/>
            </a:endParaRPr>
          </a:p>
          <a:p>
            <a:pPr marL="1259205">
              <a:spcBef>
                <a:spcPts val="735"/>
              </a:spcBef>
            </a:pPr>
            <a:r>
              <a:rPr sz="1400" b="1" spc="-5" dirty="0">
                <a:latin typeface="Arial"/>
                <a:cs typeface="Arial"/>
              </a:rPr>
              <a:t>-</a:t>
            </a:r>
            <a:r>
              <a:rPr sz="1400" spc="-5" dirty="0">
                <a:latin typeface="Arial"/>
                <a:cs typeface="Arial"/>
              </a:rPr>
              <a:t>Verificación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polaridad</a:t>
            </a:r>
            <a:endParaRPr sz="1400">
              <a:latin typeface="Arial"/>
              <a:cs typeface="Arial"/>
            </a:endParaRPr>
          </a:p>
          <a:p>
            <a:pPr marL="1259205">
              <a:spcBef>
                <a:spcPts val="730"/>
              </a:spcBef>
            </a:pPr>
            <a:r>
              <a:rPr sz="1400" b="1" dirty="0">
                <a:latin typeface="Arial"/>
                <a:cs typeface="Arial"/>
              </a:rPr>
              <a:t>-</a:t>
            </a:r>
            <a:r>
              <a:rPr sz="1400" dirty="0">
                <a:latin typeface="Arial"/>
                <a:cs typeface="Arial"/>
              </a:rPr>
              <a:t>Prueba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precisión</a:t>
            </a:r>
            <a:endParaRPr sz="1400">
              <a:latin typeface="Arial"/>
              <a:cs typeface="Arial"/>
            </a:endParaRPr>
          </a:p>
          <a:p>
            <a:pPr marL="1259205">
              <a:spcBef>
                <a:spcPts val="735"/>
              </a:spcBef>
            </a:pPr>
            <a:r>
              <a:rPr sz="1400" b="1" dirty="0">
                <a:latin typeface="Arial"/>
                <a:cs typeface="Arial"/>
              </a:rPr>
              <a:t>-</a:t>
            </a:r>
            <a:r>
              <a:rPr sz="1400" dirty="0">
                <a:latin typeface="Arial"/>
                <a:cs typeface="Arial"/>
              </a:rPr>
              <a:t>Prueba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5" dirty="0">
                <a:latin typeface="Arial"/>
                <a:cs typeface="Arial"/>
              </a:rPr>
              <a:t> descargas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internas</a:t>
            </a:r>
            <a:endParaRPr sz="1400">
              <a:latin typeface="Arial"/>
              <a:cs typeface="Arial"/>
            </a:endParaRPr>
          </a:p>
          <a:p>
            <a:pPr marL="1259205" marR="83185">
              <a:lnSpc>
                <a:spcPct val="143600"/>
              </a:lnSpc>
              <a:spcBef>
                <a:spcPts val="10"/>
              </a:spcBef>
            </a:pPr>
            <a:r>
              <a:rPr sz="1400" b="1" dirty="0">
                <a:latin typeface="Arial"/>
                <a:cs typeface="Arial"/>
              </a:rPr>
              <a:t>-</a:t>
            </a:r>
            <a:r>
              <a:rPr sz="1400" dirty="0">
                <a:latin typeface="Arial"/>
                <a:cs typeface="Arial"/>
              </a:rPr>
              <a:t>Medida de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capacitancia </a:t>
            </a:r>
            <a:r>
              <a:rPr sz="1400" dirty="0">
                <a:latin typeface="Arial"/>
                <a:cs typeface="Arial"/>
              </a:rPr>
              <a:t>y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del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factor</a:t>
            </a:r>
            <a:r>
              <a:rPr sz="1400" spc="-10" dirty="0">
                <a:latin typeface="Arial"/>
                <a:cs typeface="Arial"/>
              </a:rPr>
              <a:t> de</a:t>
            </a:r>
            <a:r>
              <a:rPr sz="1400" spc="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disipación </a:t>
            </a:r>
            <a:r>
              <a:rPr sz="1400" spc="-37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antes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y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después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la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prueba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sobretensión</a:t>
            </a:r>
            <a:endParaRPr sz="1400">
              <a:latin typeface="Arial"/>
              <a:cs typeface="Arial"/>
            </a:endParaRPr>
          </a:p>
          <a:p>
            <a:pPr marL="1259205">
              <a:spcBef>
                <a:spcPts val="720"/>
              </a:spcBef>
            </a:pPr>
            <a:r>
              <a:rPr sz="1400" b="1" dirty="0">
                <a:latin typeface="Arial"/>
                <a:cs typeface="Arial"/>
              </a:rPr>
              <a:t>-</a:t>
            </a:r>
            <a:r>
              <a:rPr sz="1400" dirty="0">
                <a:latin typeface="Arial"/>
                <a:cs typeface="Arial"/>
              </a:rPr>
              <a:t>Pruebas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fuga</a:t>
            </a:r>
            <a:endParaRPr sz="14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255308" y="8940496"/>
            <a:ext cx="5372100" cy="5073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1150"/>
              </a:lnSpc>
            </a:pPr>
            <a:r>
              <a:rPr sz="1100" dirty="0">
                <a:latin typeface="Calibri"/>
                <a:cs typeface="Calibri"/>
              </a:rPr>
              <a:t>PH </a:t>
            </a:r>
            <a:r>
              <a:rPr sz="1100" spc="-5" dirty="0">
                <a:latin typeface="Calibri"/>
                <a:cs typeface="Calibri"/>
              </a:rPr>
              <a:t>Financial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Park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Tower,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Piso</a:t>
            </a:r>
            <a:r>
              <a:rPr sz="1100" dirty="0">
                <a:latin typeface="Calibri"/>
                <a:cs typeface="Calibri"/>
              </a:rPr>
              <a:t> 35,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Boulevard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Costa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Este. </a:t>
            </a:r>
            <a:r>
              <a:rPr sz="1100" spc="-5" dirty="0">
                <a:latin typeface="Calibri"/>
                <a:cs typeface="Calibri"/>
              </a:rPr>
              <a:t>Corregimiento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Juan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Díaz,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Costa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del</a:t>
            </a:r>
            <a:endParaRPr sz="1100">
              <a:latin typeface="Calibri"/>
              <a:cs typeface="Calibri"/>
            </a:endParaRPr>
          </a:p>
          <a:p>
            <a:pPr marL="1724025" marR="1714500" algn="ctr">
              <a:lnSpc>
                <a:spcPct val="101800"/>
              </a:lnSpc>
            </a:pPr>
            <a:r>
              <a:rPr sz="1100" spc="-5" dirty="0">
                <a:latin typeface="Calibri"/>
                <a:cs typeface="Calibri"/>
              </a:rPr>
              <a:t>Este.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Ciudad</a:t>
            </a:r>
            <a:r>
              <a:rPr sz="110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Panamá.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Panamá. </a:t>
            </a:r>
            <a:r>
              <a:rPr sz="1100" spc="-229" dirty="0">
                <a:latin typeface="Calibri"/>
                <a:cs typeface="Calibri"/>
              </a:rPr>
              <a:t> </a:t>
            </a:r>
            <a:r>
              <a:rPr sz="1100" u="sng" spc="-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3"/>
              </a:rPr>
              <a:t>www.kaizengrp.com</a:t>
            </a:r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582528" y="1232662"/>
            <a:ext cx="1179830" cy="5353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00" spc="-5" dirty="0">
                <a:latin typeface="Calibri"/>
                <a:cs typeface="Calibri"/>
              </a:rPr>
              <a:t>Ficha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Técnica: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K-001</a:t>
            </a:r>
            <a:endParaRPr sz="1100">
              <a:latin typeface="Calibri"/>
              <a:cs typeface="Calibri"/>
            </a:endParaRPr>
          </a:p>
          <a:p>
            <a:pPr marL="689610" marR="5080" indent="118745">
              <a:lnSpc>
                <a:spcPct val="101800"/>
              </a:lnSpc>
              <a:spcBef>
                <a:spcPts val="5"/>
              </a:spcBef>
            </a:pPr>
            <a:r>
              <a:rPr sz="1100" dirty="0">
                <a:latin typeface="Calibri"/>
                <a:cs typeface="Calibri"/>
              </a:rPr>
              <a:t>Re</a:t>
            </a:r>
            <a:r>
              <a:rPr sz="1100" spc="5" dirty="0">
                <a:latin typeface="Calibri"/>
                <a:cs typeface="Calibri"/>
              </a:rPr>
              <a:t>v</a:t>
            </a:r>
            <a:r>
              <a:rPr sz="1100" dirty="0">
                <a:latin typeface="Calibri"/>
                <a:cs typeface="Calibri"/>
              </a:rPr>
              <a:t>.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  </a:t>
            </a:r>
            <a:r>
              <a:rPr sz="1100" spc="-5" dirty="0">
                <a:latin typeface="Calibri"/>
                <a:cs typeface="Calibri"/>
              </a:rPr>
              <a:t>Jul-</a:t>
            </a:r>
            <a:r>
              <a:rPr sz="1100" dirty="0">
                <a:latin typeface="Calibri"/>
                <a:cs typeface="Calibri"/>
              </a:rPr>
              <a:t>20</a:t>
            </a:r>
            <a:r>
              <a:rPr sz="1100" spc="-10" dirty="0">
                <a:latin typeface="Calibri"/>
                <a:cs typeface="Calibri"/>
              </a:rPr>
              <a:t>1</a:t>
            </a:r>
            <a:r>
              <a:rPr sz="1100" dirty="0">
                <a:latin typeface="Calibri"/>
                <a:cs typeface="Calibri"/>
              </a:rPr>
              <a:t>8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6158281" y="8909622"/>
            <a:ext cx="5561965" cy="0"/>
          </a:xfrm>
          <a:custGeom>
            <a:avLst/>
            <a:gdLst/>
            <a:ahLst/>
            <a:cxnLst/>
            <a:rect l="l" t="t" r="r" b="b"/>
            <a:pathLst>
              <a:path w="5561965">
                <a:moveTo>
                  <a:pt x="0" y="0"/>
                </a:moveTo>
                <a:lnTo>
                  <a:pt x="5561885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158044" y="804717"/>
            <a:ext cx="999649" cy="431186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6122720" y="2147061"/>
            <a:ext cx="4017010" cy="35522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400" b="1" spc="-5" dirty="0">
                <a:latin typeface="Arial"/>
                <a:cs typeface="Arial"/>
              </a:rPr>
              <a:t>3.4.3.</a:t>
            </a:r>
            <a:r>
              <a:rPr sz="1400" b="1" spc="-1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Prueba</a:t>
            </a:r>
            <a:r>
              <a:rPr sz="1400" b="1" spc="-1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de</a:t>
            </a:r>
            <a:r>
              <a:rPr sz="1400" b="1" spc="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aceptación </a:t>
            </a:r>
            <a:r>
              <a:rPr sz="1400" b="1" dirty="0">
                <a:latin typeface="Arial"/>
                <a:cs typeface="Arial"/>
              </a:rPr>
              <a:t>en</a:t>
            </a:r>
            <a:r>
              <a:rPr sz="1400" b="1" spc="-5" dirty="0">
                <a:latin typeface="Arial"/>
                <a:cs typeface="Arial"/>
              </a:rPr>
              <a:t> sitio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45"/>
              </a:spcBef>
            </a:pPr>
            <a:endParaRPr sz="1300">
              <a:latin typeface="Arial"/>
              <a:cs typeface="Arial"/>
            </a:endParaRPr>
          </a:p>
          <a:p>
            <a:pPr marL="1248410"/>
            <a:r>
              <a:rPr sz="1400" spc="-5" dirty="0">
                <a:latin typeface="Arial"/>
                <a:cs typeface="Arial"/>
              </a:rPr>
              <a:t>-Ajustes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las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conexiones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40"/>
              </a:spcBef>
            </a:pPr>
            <a:endParaRPr sz="1300">
              <a:latin typeface="Arial"/>
              <a:cs typeface="Arial"/>
            </a:endParaRPr>
          </a:p>
          <a:p>
            <a:pPr marL="1248410">
              <a:spcBef>
                <a:spcPts val="5"/>
              </a:spcBef>
            </a:pPr>
            <a:r>
              <a:rPr sz="1400" spc="-5" dirty="0">
                <a:latin typeface="Arial"/>
                <a:cs typeface="Arial"/>
              </a:rPr>
              <a:t>-Condición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física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las porcelanas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40"/>
              </a:spcBef>
            </a:pPr>
            <a:endParaRPr sz="1300">
              <a:latin typeface="Arial"/>
              <a:cs typeface="Arial"/>
            </a:endParaRPr>
          </a:p>
          <a:p>
            <a:pPr marL="1248410"/>
            <a:r>
              <a:rPr sz="1400" spc="-5" dirty="0">
                <a:latin typeface="Arial"/>
                <a:cs typeface="Arial"/>
              </a:rPr>
              <a:t>-Nivel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aceite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40"/>
              </a:spcBef>
            </a:pPr>
            <a:endParaRPr sz="1300">
              <a:latin typeface="Arial"/>
              <a:cs typeface="Arial"/>
            </a:endParaRPr>
          </a:p>
          <a:p>
            <a:pPr marL="1298575"/>
            <a:r>
              <a:rPr sz="1400" spc="-5" dirty="0">
                <a:latin typeface="Arial"/>
                <a:cs typeface="Arial"/>
              </a:rPr>
              <a:t>-Estanqueidad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30"/>
              </a:spcBef>
            </a:pPr>
            <a:endParaRPr sz="1300">
              <a:latin typeface="Arial"/>
              <a:cs typeface="Arial"/>
            </a:endParaRPr>
          </a:p>
          <a:p>
            <a:pPr marL="1298575"/>
            <a:r>
              <a:rPr sz="1400" spc="-5" dirty="0">
                <a:latin typeface="Arial"/>
                <a:cs typeface="Arial"/>
              </a:rPr>
              <a:t>-Placa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características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40"/>
              </a:spcBef>
            </a:pPr>
            <a:endParaRPr sz="1300">
              <a:latin typeface="Arial"/>
              <a:cs typeface="Arial"/>
            </a:endParaRPr>
          </a:p>
          <a:p>
            <a:pPr marL="1298575"/>
            <a:r>
              <a:rPr sz="1400" spc="-5" dirty="0">
                <a:latin typeface="Arial"/>
                <a:cs typeface="Arial"/>
              </a:rPr>
              <a:t>-Puestas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tierra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40"/>
              </a:spcBef>
            </a:pPr>
            <a:endParaRPr sz="1300">
              <a:latin typeface="Arial"/>
              <a:cs typeface="Arial"/>
            </a:endParaRPr>
          </a:p>
          <a:p>
            <a:pPr marL="1298575"/>
            <a:r>
              <a:rPr sz="1400" spc="-5" dirty="0">
                <a:latin typeface="Arial"/>
                <a:cs typeface="Arial"/>
              </a:rPr>
              <a:t>-Caja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bornes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45"/>
              </a:spcBef>
            </a:pPr>
            <a:endParaRPr sz="1300">
              <a:latin typeface="Arial"/>
              <a:cs typeface="Arial"/>
            </a:endParaRPr>
          </a:p>
          <a:p>
            <a:pPr marL="1298575"/>
            <a:r>
              <a:rPr sz="1400" spc="-5" dirty="0">
                <a:latin typeface="Arial"/>
                <a:cs typeface="Arial"/>
              </a:rPr>
              <a:t>-Descargadores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tensión</a:t>
            </a:r>
            <a:endParaRPr sz="14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255308" y="8940496"/>
            <a:ext cx="5372100" cy="5073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1150"/>
              </a:lnSpc>
            </a:pPr>
            <a:r>
              <a:rPr sz="1100" dirty="0">
                <a:latin typeface="Calibri"/>
                <a:cs typeface="Calibri"/>
              </a:rPr>
              <a:t>PH </a:t>
            </a:r>
            <a:r>
              <a:rPr sz="1100" spc="-5" dirty="0">
                <a:latin typeface="Calibri"/>
                <a:cs typeface="Calibri"/>
              </a:rPr>
              <a:t>Financial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Park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Tower,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Piso</a:t>
            </a:r>
            <a:r>
              <a:rPr sz="1100" dirty="0">
                <a:latin typeface="Calibri"/>
                <a:cs typeface="Calibri"/>
              </a:rPr>
              <a:t> 35,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Boulevard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Costa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Este. </a:t>
            </a:r>
            <a:r>
              <a:rPr sz="1100" spc="-5" dirty="0">
                <a:latin typeface="Calibri"/>
                <a:cs typeface="Calibri"/>
              </a:rPr>
              <a:t>Corregimiento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Juan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Díaz,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Costa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del</a:t>
            </a:r>
            <a:endParaRPr sz="1100">
              <a:latin typeface="Calibri"/>
              <a:cs typeface="Calibri"/>
            </a:endParaRPr>
          </a:p>
          <a:p>
            <a:pPr marL="1724025" marR="1714500" algn="ctr">
              <a:lnSpc>
                <a:spcPct val="101800"/>
              </a:lnSpc>
            </a:pPr>
            <a:r>
              <a:rPr sz="1100" spc="-5" dirty="0">
                <a:latin typeface="Calibri"/>
                <a:cs typeface="Calibri"/>
              </a:rPr>
              <a:t>Este.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Ciudad</a:t>
            </a:r>
            <a:r>
              <a:rPr sz="110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Panamá.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Panamá. </a:t>
            </a:r>
            <a:r>
              <a:rPr sz="1100" spc="-229" dirty="0">
                <a:latin typeface="Calibri"/>
                <a:cs typeface="Calibri"/>
              </a:rPr>
              <a:t> </a:t>
            </a:r>
            <a:r>
              <a:rPr sz="1100" u="sng" spc="-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3"/>
              </a:rPr>
              <a:t>www.kaizengrp.com</a:t>
            </a:r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158281" y="8909622"/>
            <a:ext cx="5561965" cy="0"/>
          </a:xfrm>
          <a:custGeom>
            <a:avLst/>
            <a:gdLst/>
            <a:ahLst/>
            <a:cxnLst/>
            <a:rect l="l" t="t" r="r" b="b"/>
            <a:pathLst>
              <a:path w="5561965">
                <a:moveTo>
                  <a:pt x="0" y="0"/>
                </a:moveTo>
                <a:lnTo>
                  <a:pt x="5561885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158044" y="804717"/>
            <a:ext cx="999649" cy="431186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6122721" y="1232662"/>
            <a:ext cx="5639435" cy="746428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715" algn="r">
              <a:spcBef>
                <a:spcPts val="100"/>
              </a:spcBef>
            </a:pPr>
            <a:r>
              <a:rPr sz="1100" spc="-5" dirty="0">
                <a:latin typeface="Calibri"/>
                <a:cs typeface="Calibri"/>
              </a:rPr>
              <a:t>Ficha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Técnica: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K-001</a:t>
            </a:r>
            <a:endParaRPr sz="1100">
              <a:latin typeface="Calibri"/>
              <a:cs typeface="Calibri"/>
            </a:endParaRPr>
          </a:p>
          <a:p>
            <a:pPr marL="5149215" marR="5080" indent="118745" algn="r">
              <a:lnSpc>
                <a:spcPct val="101800"/>
              </a:lnSpc>
              <a:spcBef>
                <a:spcPts val="5"/>
              </a:spcBef>
            </a:pPr>
            <a:r>
              <a:rPr sz="1100" dirty="0">
                <a:latin typeface="Calibri"/>
                <a:cs typeface="Calibri"/>
              </a:rPr>
              <a:t>Re</a:t>
            </a:r>
            <a:r>
              <a:rPr sz="1100" spc="5" dirty="0">
                <a:latin typeface="Calibri"/>
                <a:cs typeface="Calibri"/>
              </a:rPr>
              <a:t>v</a:t>
            </a:r>
            <a:r>
              <a:rPr sz="1100" dirty="0">
                <a:latin typeface="Calibri"/>
                <a:cs typeface="Calibri"/>
              </a:rPr>
              <a:t>.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  </a:t>
            </a:r>
            <a:r>
              <a:rPr sz="1100" spc="-5" dirty="0">
                <a:latin typeface="Calibri"/>
                <a:cs typeface="Calibri"/>
              </a:rPr>
              <a:t>Jul-</a:t>
            </a:r>
            <a:r>
              <a:rPr sz="1100" dirty="0">
                <a:latin typeface="Calibri"/>
                <a:cs typeface="Calibri"/>
              </a:rPr>
              <a:t>20</a:t>
            </a:r>
            <a:r>
              <a:rPr sz="1100" spc="-10" dirty="0">
                <a:latin typeface="Calibri"/>
                <a:cs typeface="Calibri"/>
              </a:rPr>
              <a:t>1</a:t>
            </a:r>
            <a:r>
              <a:rPr sz="1100" dirty="0">
                <a:latin typeface="Calibri"/>
                <a:cs typeface="Calibri"/>
              </a:rPr>
              <a:t>8</a:t>
            </a:r>
            <a:endParaRPr sz="11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100">
              <a:latin typeface="Calibri"/>
              <a:cs typeface="Calibri"/>
            </a:endParaRPr>
          </a:p>
          <a:p>
            <a:pPr>
              <a:spcBef>
                <a:spcPts val="40"/>
              </a:spcBef>
            </a:pPr>
            <a:endParaRPr sz="900">
              <a:latin typeface="Calibri"/>
              <a:cs typeface="Calibri"/>
            </a:endParaRPr>
          </a:p>
          <a:p>
            <a:pPr marL="12700" marR="391160" algn="just">
              <a:lnSpc>
                <a:spcPct val="142900"/>
              </a:lnSpc>
              <a:buAutoNum type="arabicPeriod" startAt="4"/>
              <a:tabLst>
                <a:tab pos="212725" algn="l"/>
              </a:tabLst>
            </a:pPr>
            <a:r>
              <a:rPr sz="1400" b="1" spc="-5" dirty="0">
                <a:latin typeface="Arial"/>
                <a:cs typeface="Arial"/>
              </a:rPr>
              <a:t>Especificaciones </a:t>
            </a:r>
            <a:r>
              <a:rPr sz="1400" b="1" dirty="0">
                <a:latin typeface="Arial"/>
                <a:cs typeface="Arial"/>
              </a:rPr>
              <a:t>y </a:t>
            </a:r>
            <a:r>
              <a:rPr sz="1400" b="1" spc="-5" dirty="0">
                <a:latin typeface="Arial"/>
                <a:cs typeface="Arial"/>
              </a:rPr>
              <a:t>pruebas eléctricas </a:t>
            </a:r>
            <a:r>
              <a:rPr sz="1400" b="1" dirty="0">
                <a:latin typeface="Arial"/>
                <a:cs typeface="Arial"/>
              </a:rPr>
              <a:t>de </a:t>
            </a:r>
            <a:r>
              <a:rPr sz="1400" b="1" spc="-5" dirty="0">
                <a:latin typeface="Arial"/>
                <a:cs typeface="Arial"/>
              </a:rPr>
              <a:t>mantenimiento </a:t>
            </a:r>
            <a:r>
              <a:rPr sz="1400" b="1" dirty="0">
                <a:latin typeface="Arial"/>
                <a:cs typeface="Arial"/>
              </a:rPr>
              <a:t>en </a:t>
            </a:r>
            <a:r>
              <a:rPr sz="1400" b="1" spc="-37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interruptores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40"/>
              </a:spcBef>
              <a:buFont typeface="Arial"/>
              <a:buAutoNum type="arabicPeriod" startAt="4"/>
            </a:pPr>
            <a:endParaRPr sz="1300">
              <a:latin typeface="Arial"/>
              <a:cs typeface="Arial"/>
            </a:endParaRPr>
          </a:p>
          <a:p>
            <a:pPr marL="359410" lvl="1" indent="-347345" algn="just">
              <a:buAutoNum type="arabicPeriod"/>
              <a:tabLst>
                <a:tab pos="360045" algn="l"/>
              </a:tabLst>
            </a:pPr>
            <a:r>
              <a:rPr sz="1400" b="1" spc="-5" dirty="0">
                <a:latin typeface="Arial"/>
                <a:cs typeface="Arial"/>
              </a:rPr>
              <a:t>Objeto</a:t>
            </a:r>
            <a:r>
              <a:rPr sz="1400" b="1" spc="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y</a:t>
            </a:r>
            <a:r>
              <a:rPr sz="1400" b="1" spc="-5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campo</a:t>
            </a:r>
            <a:r>
              <a:rPr sz="1400" b="1" spc="-1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de</a:t>
            </a:r>
            <a:r>
              <a:rPr sz="1400" b="1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aplicaciones</a:t>
            </a:r>
            <a:endParaRPr sz="1400">
              <a:latin typeface="Arial"/>
              <a:cs typeface="Arial"/>
            </a:endParaRPr>
          </a:p>
          <a:p>
            <a:pPr marL="12700" marR="7620" algn="just">
              <a:lnSpc>
                <a:spcPct val="143200"/>
              </a:lnSpc>
              <a:spcBef>
                <a:spcPts val="825"/>
              </a:spcBef>
            </a:pPr>
            <a:r>
              <a:rPr sz="1400" dirty="0">
                <a:latin typeface="Arial"/>
                <a:cs typeface="Arial"/>
              </a:rPr>
              <a:t>El </a:t>
            </a:r>
            <a:r>
              <a:rPr sz="1400" spc="-5" dirty="0">
                <a:latin typeface="Arial"/>
                <a:cs typeface="Arial"/>
              </a:rPr>
              <a:t>propósito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estas especificaciones </a:t>
            </a:r>
            <a:r>
              <a:rPr sz="1400" spc="-10" dirty="0">
                <a:latin typeface="Arial"/>
                <a:cs typeface="Arial"/>
              </a:rPr>
              <a:t>es </a:t>
            </a:r>
            <a:r>
              <a:rPr sz="1400" spc="-5" dirty="0">
                <a:latin typeface="Arial"/>
                <a:cs typeface="Arial"/>
              </a:rPr>
              <a:t>establecer las condiciones 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técnicas </a:t>
            </a:r>
            <a:r>
              <a:rPr sz="1400" dirty="0">
                <a:latin typeface="Arial"/>
                <a:cs typeface="Arial"/>
              </a:rPr>
              <a:t>y </a:t>
            </a:r>
            <a:r>
              <a:rPr sz="1400" spc="-5" dirty="0">
                <a:latin typeface="Arial"/>
                <a:cs typeface="Arial"/>
              </a:rPr>
              <a:t>generales </a:t>
            </a:r>
            <a:r>
              <a:rPr sz="1400" dirty="0">
                <a:latin typeface="Arial"/>
                <a:cs typeface="Arial"/>
              </a:rPr>
              <a:t>que </a:t>
            </a:r>
            <a:r>
              <a:rPr sz="1400" spc="-5" dirty="0">
                <a:latin typeface="Arial"/>
                <a:cs typeface="Arial"/>
              </a:rPr>
              <a:t>deberán cumplir </a:t>
            </a:r>
            <a:r>
              <a:rPr sz="1400" dirty="0">
                <a:latin typeface="Arial"/>
                <a:cs typeface="Arial"/>
              </a:rPr>
              <a:t>los </a:t>
            </a:r>
            <a:r>
              <a:rPr sz="1400" spc="-5" dirty="0">
                <a:latin typeface="Arial"/>
                <a:cs typeface="Arial"/>
              </a:rPr>
              <a:t>interruptores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potencia, </a:t>
            </a:r>
            <a:r>
              <a:rPr sz="1400" spc="-37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cuya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tensión </a:t>
            </a:r>
            <a:r>
              <a:rPr sz="1400" dirty="0">
                <a:latin typeface="Arial"/>
                <a:cs typeface="Arial"/>
              </a:rPr>
              <a:t>sea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igual</a:t>
            </a:r>
            <a:r>
              <a:rPr sz="1400" dirty="0">
                <a:latin typeface="Arial"/>
                <a:cs typeface="Arial"/>
              </a:rPr>
              <a:t> o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superior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115Kv.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40"/>
              </a:spcBef>
            </a:pPr>
            <a:endParaRPr sz="1300">
              <a:latin typeface="Arial"/>
              <a:cs typeface="Arial"/>
            </a:endParaRPr>
          </a:p>
          <a:p>
            <a:pPr marL="359410" lvl="1" indent="-347345" algn="just">
              <a:buAutoNum type="arabicPeriod" startAt="2"/>
              <a:tabLst>
                <a:tab pos="360045" algn="l"/>
              </a:tabLst>
            </a:pPr>
            <a:r>
              <a:rPr sz="1400" b="1" spc="-5" dirty="0">
                <a:latin typeface="Arial"/>
                <a:cs typeface="Arial"/>
              </a:rPr>
              <a:t>Normas</a:t>
            </a:r>
            <a:r>
              <a:rPr sz="1400" b="1" spc="-3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Internacionales</a:t>
            </a:r>
            <a:endParaRPr sz="1400">
              <a:latin typeface="Arial"/>
              <a:cs typeface="Arial"/>
            </a:endParaRPr>
          </a:p>
          <a:p>
            <a:pPr lvl="1">
              <a:spcBef>
                <a:spcPts val="40"/>
              </a:spcBef>
              <a:buFont typeface="Arial"/>
              <a:buAutoNum type="arabicPeriod" startAt="2"/>
            </a:pPr>
            <a:endParaRPr sz="1300">
              <a:latin typeface="Arial"/>
              <a:cs typeface="Arial"/>
            </a:endParaRPr>
          </a:p>
          <a:p>
            <a:pPr marL="956944" lvl="2" indent="-495934">
              <a:spcBef>
                <a:spcPts val="5"/>
              </a:spcBef>
              <a:buAutoNum type="arabicPeriod"/>
              <a:tabLst>
                <a:tab pos="957580" algn="l"/>
              </a:tabLst>
            </a:pPr>
            <a:r>
              <a:rPr sz="1400" b="1" spc="-5" dirty="0">
                <a:latin typeface="Arial"/>
                <a:cs typeface="Arial"/>
              </a:rPr>
              <a:t>Normas</a:t>
            </a:r>
            <a:r>
              <a:rPr sz="1400" b="1" spc="-30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ANSI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40"/>
              </a:spcBef>
            </a:pPr>
            <a:endParaRPr sz="1300">
              <a:latin typeface="Arial"/>
              <a:cs typeface="Arial"/>
            </a:endParaRPr>
          </a:p>
          <a:p>
            <a:pPr marL="571500" indent="-110489">
              <a:buChar char="-"/>
              <a:tabLst>
                <a:tab pos="572135" algn="l"/>
              </a:tabLst>
            </a:pPr>
            <a:r>
              <a:rPr sz="1400" spc="-5" dirty="0">
                <a:latin typeface="Arial"/>
                <a:cs typeface="Arial"/>
              </a:rPr>
              <a:t>ANSI</a:t>
            </a:r>
            <a:r>
              <a:rPr sz="1400" spc="-7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C37.04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40"/>
              </a:spcBef>
              <a:buFont typeface="Arial"/>
              <a:buChar char="-"/>
            </a:pPr>
            <a:endParaRPr sz="1300">
              <a:latin typeface="Arial"/>
              <a:cs typeface="Arial"/>
            </a:endParaRPr>
          </a:p>
          <a:p>
            <a:pPr marL="571500" indent="-110489">
              <a:buChar char="-"/>
              <a:tabLst>
                <a:tab pos="572135" algn="l"/>
              </a:tabLst>
            </a:pPr>
            <a:r>
              <a:rPr sz="1400" spc="-5" dirty="0">
                <a:latin typeface="Arial"/>
                <a:cs typeface="Arial"/>
              </a:rPr>
              <a:t>ANSI</a:t>
            </a:r>
            <a:r>
              <a:rPr sz="1400" spc="-7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C37.06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45"/>
              </a:spcBef>
              <a:buFont typeface="Arial"/>
              <a:buChar char="-"/>
            </a:pPr>
            <a:endParaRPr sz="1300">
              <a:latin typeface="Arial"/>
              <a:cs typeface="Arial"/>
            </a:endParaRPr>
          </a:p>
          <a:p>
            <a:pPr marL="461645"/>
            <a:r>
              <a:rPr sz="1400" dirty="0">
                <a:latin typeface="Arial"/>
                <a:cs typeface="Arial"/>
              </a:rPr>
              <a:t>-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ANSI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C37.079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40"/>
              </a:spcBef>
            </a:pPr>
            <a:endParaRPr sz="1300">
              <a:latin typeface="Arial"/>
              <a:cs typeface="Arial"/>
            </a:endParaRPr>
          </a:p>
          <a:p>
            <a:pPr marL="571500" indent="-110489">
              <a:buChar char="-"/>
              <a:tabLst>
                <a:tab pos="572135" algn="l"/>
              </a:tabLst>
            </a:pPr>
            <a:r>
              <a:rPr sz="1400" spc="-5" dirty="0">
                <a:latin typeface="Arial"/>
                <a:cs typeface="Arial"/>
              </a:rPr>
              <a:t>ANSI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C37.09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40"/>
              </a:spcBef>
              <a:buFont typeface="Arial"/>
              <a:buChar char="-"/>
            </a:pPr>
            <a:endParaRPr sz="1300">
              <a:latin typeface="Arial"/>
              <a:cs typeface="Arial"/>
            </a:endParaRPr>
          </a:p>
          <a:p>
            <a:pPr marL="571500" indent="-110489">
              <a:buChar char="-"/>
              <a:tabLst>
                <a:tab pos="572135" algn="l"/>
              </a:tabLst>
            </a:pPr>
            <a:r>
              <a:rPr sz="1400" spc="-5" dirty="0">
                <a:latin typeface="Arial"/>
                <a:cs typeface="Arial"/>
              </a:rPr>
              <a:t>ANSI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C76.1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40"/>
              </a:spcBef>
            </a:pPr>
            <a:endParaRPr sz="1300">
              <a:latin typeface="Arial"/>
              <a:cs typeface="Arial"/>
            </a:endParaRPr>
          </a:p>
          <a:p>
            <a:pPr marL="461645"/>
            <a:r>
              <a:rPr sz="1400" dirty="0">
                <a:latin typeface="Arial"/>
                <a:cs typeface="Arial"/>
              </a:rPr>
              <a:t>-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ANSI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C37.082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45"/>
              </a:spcBef>
            </a:pPr>
            <a:endParaRPr sz="1300">
              <a:latin typeface="Arial"/>
              <a:cs typeface="Arial"/>
            </a:endParaRPr>
          </a:p>
          <a:p>
            <a:pPr marL="461645"/>
            <a:r>
              <a:rPr sz="1400" b="1" spc="-5" dirty="0">
                <a:latin typeface="Arial"/>
                <a:cs typeface="Arial"/>
              </a:rPr>
              <a:t>4.2.2.</a:t>
            </a:r>
            <a:r>
              <a:rPr sz="1400" b="1" spc="-2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Normas</a:t>
            </a:r>
            <a:r>
              <a:rPr sz="1400" b="1" spc="-2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CEI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30"/>
              </a:spcBef>
            </a:pPr>
            <a:endParaRPr sz="1300">
              <a:latin typeface="Arial"/>
              <a:cs typeface="Arial"/>
            </a:endParaRPr>
          </a:p>
          <a:p>
            <a:pPr marL="461645"/>
            <a:r>
              <a:rPr sz="1400" spc="-5" dirty="0">
                <a:latin typeface="Arial"/>
                <a:cs typeface="Arial"/>
              </a:rPr>
              <a:t>-CEI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50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(131)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40"/>
              </a:spcBef>
            </a:pPr>
            <a:endParaRPr sz="1300">
              <a:latin typeface="Arial"/>
              <a:cs typeface="Arial"/>
            </a:endParaRPr>
          </a:p>
          <a:p>
            <a:pPr marL="461645"/>
            <a:r>
              <a:rPr sz="1400" spc="-5" dirty="0">
                <a:latin typeface="Arial"/>
                <a:cs typeface="Arial"/>
              </a:rPr>
              <a:t>-CEI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50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(131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A)</a:t>
            </a:r>
            <a:endParaRPr sz="14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255308" y="8940496"/>
            <a:ext cx="5372100" cy="5073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1150"/>
              </a:lnSpc>
            </a:pPr>
            <a:r>
              <a:rPr sz="1100" dirty="0">
                <a:latin typeface="Calibri"/>
                <a:cs typeface="Calibri"/>
              </a:rPr>
              <a:t>PH </a:t>
            </a:r>
            <a:r>
              <a:rPr sz="1100" spc="-5" dirty="0">
                <a:latin typeface="Calibri"/>
                <a:cs typeface="Calibri"/>
              </a:rPr>
              <a:t>Financial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Park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Tower,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Piso</a:t>
            </a:r>
            <a:r>
              <a:rPr sz="1100" dirty="0">
                <a:latin typeface="Calibri"/>
                <a:cs typeface="Calibri"/>
              </a:rPr>
              <a:t> 35,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Boulevard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Costa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Este. </a:t>
            </a:r>
            <a:r>
              <a:rPr sz="1100" spc="-5" dirty="0">
                <a:latin typeface="Calibri"/>
                <a:cs typeface="Calibri"/>
              </a:rPr>
              <a:t>Corregimiento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Juan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Díaz,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Costa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del</a:t>
            </a:r>
            <a:endParaRPr sz="1100">
              <a:latin typeface="Calibri"/>
              <a:cs typeface="Calibri"/>
            </a:endParaRPr>
          </a:p>
          <a:p>
            <a:pPr marL="1724025" marR="1714500" algn="ctr">
              <a:lnSpc>
                <a:spcPct val="101800"/>
              </a:lnSpc>
            </a:pPr>
            <a:r>
              <a:rPr sz="1100" spc="-5" dirty="0">
                <a:latin typeface="Calibri"/>
                <a:cs typeface="Calibri"/>
              </a:rPr>
              <a:t>Este.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Ciudad</a:t>
            </a:r>
            <a:r>
              <a:rPr sz="110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Panamá.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Panamá. </a:t>
            </a:r>
            <a:r>
              <a:rPr sz="1100" spc="-229" dirty="0">
                <a:latin typeface="Calibri"/>
                <a:cs typeface="Calibri"/>
              </a:rPr>
              <a:t> </a:t>
            </a:r>
            <a:r>
              <a:rPr sz="1100" u="sng" spc="-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3"/>
              </a:rPr>
              <a:t>www.kaizengrp.com</a:t>
            </a:r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582528" y="1232662"/>
            <a:ext cx="1179830" cy="5353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00" spc="-5" dirty="0">
                <a:latin typeface="Calibri"/>
                <a:cs typeface="Calibri"/>
              </a:rPr>
              <a:t>Ficha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Técnica: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K-001</a:t>
            </a:r>
            <a:endParaRPr sz="1100">
              <a:latin typeface="Calibri"/>
              <a:cs typeface="Calibri"/>
            </a:endParaRPr>
          </a:p>
          <a:p>
            <a:pPr marL="689610" marR="5080" indent="118745">
              <a:lnSpc>
                <a:spcPct val="101800"/>
              </a:lnSpc>
              <a:spcBef>
                <a:spcPts val="5"/>
              </a:spcBef>
            </a:pPr>
            <a:r>
              <a:rPr sz="1100" dirty="0">
                <a:latin typeface="Calibri"/>
                <a:cs typeface="Calibri"/>
              </a:rPr>
              <a:t>Re</a:t>
            </a:r>
            <a:r>
              <a:rPr sz="1100" spc="5" dirty="0">
                <a:latin typeface="Calibri"/>
                <a:cs typeface="Calibri"/>
              </a:rPr>
              <a:t>v</a:t>
            </a:r>
            <a:r>
              <a:rPr sz="1100" dirty="0">
                <a:latin typeface="Calibri"/>
                <a:cs typeface="Calibri"/>
              </a:rPr>
              <a:t>.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  </a:t>
            </a:r>
            <a:r>
              <a:rPr sz="1100" spc="-5" dirty="0">
                <a:latin typeface="Calibri"/>
                <a:cs typeface="Calibri"/>
              </a:rPr>
              <a:t>Jul-</a:t>
            </a:r>
            <a:r>
              <a:rPr sz="1100" dirty="0">
                <a:latin typeface="Calibri"/>
                <a:cs typeface="Calibri"/>
              </a:rPr>
              <a:t>20</a:t>
            </a:r>
            <a:r>
              <a:rPr sz="1100" spc="-10" dirty="0">
                <a:latin typeface="Calibri"/>
                <a:cs typeface="Calibri"/>
              </a:rPr>
              <a:t>1</a:t>
            </a:r>
            <a:r>
              <a:rPr sz="1100" dirty="0">
                <a:latin typeface="Calibri"/>
                <a:cs typeface="Calibri"/>
              </a:rPr>
              <a:t>8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6158281" y="8909622"/>
            <a:ext cx="5561965" cy="0"/>
          </a:xfrm>
          <a:custGeom>
            <a:avLst/>
            <a:gdLst/>
            <a:ahLst/>
            <a:cxnLst/>
            <a:rect l="l" t="t" r="r" b="b"/>
            <a:pathLst>
              <a:path w="5561965">
                <a:moveTo>
                  <a:pt x="0" y="0"/>
                </a:moveTo>
                <a:lnTo>
                  <a:pt x="5561885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158044" y="804717"/>
            <a:ext cx="999649" cy="431186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6572251" y="1738631"/>
            <a:ext cx="1757045" cy="687624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400" spc="-5" dirty="0">
                <a:latin typeface="Arial"/>
                <a:cs typeface="Arial"/>
              </a:rPr>
              <a:t>-CEI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50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(151)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45"/>
              </a:spcBef>
            </a:pPr>
            <a:endParaRPr sz="1300">
              <a:latin typeface="Arial"/>
              <a:cs typeface="Arial"/>
            </a:endParaRPr>
          </a:p>
          <a:p>
            <a:pPr marL="12700"/>
            <a:r>
              <a:rPr sz="1400" spc="-5" dirty="0">
                <a:latin typeface="Arial"/>
                <a:cs typeface="Arial"/>
              </a:rPr>
              <a:t>-CEI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50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(441)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40"/>
              </a:spcBef>
            </a:pPr>
            <a:endParaRPr sz="1300">
              <a:latin typeface="Arial"/>
              <a:cs typeface="Arial"/>
            </a:endParaRPr>
          </a:p>
          <a:p>
            <a:pPr marL="12700"/>
            <a:r>
              <a:rPr sz="1400" spc="-5" dirty="0">
                <a:latin typeface="Arial"/>
                <a:cs typeface="Arial"/>
              </a:rPr>
              <a:t>-CEI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50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(446)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45"/>
              </a:spcBef>
            </a:pPr>
            <a:endParaRPr sz="1300">
              <a:latin typeface="Arial"/>
              <a:cs typeface="Arial"/>
            </a:endParaRPr>
          </a:p>
          <a:p>
            <a:pPr marL="12700"/>
            <a:r>
              <a:rPr sz="1400" spc="-5" dirty="0">
                <a:latin typeface="Arial"/>
                <a:cs typeface="Arial"/>
              </a:rPr>
              <a:t>-CEI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56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40"/>
              </a:spcBef>
            </a:pPr>
            <a:endParaRPr sz="1300">
              <a:latin typeface="Arial"/>
              <a:cs typeface="Arial"/>
            </a:endParaRPr>
          </a:p>
          <a:p>
            <a:pPr marL="12700"/>
            <a:r>
              <a:rPr sz="1400" spc="-5" dirty="0">
                <a:latin typeface="Arial"/>
                <a:cs typeface="Arial"/>
              </a:rPr>
              <a:t>-CEI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60–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1/2/3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40"/>
              </a:spcBef>
            </a:pPr>
            <a:endParaRPr sz="1300">
              <a:latin typeface="Arial"/>
              <a:cs typeface="Arial"/>
            </a:endParaRPr>
          </a:p>
          <a:p>
            <a:pPr marL="12700"/>
            <a:r>
              <a:rPr sz="1400" spc="-5" dirty="0">
                <a:latin typeface="Arial"/>
                <a:cs typeface="Arial"/>
              </a:rPr>
              <a:t>-CEI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376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30"/>
              </a:spcBef>
            </a:pPr>
            <a:endParaRPr sz="1300">
              <a:latin typeface="Arial"/>
              <a:cs typeface="Arial"/>
            </a:endParaRPr>
          </a:p>
          <a:p>
            <a:pPr marL="12700"/>
            <a:r>
              <a:rPr sz="1400" spc="-5" dirty="0">
                <a:latin typeface="Arial"/>
                <a:cs typeface="Arial"/>
              </a:rPr>
              <a:t>-CEI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17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40"/>
              </a:spcBef>
            </a:pPr>
            <a:endParaRPr sz="1300">
              <a:latin typeface="Arial"/>
              <a:cs typeface="Arial"/>
            </a:endParaRPr>
          </a:p>
          <a:p>
            <a:pPr marL="12700"/>
            <a:r>
              <a:rPr sz="1400" spc="-5" dirty="0">
                <a:latin typeface="Arial"/>
                <a:cs typeface="Arial"/>
              </a:rPr>
              <a:t>-CEI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36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40"/>
              </a:spcBef>
            </a:pPr>
            <a:endParaRPr sz="1300">
              <a:latin typeface="Arial"/>
              <a:cs typeface="Arial"/>
            </a:endParaRPr>
          </a:p>
          <a:p>
            <a:pPr marL="12700">
              <a:spcBef>
                <a:spcPts val="5"/>
              </a:spcBef>
            </a:pPr>
            <a:r>
              <a:rPr sz="1400" spc="-5" dirty="0">
                <a:latin typeface="Arial"/>
                <a:cs typeface="Arial"/>
              </a:rPr>
              <a:t>-CEI</a:t>
            </a:r>
            <a:r>
              <a:rPr sz="1400" spc="-7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517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40"/>
              </a:spcBef>
            </a:pPr>
            <a:endParaRPr sz="1300">
              <a:latin typeface="Arial"/>
              <a:cs typeface="Arial"/>
            </a:endParaRPr>
          </a:p>
          <a:p>
            <a:pPr marL="12700"/>
            <a:r>
              <a:rPr sz="1400" spc="-5" dirty="0">
                <a:latin typeface="Arial"/>
                <a:cs typeface="Arial"/>
              </a:rPr>
              <a:t>-CEI</a:t>
            </a:r>
            <a:r>
              <a:rPr sz="1400" spc="-7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696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40"/>
              </a:spcBef>
            </a:pPr>
            <a:endParaRPr sz="1300">
              <a:latin typeface="Arial"/>
              <a:cs typeface="Arial"/>
            </a:endParaRPr>
          </a:p>
          <a:p>
            <a:pPr marL="12700"/>
            <a:r>
              <a:rPr sz="1400" spc="-5" dirty="0">
                <a:latin typeface="Arial"/>
                <a:cs typeface="Arial"/>
              </a:rPr>
              <a:t>-CEI</a:t>
            </a:r>
            <a:r>
              <a:rPr sz="1400" spc="-7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168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40"/>
              </a:spcBef>
            </a:pPr>
            <a:endParaRPr sz="1300">
              <a:latin typeface="Arial"/>
              <a:cs typeface="Arial"/>
            </a:endParaRPr>
          </a:p>
          <a:p>
            <a:pPr marL="12700">
              <a:spcBef>
                <a:spcPts val="5"/>
              </a:spcBef>
            </a:pPr>
            <a:r>
              <a:rPr sz="1400" spc="-5" dirty="0">
                <a:latin typeface="Arial"/>
                <a:cs typeface="Arial"/>
              </a:rPr>
              <a:t>-CEI</a:t>
            </a:r>
            <a:r>
              <a:rPr sz="1400" spc="-7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270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40"/>
              </a:spcBef>
            </a:pPr>
            <a:endParaRPr sz="1300">
              <a:latin typeface="Arial"/>
              <a:cs typeface="Arial"/>
            </a:endParaRPr>
          </a:p>
          <a:p>
            <a:pPr marL="12700"/>
            <a:r>
              <a:rPr sz="1400" b="1" spc="-5" dirty="0">
                <a:latin typeface="Arial"/>
                <a:cs typeface="Arial"/>
              </a:rPr>
              <a:t>4.2.3.</a:t>
            </a:r>
            <a:r>
              <a:rPr sz="1400" b="1" spc="-2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Normas</a:t>
            </a:r>
            <a:r>
              <a:rPr sz="1400" b="1" spc="-3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NEMA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40"/>
              </a:spcBef>
            </a:pPr>
            <a:endParaRPr sz="1300">
              <a:latin typeface="Arial"/>
              <a:cs typeface="Arial"/>
            </a:endParaRPr>
          </a:p>
          <a:p>
            <a:pPr marL="12700"/>
            <a:r>
              <a:rPr sz="1400" spc="-5" dirty="0">
                <a:latin typeface="Arial"/>
                <a:cs typeface="Arial"/>
              </a:rPr>
              <a:t>-NEMA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107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45"/>
              </a:spcBef>
            </a:pPr>
            <a:endParaRPr sz="1300">
              <a:latin typeface="Arial"/>
              <a:cs typeface="Arial"/>
            </a:endParaRPr>
          </a:p>
          <a:p>
            <a:pPr marL="12700"/>
            <a:r>
              <a:rPr sz="1400" spc="-5" dirty="0">
                <a:latin typeface="Arial"/>
                <a:cs typeface="Arial"/>
              </a:rPr>
              <a:t>-NEMA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SG-4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40"/>
              </a:spcBef>
            </a:pPr>
            <a:endParaRPr sz="1300">
              <a:latin typeface="Arial"/>
              <a:cs typeface="Arial"/>
            </a:endParaRPr>
          </a:p>
          <a:p>
            <a:pPr marL="12700"/>
            <a:r>
              <a:rPr sz="1400" spc="-5" dirty="0">
                <a:latin typeface="Arial"/>
                <a:cs typeface="Arial"/>
              </a:rPr>
              <a:t>-NEMA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spc="5" dirty="0">
                <a:latin typeface="Arial"/>
                <a:cs typeface="Arial"/>
              </a:rPr>
              <a:t>WD-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1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30"/>
              </a:spcBef>
            </a:pPr>
            <a:endParaRPr sz="1300">
              <a:latin typeface="Arial"/>
              <a:cs typeface="Arial"/>
            </a:endParaRPr>
          </a:p>
          <a:p>
            <a:pPr marL="12700"/>
            <a:r>
              <a:rPr sz="1400" spc="-5" dirty="0">
                <a:latin typeface="Arial"/>
                <a:cs typeface="Arial"/>
              </a:rPr>
              <a:t>-NEMA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WD-1</a:t>
            </a:r>
            <a:endParaRPr sz="14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255308" y="8940496"/>
            <a:ext cx="5372100" cy="5073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1150"/>
              </a:lnSpc>
            </a:pPr>
            <a:r>
              <a:rPr sz="1100" dirty="0">
                <a:latin typeface="Calibri"/>
                <a:cs typeface="Calibri"/>
              </a:rPr>
              <a:t>PH </a:t>
            </a:r>
            <a:r>
              <a:rPr sz="1100" spc="-5" dirty="0">
                <a:latin typeface="Calibri"/>
                <a:cs typeface="Calibri"/>
              </a:rPr>
              <a:t>Financial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Park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Tower,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Piso</a:t>
            </a:r>
            <a:r>
              <a:rPr sz="1100" dirty="0">
                <a:latin typeface="Calibri"/>
                <a:cs typeface="Calibri"/>
              </a:rPr>
              <a:t> 35,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Boulevard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Costa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Este. </a:t>
            </a:r>
            <a:r>
              <a:rPr sz="1100" spc="-5" dirty="0">
                <a:latin typeface="Calibri"/>
                <a:cs typeface="Calibri"/>
              </a:rPr>
              <a:t>Corregimiento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Juan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Díaz,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Costa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del</a:t>
            </a:r>
            <a:endParaRPr sz="1100">
              <a:latin typeface="Calibri"/>
              <a:cs typeface="Calibri"/>
            </a:endParaRPr>
          </a:p>
          <a:p>
            <a:pPr marL="1724025" marR="1714500" algn="ctr">
              <a:lnSpc>
                <a:spcPct val="101800"/>
              </a:lnSpc>
            </a:pPr>
            <a:r>
              <a:rPr sz="1100" spc="-5" dirty="0">
                <a:latin typeface="Calibri"/>
                <a:cs typeface="Calibri"/>
              </a:rPr>
              <a:t>Este.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Ciudad</a:t>
            </a:r>
            <a:r>
              <a:rPr sz="110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Panamá.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Panamá. </a:t>
            </a:r>
            <a:r>
              <a:rPr sz="1100" spc="-229" dirty="0">
                <a:latin typeface="Calibri"/>
                <a:cs typeface="Calibri"/>
              </a:rPr>
              <a:t> </a:t>
            </a:r>
            <a:r>
              <a:rPr sz="1100" u="sng" spc="-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3"/>
              </a:rPr>
              <a:t>www.kaizengrp.com</a:t>
            </a:r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582528" y="1232662"/>
            <a:ext cx="1179830" cy="5353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00" spc="-5" dirty="0">
                <a:latin typeface="Calibri"/>
                <a:cs typeface="Calibri"/>
              </a:rPr>
              <a:t>Ficha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Técnica: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K-001</a:t>
            </a:r>
            <a:endParaRPr sz="1100">
              <a:latin typeface="Calibri"/>
              <a:cs typeface="Calibri"/>
            </a:endParaRPr>
          </a:p>
          <a:p>
            <a:pPr marL="689610" marR="5080" indent="118745">
              <a:lnSpc>
                <a:spcPct val="101800"/>
              </a:lnSpc>
              <a:spcBef>
                <a:spcPts val="5"/>
              </a:spcBef>
            </a:pPr>
            <a:r>
              <a:rPr sz="1100" dirty="0">
                <a:latin typeface="Calibri"/>
                <a:cs typeface="Calibri"/>
              </a:rPr>
              <a:t>Re</a:t>
            </a:r>
            <a:r>
              <a:rPr sz="1100" spc="5" dirty="0">
                <a:latin typeface="Calibri"/>
                <a:cs typeface="Calibri"/>
              </a:rPr>
              <a:t>v</a:t>
            </a:r>
            <a:r>
              <a:rPr sz="1100" dirty="0">
                <a:latin typeface="Calibri"/>
                <a:cs typeface="Calibri"/>
              </a:rPr>
              <a:t>.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  </a:t>
            </a:r>
            <a:r>
              <a:rPr sz="1100" spc="-5" dirty="0">
                <a:latin typeface="Calibri"/>
                <a:cs typeface="Calibri"/>
              </a:rPr>
              <a:t>Jul-</a:t>
            </a:r>
            <a:r>
              <a:rPr sz="1100" dirty="0">
                <a:latin typeface="Calibri"/>
                <a:cs typeface="Calibri"/>
              </a:rPr>
              <a:t>20</a:t>
            </a:r>
            <a:r>
              <a:rPr sz="1100" spc="-10" dirty="0">
                <a:latin typeface="Calibri"/>
                <a:cs typeface="Calibri"/>
              </a:rPr>
              <a:t>1</a:t>
            </a:r>
            <a:r>
              <a:rPr sz="1100" dirty="0">
                <a:latin typeface="Calibri"/>
                <a:cs typeface="Calibri"/>
              </a:rPr>
              <a:t>8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6158281" y="8909622"/>
            <a:ext cx="5561965" cy="0"/>
          </a:xfrm>
          <a:custGeom>
            <a:avLst/>
            <a:gdLst/>
            <a:ahLst/>
            <a:cxnLst/>
            <a:rect l="l" t="t" r="r" b="b"/>
            <a:pathLst>
              <a:path w="5561965">
                <a:moveTo>
                  <a:pt x="0" y="0"/>
                </a:moveTo>
                <a:lnTo>
                  <a:pt x="5561885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158044" y="804717"/>
            <a:ext cx="999649" cy="431186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6572250" y="1738631"/>
            <a:ext cx="1635760" cy="6483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400" b="1" spc="-5" dirty="0">
                <a:latin typeface="Arial"/>
                <a:cs typeface="Arial"/>
              </a:rPr>
              <a:t>4.2.4.</a:t>
            </a:r>
            <a:r>
              <a:rPr sz="1400" b="1" spc="-2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Normas</a:t>
            </a:r>
            <a:r>
              <a:rPr sz="1400" b="1" spc="-3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IEEE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45"/>
              </a:spcBef>
            </a:pPr>
            <a:endParaRPr sz="1300">
              <a:latin typeface="Arial"/>
              <a:cs typeface="Arial"/>
            </a:endParaRPr>
          </a:p>
          <a:p>
            <a:pPr marL="12700"/>
            <a:r>
              <a:rPr sz="1400" dirty="0">
                <a:latin typeface="Arial"/>
                <a:cs typeface="Arial"/>
              </a:rPr>
              <a:t>-IEEE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Std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N°4</a:t>
            </a:r>
            <a:endParaRPr sz="14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255308" y="8940496"/>
            <a:ext cx="5372100" cy="5073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1150"/>
              </a:lnSpc>
            </a:pPr>
            <a:r>
              <a:rPr sz="1100" dirty="0">
                <a:latin typeface="Calibri"/>
                <a:cs typeface="Calibri"/>
              </a:rPr>
              <a:t>PH </a:t>
            </a:r>
            <a:r>
              <a:rPr sz="1100" spc="-5" dirty="0">
                <a:latin typeface="Calibri"/>
                <a:cs typeface="Calibri"/>
              </a:rPr>
              <a:t>Financial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Park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Tower,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Piso</a:t>
            </a:r>
            <a:r>
              <a:rPr sz="1100" dirty="0">
                <a:latin typeface="Calibri"/>
                <a:cs typeface="Calibri"/>
              </a:rPr>
              <a:t> 35,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Boulevard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Costa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Este. </a:t>
            </a:r>
            <a:r>
              <a:rPr sz="1100" spc="-5" dirty="0">
                <a:latin typeface="Calibri"/>
                <a:cs typeface="Calibri"/>
              </a:rPr>
              <a:t>Corregimiento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Juan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Díaz,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Costa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del</a:t>
            </a:r>
            <a:endParaRPr sz="1100">
              <a:latin typeface="Calibri"/>
              <a:cs typeface="Calibri"/>
            </a:endParaRPr>
          </a:p>
          <a:p>
            <a:pPr marL="1724025" marR="1714500" algn="ctr">
              <a:lnSpc>
                <a:spcPct val="101800"/>
              </a:lnSpc>
            </a:pPr>
            <a:r>
              <a:rPr sz="1100" spc="-5" dirty="0">
                <a:latin typeface="Calibri"/>
                <a:cs typeface="Calibri"/>
              </a:rPr>
              <a:t>Este.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Ciudad</a:t>
            </a:r>
            <a:r>
              <a:rPr sz="110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Panamá.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Panamá. </a:t>
            </a:r>
            <a:r>
              <a:rPr sz="1100" spc="-229" dirty="0">
                <a:latin typeface="Calibri"/>
                <a:cs typeface="Calibri"/>
              </a:rPr>
              <a:t> </a:t>
            </a:r>
            <a:r>
              <a:rPr sz="1100" u="sng" spc="-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3"/>
              </a:rPr>
              <a:t>www.kaizengrp.com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122721" y="2964307"/>
            <a:ext cx="5639435" cy="56019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9410" lvl="1" indent="-347345">
              <a:spcBef>
                <a:spcPts val="100"/>
              </a:spcBef>
              <a:buAutoNum type="arabicPeriod" startAt="3"/>
              <a:tabLst>
                <a:tab pos="360045" algn="l"/>
              </a:tabLst>
            </a:pPr>
            <a:r>
              <a:rPr sz="1400" b="1" spc="-5" dirty="0">
                <a:latin typeface="Arial"/>
                <a:cs typeface="Arial"/>
              </a:rPr>
              <a:t>Características</a:t>
            </a:r>
            <a:r>
              <a:rPr sz="1400" b="1" spc="1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eléctricas generales</a:t>
            </a:r>
            <a:endParaRPr sz="1400">
              <a:latin typeface="Arial"/>
              <a:cs typeface="Arial"/>
            </a:endParaRPr>
          </a:p>
          <a:p>
            <a:pPr lvl="1">
              <a:spcBef>
                <a:spcPts val="45"/>
              </a:spcBef>
              <a:buFont typeface="Arial"/>
              <a:buAutoNum type="arabicPeriod" startAt="3"/>
            </a:pPr>
            <a:endParaRPr sz="1300">
              <a:latin typeface="Arial"/>
              <a:cs typeface="Arial"/>
            </a:endParaRPr>
          </a:p>
          <a:p>
            <a:pPr marL="908050" lvl="2" indent="-447040">
              <a:buAutoNum type="arabicPeriod"/>
              <a:tabLst>
                <a:tab pos="908685" algn="l"/>
              </a:tabLst>
            </a:pPr>
            <a:r>
              <a:rPr sz="1400" b="1" spc="-5" dirty="0">
                <a:latin typeface="Arial"/>
                <a:cs typeface="Arial"/>
              </a:rPr>
              <a:t>Frecuencia</a:t>
            </a:r>
            <a:r>
              <a:rPr sz="1400" b="1" spc="-4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(Hz)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40"/>
              </a:spcBef>
            </a:pPr>
            <a:endParaRPr sz="1300">
              <a:latin typeface="Arial"/>
              <a:cs typeface="Arial"/>
            </a:endParaRPr>
          </a:p>
          <a:p>
            <a:pPr marL="956944" lvl="2" indent="-495934">
              <a:buAutoNum type="arabicPeriod" startAt="2"/>
              <a:tabLst>
                <a:tab pos="957580" algn="l"/>
              </a:tabLst>
            </a:pPr>
            <a:r>
              <a:rPr sz="1400" b="1" spc="-5" dirty="0">
                <a:latin typeface="Arial"/>
                <a:cs typeface="Arial"/>
              </a:rPr>
              <a:t>Tensión</a:t>
            </a:r>
            <a:r>
              <a:rPr sz="1400" b="1" spc="-2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Máxima</a:t>
            </a:r>
            <a:r>
              <a:rPr sz="1400" b="1" spc="-2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(UM,</a:t>
            </a:r>
            <a:r>
              <a:rPr sz="1400" b="1" spc="-1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Kv</a:t>
            </a:r>
            <a:r>
              <a:rPr sz="1400" b="1" spc="-2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ms)</a:t>
            </a:r>
            <a:endParaRPr sz="1400">
              <a:latin typeface="Arial"/>
              <a:cs typeface="Arial"/>
            </a:endParaRPr>
          </a:p>
          <a:p>
            <a:pPr lvl="2">
              <a:spcBef>
                <a:spcPts val="30"/>
              </a:spcBef>
              <a:buFont typeface="Arial"/>
              <a:buAutoNum type="arabicPeriod" startAt="2"/>
            </a:pPr>
            <a:endParaRPr sz="1300">
              <a:latin typeface="Arial"/>
              <a:cs typeface="Arial"/>
            </a:endParaRPr>
          </a:p>
          <a:p>
            <a:pPr marL="956944" lvl="2" indent="-495934">
              <a:buAutoNum type="arabicPeriod" startAt="2"/>
              <a:tabLst>
                <a:tab pos="957580" algn="l"/>
              </a:tabLst>
            </a:pPr>
            <a:r>
              <a:rPr sz="1400" b="1" spc="-5" dirty="0">
                <a:latin typeface="Arial"/>
                <a:cs typeface="Arial"/>
              </a:rPr>
              <a:t>Características Dieléctricas:</a:t>
            </a:r>
            <a:endParaRPr sz="1400">
              <a:latin typeface="Arial"/>
              <a:cs typeface="Arial"/>
            </a:endParaRPr>
          </a:p>
          <a:p>
            <a:pPr marL="918844" marR="5080" lvl="3" indent="-228600">
              <a:lnSpc>
                <a:spcPct val="143600"/>
              </a:lnSpc>
              <a:spcBef>
                <a:spcPts val="910"/>
              </a:spcBef>
              <a:buFont typeface="Symbol"/>
              <a:buChar char=""/>
              <a:tabLst>
                <a:tab pos="918844" algn="l"/>
                <a:tab pos="919480" algn="l"/>
              </a:tabLst>
            </a:pPr>
            <a:r>
              <a:rPr sz="1400" dirty="0">
                <a:latin typeface="Arial"/>
                <a:cs typeface="Arial"/>
              </a:rPr>
              <a:t>Tensión</a:t>
            </a:r>
            <a:r>
              <a:rPr sz="1400" spc="-8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en</a:t>
            </a:r>
            <a:r>
              <a:rPr sz="1400" spc="-7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Resistencia</a:t>
            </a:r>
            <a:r>
              <a:rPr sz="1400" spc="-8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al</a:t>
            </a:r>
            <a:r>
              <a:rPr sz="1400" spc="-9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choque</a:t>
            </a:r>
            <a:r>
              <a:rPr sz="1400" spc="-8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de</a:t>
            </a:r>
            <a:r>
              <a:rPr sz="1400" spc="-8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rayos</a:t>
            </a:r>
            <a:r>
              <a:rPr sz="1400" spc="-6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(kV</a:t>
            </a:r>
            <a:r>
              <a:rPr sz="1400" spc="-7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pico):</a:t>
            </a:r>
            <a:r>
              <a:rPr sz="1400" spc="-7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</a:t>
            </a:r>
            <a:r>
              <a:rPr sz="1400" spc="-9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tierra </a:t>
            </a:r>
            <a:r>
              <a:rPr sz="1400" spc="-37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y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través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los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contactos:</a:t>
            </a:r>
            <a:endParaRPr sz="1400">
              <a:latin typeface="Arial"/>
              <a:cs typeface="Arial"/>
            </a:endParaRPr>
          </a:p>
          <a:p>
            <a:pPr marL="916305">
              <a:spcBef>
                <a:spcPts val="745"/>
              </a:spcBef>
            </a:pPr>
            <a:r>
              <a:rPr sz="1400" spc="-5" dirty="0">
                <a:latin typeface="Arial"/>
                <a:cs typeface="Arial"/>
              </a:rPr>
              <a:t>-Ondas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cortadas</a:t>
            </a:r>
            <a:endParaRPr sz="1400">
              <a:latin typeface="Arial"/>
              <a:cs typeface="Arial"/>
            </a:endParaRPr>
          </a:p>
          <a:p>
            <a:pPr marL="918844" marR="7620" lvl="3" indent="-228600">
              <a:lnSpc>
                <a:spcPct val="143600"/>
              </a:lnSpc>
              <a:spcBef>
                <a:spcPts val="95"/>
              </a:spcBef>
              <a:buFont typeface="Symbol"/>
              <a:buChar char=""/>
              <a:tabLst>
                <a:tab pos="918844" algn="l"/>
                <a:tab pos="919480" algn="l"/>
              </a:tabLst>
            </a:pPr>
            <a:r>
              <a:rPr sz="1400" dirty="0">
                <a:latin typeface="Arial"/>
                <a:cs typeface="Arial"/>
              </a:rPr>
              <a:t>Tensión</a:t>
            </a:r>
            <a:r>
              <a:rPr sz="1400" spc="-7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resistencia</a:t>
            </a:r>
            <a:r>
              <a:rPr sz="1400" spc="-7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al</a:t>
            </a:r>
            <a:r>
              <a:rPr sz="1400" spc="-8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choque</a:t>
            </a:r>
            <a:r>
              <a:rPr sz="1400" spc="-8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de</a:t>
            </a:r>
            <a:r>
              <a:rPr sz="1400" spc="-7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maniobra</a:t>
            </a:r>
            <a:r>
              <a:rPr sz="1400" spc="-7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(kV</a:t>
            </a:r>
            <a:r>
              <a:rPr sz="1400" spc="-9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pico):</a:t>
            </a:r>
            <a:r>
              <a:rPr sz="1400" spc="-6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</a:t>
            </a:r>
            <a:r>
              <a:rPr sz="1400" spc="-9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tierra </a:t>
            </a:r>
            <a:r>
              <a:rPr sz="1400" spc="-37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y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través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los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contactos</a:t>
            </a:r>
            <a:endParaRPr sz="1400">
              <a:latin typeface="Arial"/>
              <a:cs typeface="Arial"/>
            </a:endParaRPr>
          </a:p>
          <a:p>
            <a:pPr marL="918844" lvl="3" indent="-229235">
              <a:spcBef>
                <a:spcPts val="830"/>
              </a:spcBef>
              <a:buFont typeface="Symbol"/>
              <a:buChar char=""/>
              <a:tabLst>
                <a:tab pos="918844" algn="l"/>
                <a:tab pos="919480" algn="l"/>
              </a:tabLst>
            </a:pPr>
            <a:r>
              <a:rPr sz="1400" dirty="0">
                <a:latin typeface="Arial"/>
                <a:cs typeface="Arial"/>
              </a:rPr>
              <a:t>Tensión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</a:t>
            </a:r>
            <a:r>
              <a:rPr sz="1400" spc="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resistencia</a:t>
            </a:r>
            <a:r>
              <a:rPr sz="1400" spc="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la</a:t>
            </a:r>
            <a:r>
              <a:rPr sz="1400" spc="-5" dirty="0">
                <a:latin typeface="Arial"/>
                <a:cs typeface="Arial"/>
              </a:rPr>
              <a:t> ffrecuencia</a:t>
            </a:r>
            <a:r>
              <a:rPr sz="1400" spc="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industrial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(kV</a:t>
            </a:r>
            <a:r>
              <a:rPr sz="1400" spc="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rms):</a:t>
            </a:r>
            <a:endParaRPr sz="1400">
              <a:latin typeface="Arial"/>
              <a:cs typeface="Arial"/>
            </a:endParaRPr>
          </a:p>
          <a:p>
            <a:pPr marL="918844">
              <a:spcBef>
                <a:spcPts val="730"/>
              </a:spcBef>
            </a:pPr>
            <a:r>
              <a:rPr sz="1400" dirty="0">
                <a:latin typeface="Arial"/>
                <a:cs typeface="Arial"/>
              </a:rPr>
              <a:t>-a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tierra</a:t>
            </a:r>
            <a:endParaRPr sz="1400">
              <a:latin typeface="Arial"/>
              <a:cs typeface="Arial"/>
            </a:endParaRPr>
          </a:p>
          <a:p>
            <a:pPr marL="918844">
              <a:spcBef>
                <a:spcPts val="735"/>
              </a:spcBef>
            </a:pPr>
            <a:r>
              <a:rPr sz="1400" dirty="0">
                <a:latin typeface="Arial"/>
                <a:cs typeface="Arial"/>
              </a:rPr>
              <a:t>-a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través</a:t>
            </a:r>
            <a:r>
              <a:rPr sz="1400" dirty="0">
                <a:latin typeface="Arial"/>
                <a:cs typeface="Arial"/>
              </a:rPr>
              <a:t> de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los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contactos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40"/>
              </a:spcBef>
            </a:pPr>
            <a:endParaRPr sz="1300">
              <a:latin typeface="Arial"/>
              <a:cs typeface="Arial"/>
            </a:endParaRPr>
          </a:p>
          <a:p>
            <a:pPr marL="991869" lvl="2" indent="-530860">
              <a:spcBef>
                <a:spcPts val="5"/>
              </a:spcBef>
              <a:buAutoNum type="arabicPeriod" startAt="4"/>
              <a:tabLst>
                <a:tab pos="992505" algn="l"/>
              </a:tabLst>
            </a:pPr>
            <a:r>
              <a:rPr sz="1400" b="1" spc="-5" dirty="0">
                <a:latin typeface="Arial"/>
                <a:cs typeface="Arial"/>
              </a:rPr>
              <a:t>Sobretensión</a:t>
            </a:r>
            <a:r>
              <a:rPr sz="1400" b="1" spc="27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máxima</a:t>
            </a:r>
            <a:r>
              <a:rPr sz="1400" b="1" spc="27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generada</a:t>
            </a:r>
            <a:r>
              <a:rPr sz="1400" b="1" spc="28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en</a:t>
            </a:r>
            <a:r>
              <a:rPr sz="1400" b="1" spc="26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el</a:t>
            </a:r>
            <a:r>
              <a:rPr sz="1400" b="1" spc="26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interruptor</a:t>
            </a:r>
            <a:r>
              <a:rPr sz="1400" b="1" spc="285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(kV</a:t>
            </a:r>
            <a:endParaRPr sz="1400">
              <a:latin typeface="Arial"/>
              <a:cs typeface="Arial"/>
            </a:endParaRPr>
          </a:p>
          <a:p>
            <a:pPr marL="12700">
              <a:spcBef>
                <a:spcPts val="730"/>
              </a:spcBef>
            </a:pPr>
            <a:r>
              <a:rPr sz="1400" b="1" spc="-5" dirty="0">
                <a:latin typeface="Arial"/>
                <a:cs typeface="Arial"/>
              </a:rPr>
              <a:t>pico)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40"/>
              </a:spcBef>
            </a:pPr>
            <a:endParaRPr sz="1300">
              <a:latin typeface="Arial"/>
              <a:cs typeface="Arial"/>
            </a:endParaRPr>
          </a:p>
          <a:p>
            <a:pPr marL="956944" lvl="2" indent="-495934">
              <a:buAutoNum type="arabicPeriod" startAt="5"/>
              <a:tabLst>
                <a:tab pos="957580" algn="l"/>
              </a:tabLst>
            </a:pPr>
            <a:r>
              <a:rPr sz="1400" b="1" spc="-5" dirty="0">
                <a:latin typeface="Arial"/>
                <a:cs typeface="Arial"/>
              </a:rPr>
              <a:t>Tiempo</a:t>
            </a:r>
            <a:r>
              <a:rPr sz="1400" b="1" spc="-2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de</a:t>
            </a:r>
            <a:r>
              <a:rPr sz="1400" b="1" spc="-2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operación</a:t>
            </a:r>
            <a:endParaRPr sz="1400">
              <a:latin typeface="Arial"/>
              <a:cs typeface="Arial"/>
            </a:endParaRPr>
          </a:p>
          <a:p>
            <a:pPr lvl="2">
              <a:spcBef>
                <a:spcPts val="35"/>
              </a:spcBef>
              <a:buFont typeface="Arial"/>
              <a:buAutoNum type="arabicPeriod" startAt="5"/>
            </a:pPr>
            <a:endParaRPr sz="1400">
              <a:latin typeface="Arial"/>
              <a:cs typeface="Arial"/>
            </a:endParaRPr>
          </a:p>
          <a:p>
            <a:pPr marL="918844" lvl="3" indent="-229235">
              <a:buFont typeface="Symbol"/>
              <a:buChar char=""/>
              <a:tabLst>
                <a:tab pos="918844" algn="l"/>
                <a:tab pos="919480" algn="l"/>
              </a:tabLst>
            </a:pPr>
            <a:r>
              <a:rPr sz="1400" spc="-5" dirty="0">
                <a:latin typeface="Arial"/>
                <a:cs typeface="Arial"/>
              </a:rPr>
              <a:t>Tiempo máximo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interrupción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(ms)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582528" y="1232662"/>
            <a:ext cx="1179830" cy="5353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00" spc="-5" dirty="0">
                <a:latin typeface="Calibri"/>
                <a:cs typeface="Calibri"/>
              </a:rPr>
              <a:t>Ficha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Técnica: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K-001</a:t>
            </a:r>
            <a:endParaRPr sz="1100">
              <a:latin typeface="Calibri"/>
              <a:cs typeface="Calibri"/>
            </a:endParaRPr>
          </a:p>
          <a:p>
            <a:pPr marL="689610" marR="5080" indent="118745">
              <a:lnSpc>
                <a:spcPct val="101800"/>
              </a:lnSpc>
              <a:spcBef>
                <a:spcPts val="5"/>
              </a:spcBef>
            </a:pPr>
            <a:r>
              <a:rPr sz="1100" dirty="0">
                <a:latin typeface="Calibri"/>
                <a:cs typeface="Calibri"/>
              </a:rPr>
              <a:t>Re</a:t>
            </a:r>
            <a:r>
              <a:rPr sz="1100" spc="5" dirty="0">
                <a:latin typeface="Calibri"/>
                <a:cs typeface="Calibri"/>
              </a:rPr>
              <a:t>v</a:t>
            </a:r>
            <a:r>
              <a:rPr sz="1100" dirty="0">
                <a:latin typeface="Calibri"/>
                <a:cs typeface="Calibri"/>
              </a:rPr>
              <a:t>.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  </a:t>
            </a:r>
            <a:r>
              <a:rPr sz="1100" spc="-5" dirty="0">
                <a:latin typeface="Calibri"/>
                <a:cs typeface="Calibri"/>
              </a:rPr>
              <a:t>Jul-</a:t>
            </a:r>
            <a:r>
              <a:rPr sz="1100" dirty="0">
                <a:latin typeface="Calibri"/>
                <a:cs typeface="Calibri"/>
              </a:rPr>
              <a:t>20</a:t>
            </a:r>
            <a:r>
              <a:rPr sz="1100" spc="-10" dirty="0">
                <a:latin typeface="Calibri"/>
                <a:cs typeface="Calibri"/>
              </a:rPr>
              <a:t>1</a:t>
            </a:r>
            <a:r>
              <a:rPr sz="1100" dirty="0">
                <a:latin typeface="Calibri"/>
                <a:cs typeface="Calibri"/>
              </a:rPr>
              <a:t>8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6158281" y="8909622"/>
            <a:ext cx="5561965" cy="0"/>
          </a:xfrm>
          <a:custGeom>
            <a:avLst/>
            <a:gdLst/>
            <a:ahLst/>
            <a:cxnLst/>
            <a:rect l="l" t="t" r="r" b="b"/>
            <a:pathLst>
              <a:path w="5561965">
                <a:moveTo>
                  <a:pt x="0" y="0"/>
                </a:moveTo>
                <a:lnTo>
                  <a:pt x="5561885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158044" y="804717"/>
            <a:ext cx="999649" cy="431186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6800851" y="1659991"/>
            <a:ext cx="3396615" cy="944880"/>
          </a:xfrm>
          <a:prstGeom prst="rect">
            <a:avLst/>
          </a:prstGeom>
        </p:spPr>
        <p:txBody>
          <a:bodyPr vert="horz" wrap="square" lIns="0" tIns="105410" rIns="0" bIns="0" rtlCol="0">
            <a:spAutoFit/>
          </a:bodyPr>
          <a:lstStyle/>
          <a:p>
            <a:pPr marL="241300" indent="-228600">
              <a:spcBef>
                <a:spcPts val="830"/>
              </a:spcBef>
              <a:buFont typeface="Symbol"/>
              <a:buChar char=""/>
              <a:tabLst>
                <a:tab pos="240665" algn="l"/>
                <a:tab pos="241300" algn="l"/>
              </a:tabLst>
            </a:pPr>
            <a:r>
              <a:rPr sz="1400" spc="-5" dirty="0">
                <a:latin typeface="Arial"/>
                <a:cs typeface="Arial"/>
              </a:rPr>
              <a:t>Tiempo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máxima</a:t>
            </a:r>
            <a:r>
              <a:rPr sz="1400" dirty="0">
                <a:latin typeface="Arial"/>
                <a:cs typeface="Arial"/>
              </a:rPr>
              <a:t> de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discordancia</a:t>
            </a:r>
            <a:endParaRPr sz="1400">
              <a:latin typeface="Arial"/>
              <a:cs typeface="Arial"/>
            </a:endParaRPr>
          </a:p>
          <a:p>
            <a:pPr marL="241300">
              <a:spcBef>
                <a:spcPts val="730"/>
              </a:spcBef>
            </a:pPr>
            <a:r>
              <a:rPr sz="1400" dirty="0">
                <a:latin typeface="Arial"/>
                <a:cs typeface="Arial"/>
              </a:rPr>
              <a:t>-Entre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contacto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de </a:t>
            </a:r>
            <a:r>
              <a:rPr sz="1400" dirty="0">
                <a:latin typeface="Arial"/>
                <a:cs typeface="Arial"/>
              </a:rPr>
              <a:t>una</a:t>
            </a:r>
            <a:r>
              <a:rPr sz="1400" spc="-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fase</a:t>
            </a:r>
            <a:r>
              <a:rPr sz="1400" spc="-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en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apertura</a:t>
            </a:r>
            <a:endParaRPr sz="1400">
              <a:latin typeface="Arial"/>
              <a:cs typeface="Arial"/>
            </a:endParaRPr>
          </a:p>
          <a:p>
            <a:pPr marL="241300">
              <a:spcBef>
                <a:spcPts val="735"/>
              </a:spcBef>
            </a:pPr>
            <a:r>
              <a:rPr sz="1400" dirty="0">
                <a:latin typeface="Arial"/>
                <a:cs typeface="Arial"/>
              </a:rPr>
              <a:t>-Entre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contacto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de </a:t>
            </a:r>
            <a:r>
              <a:rPr sz="1400" dirty="0">
                <a:latin typeface="Arial"/>
                <a:cs typeface="Arial"/>
              </a:rPr>
              <a:t>una</a:t>
            </a:r>
            <a:r>
              <a:rPr sz="1400" spc="-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fase</a:t>
            </a:r>
            <a:r>
              <a:rPr sz="1400" spc="-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al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cierre</a:t>
            </a:r>
            <a:endParaRPr sz="14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255308" y="8940496"/>
            <a:ext cx="5372100" cy="5073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1150"/>
              </a:lnSpc>
            </a:pPr>
            <a:r>
              <a:rPr sz="1100" dirty="0">
                <a:latin typeface="Calibri"/>
                <a:cs typeface="Calibri"/>
              </a:rPr>
              <a:t>PH </a:t>
            </a:r>
            <a:r>
              <a:rPr sz="1100" spc="-5" dirty="0">
                <a:latin typeface="Calibri"/>
                <a:cs typeface="Calibri"/>
              </a:rPr>
              <a:t>Financial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Park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Tower,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Piso</a:t>
            </a:r>
            <a:r>
              <a:rPr sz="1100" dirty="0">
                <a:latin typeface="Calibri"/>
                <a:cs typeface="Calibri"/>
              </a:rPr>
              <a:t> 35,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Boulevard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Costa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Este. </a:t>
            </a:r>
            <a:r>
              <a:rPr sz="1100" spc="-5" dirty="0">
                <a:latin typeface="Calibri"/>
                <a:cs typeface="Calibri"/>
              </a:rPr>
              <a:t>Corregimiento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Juan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Díaz,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Costa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del</a:t>
            </a:r>
            <a:endParaRPr sz="1100">
              <a:latin typeface="Calibri"/>
              <a:cs typeface="Calibri"/>
            </a:endParaRPr>
          </a:p>
          <a:p>
            <a:pPr marL="1724025" marR="1714500" algn="ctr">
              <a:lnSpc>
                <a:spcPct val="101800"/>
              </a:lnSpc>
            </a:pPr>
            <a:r>
              <a:rPr sz="1100" spc="-5" dirty="0">
                <a:latin typeface="Calibri"/>
                <a:cs typeface="Calibri"/>
              </a:rPr>
              <a:t>Este.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Ciudad</a:t>
            </a:r>
            <a:r>
              <a:rPr sz="110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Panamá.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Panamá. </a:t>
            </a:r>
            <a:r>
              <a:rPr sz="1100" spc="-229" dirty="0">
                <a:latin typeface="Calibri"/>
                <a:cs typeface="Calibri"/>
              </a:rPr>
              <a:t> </a:t>
            </a:r>
            <a:r>
              <a:rPr sz="1100" u="sng" spc="-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3"/>
              </a:rPr>
              <a:t>www.kaizengrp.com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122721" y="2580106"/>
            <a:ext cx="5639435" cy="584581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918844" marR="6985">
              <a:lnSpc>
                <a:spcPct val="143800"/>
              </a:lnSpc>
              <a:spcBef>
                <a:spcPts val="95"/>
              </a:spcBef>
            </a:pPr>
            <a:r>
              <a:rPr sz="1400" dirty="0">
                <a:latin typeface="Arial"/>
                <a:cs typeface="Arial"/>
              </a:rPr>
              <a:t>-Entre</a:t>
            </a:r>
            <a:r>
              <a:rPr sz="1400" spc="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la</a:t>
            </a:r>
            <a:r>
              <a:rPr sz="1400" spc="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primera</a:t>
            </a:r>
            <a:r>
              <a:rPr sz="1400" spc="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y</a:t>
            </a:r>
            <a:r>
              <a:rPr sz="1400" spc="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la</a:t>
            </a:r>
            <a:r>
              <a:rPr sz="1400" spc="2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última</a:t>
            </a:r>
            <a:r>
              <a:rPr sz="1400" spc="15" dirty="0">
                <a:latin typeface="Arial"/>
                <a:cs typeface="Arial"/>
              </a:rPr>
              <a:t> </a:t>
            </a:r>
            <a:r>
              <a:rPr sz="1400" spc="5" dirty="0">
                <a:latin typeface="Arial"/>
                <a:cs typeface="Arial"/>
              </a:rPr>
              <a:t>fase</a:t>
            </a:r>
            <a:r>
              <a:rPr sz="1400" spc="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al</a:t>
            </a:r>
            <a:r>
              <a:rPr sz="1400" spc="1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cierre:</a:t>
            </a:r>
            <a:r>
              <a:rPr sz="1400" spc="2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tiempo</a:t>
            </a:r>
            <a:r>
              <a:rPr sz="1400" spc="1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galvánico </a:t>
            </a:r>
            <a:r>
              <a:rPr sz="1400" spc="-37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y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tiempo </a:t>
            </a:r>
            <a:r>
              <a:rPr sz="1400" spc="-5" dirty="0">
                <a:latin typeface="Arial"/>
                <a:cs typeface="Arial"/>
              </a:rPr>
              <a:t>eléctrico</a:t>
            </a:r>
            <a:endParaRPr sz="1400">
              <a:latin typeface="Arial"/>
              <a:cs typeface="Arial"/>
            </a:endParaRPr>
          </a:p>
          <a:p>
            <a:pPr marL="918844" marR="5080">
              <a:lnSpc>
                <a:spcPct val="142900"/>
              </a:lnSpc>
              <a:spcBef>
                <a:spcPts val="15"/>
              </a:spcBef>
            </a:pPr>
            <a:r>
              <a:rPr sz="1400" dirty="0">
                <a:latin typeface="Arial"/>
                <a:cs typeface="Arial"/>
              </a:rPr>
              <a:t>-Entre</a:t>
            </a:r>
            <a:r>
              <a:rPr sz="1400" spc="36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la</a:t>
            </a:r>
            <a:r>
              <a:rPr sz="1400" spc="35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primera</a:t>
            </a:r>
            <a:r>
              <a:rPr sz="1400" spc="34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y</a:t>
            </a:r>
            <a:r>
              <a:rPr sz="1400" spc="36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la</a:t>
            </a:r>
            <a:r>
              <a:rPr sz="1400" spc="37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última</a:t>
            </a:r>
            <a:r>
              <a:rPr sz="1400" spc="36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fase</a:t>
            </a:r>
            <a:r>
              <a:rPr sz="1400" spc="36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</a:t>
            </a:r>
            <a:r>
              <a:rPr sz="1400" spc="36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la</a:t>
            </a:r>
            <a:r>
              <a:rPr sz="1400" spc="36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apertura:</a:t>
            </a:r>
            <a:r>
              <a:rPr sz="1400" spc="35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tiempo </a:t>
            </a:r>
            <a:r>
              <a:rPr sz="1400" spc="-37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galvánico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40"/>
              </a:spcBef>
            </a:pPr>
            <a:endParaRPr sz="1300">
              <a:latin typeface="Arial"/>
              <a:cs typeface="Arial"/>
            </a:endParaRPr>
          </a:p>
          <a:p>
            <a:pPr marL="956944" lvl="2" indent="-495934">
              <a:buAutoNum type="arabicPeriod" startAt="6"/>
              <a:tabLst>
                <a:tab pos="957580" algn="l"/>
              </a:tabLst>
            </a:pPr>
            <a:r>
              <a:rPr sz="1400" b="1" spc="-5" dirty="0">
                <a:latin typeface="Arial"/>
                <a:cs typeface="Arial"/>
              </a:rPr>
              <a:t>Tensión</a:t>
            </a:r>
            <a:r>
              <a:rPr sz="1400" b="1" spc="-1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de</a:t>
            </a:r>
            <a:r>
              <a:rPr sz="1400" b="1" spc="-2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radio</a:t>
            </a:r>
            <a:r>
              <a:rPr sz="1400" b="1" spc="-1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influencia</a:t>
            </a:r>
            <a:endParaRPr sz="1400">
              <a:latin typeface="Arial"/>
              <a:cs typeface="Arial"/>
            </a:endParaRPr>
          </a:p>
          <a:p>
            <a:pPr lvl="2">
              <a:spcBef>
                <a:spcPts val="40"/>
              </a:spcBef>
              <a:buFont typeface="Arial"/>
              <a:buAutoNum type="arabicPeriod" startAt="6"/>
            </a:pPr>
            <a:endParaRPr sz="1300">
              <a:latin typeface="Arial"/>
              <a:cs typeface="Arial"/>
            </a:endParaRPr>
          </a:p>
          <a:p>
            <a:pPr marL="956944" lvl="2" indent="-495934">
              <a:buAutoNum type="arabicPeriod" startAt="6"/>
              <a:tabLst>
                <a:tab pos="957580" algn="l"/>
              </a:tabLst>
            </a:pPr>
            <a:r>
              <a:rPr sz="1400" b="1" spc="-5" dirty="0">
                <a:latin typeface="Arial"/>
                <a:cs typeface="Arial"/>
              </a:rPr>
              <a:t>Distancia</a:t>
            </a:r>
            <a:r>
              <a:rPr sz="1400" b="1" spc="-1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externa</a:t>
            </a:r>
            <a:r>
              <a:rPr sz="1400" b="1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de</a:t>
            </a:r>
            <a:r>
              <a:rPr sz="1400" b="1" spc="-1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fuga</a:t>
            </a:r>
            <a:r>
              <a:rPr sz="1400" b="1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mínima</a:t>
            </a:r>
            <a:endParaRPr sz="1400">
              <a:latin typeface="Arial"/>
              <a:cs typeface="Arial"/>
            </a:endParaRPr>
          </a:p>
          <a:p>
            <a:pPr marL="12700" marR="8255" lvl="1">
              <a:lnSpc>
                <a:spcPct val="143000"/>
              </a:lnSpc>
              <a:spcBef>
                <a:spcPts val="825"/>
              </a:spcBef>
              <a:buAutoNum type="arabicPeriod" startAt="4"/>
              <a:tabLst>
                <a:tab pos="450850" algn="l"/>
                <a:tab pos="451484" algn="l"/>
                <a:tab pos="1866264" algn="l"/>
                <a:tab pos="2214880" algn="l"/>
                <a:tab pos="3225165" algn="l"/>
                <a:tab pos="3573779" algn="l"/>
                <a:tab pos="4514850" algn="l"/>
                <a:tab pos="4862195" algn="l"/>
              </a:tabLst>
            </a:pPr>
            <a:r>
              <a:rPr sz="1400" b="1" spc="-10" dirty="0">
                <a:latin typeface="Arial"/>
                <a:cs typeface="Arial"/>
              </a:rPr>
              <a:t>C</a:t>
            </a:r>
            <a:r>
              <a:rPr sz="1400" b="1" dirty="0">
                <a:latin typeface="Arial"/>
                <a:cs typeface="Arial"/>
              </a:rPr>
              <a:t>ar</a:t>
            </a:r>
            <a:r>
              <a:rPr sz="1400" b="1" spc="-15" dirty="0">
                <a:latin typeface="Arial"/>
                <a:cs typeface="Arial"/>
              </a:rPr>
              <a:t>a</a:t>
            </a:r>
            <a:r>
              <a:rPr sz="1400" b="1" dirty="0">
                <a:latin typeface="Arial"/>
                <a:cs typeface="Arial"/>
              </a:rPr>
              <a:t>cte</a:t>
            </a:r>
            <a:r>
              <a:rPr sz="1400" b="1" spc="-10" dirty="0">
                <a:latin typeface="Arial"/>
                <a:cs typeface="Arial"/>
              </a:rPr>
              <a:t>r</a:t>
            </a:r>
            <a:r>
              <a:rPr sz="1400" b="1" dirty="0">
                <a:latin typeface="Arial"/>
                <a:cs typeface="Arial"/>
              </a:rPr>
              <a:t>ís</a:t>
            </a:r>
            <a:r>
              <a:rPr sz="1400" b="1" spc="-15" dirty="0">
                <a:latin typeface="Arial"/>
                <a:cs typeface="Arial"/>
              </a:rPr>
              <a:t>t</a:t>
            </a:r>
            <a:r>
              <a:rPr sz="1400" b="1" dirty="0">
                <a:latin typeface="Arial"/>
                <a:cs typeface="Arial"/>
              </a:rPr>
              <a:t>i</a:t>
            </a:r>
            <a:r>
              <a:rPr sz="1400" b="1" spc="-15" dirty="0">
                <a:latin typeface="Arial"/>
                <a:cs typeface="Arial"/>
              </a:rPr>
              <a:t>c</a:t>
            </a:r>
            <a:r>
              <a:rPr sz="1400" b="1" dirty="0">
                <a:latin typeface="Arial"/>
                <a:cs typeface="Arial"/>
              </a:rPr>
              <a:t>as	</a:t>
            </a:r>
            <a:r>
              <a:rPr sz="1400" b="1" spc="-10" dirty="0">
                <a:latin typeface="Arial"/>
                <a:cs typeface="Arial"/>
              </a:rPr>
              <a:t>d</a:t>
            </a:r>
            <a:r>
              <a:rPr sz="1400" b="1" dirty="0">
                <a:latin typeface="Arial"/>
                <a:cs typeface="Arial"/>
              </a:rPr>
              <a:t>e	ca</a:t>
            </a:r>
            <a:r>
              <a:rPr sz="1400" b="1" spc="-10" dirty="0">
                <a:latin typeface="Arial"/>
                <a:cs typeface="Arial"/>
              </a:rPr>
              <a:t>p</a:t>
            </a:r>
            <a:r>
              <a:rPr sz="1400" b="1" dirty="0">
                <a:latin typeface="Arial"/>
                <a:cs typeface="Arial"/>
              </a:rPr>
              <a:t>a</a:t>
            </a:r>
            <a:r>
              <a:rPr sz="1400" b="1" spc="-15" dirty="0">
                <a:latin typeface="Arial"/>
                <a:cs typeface="Arial"/>
              </a:rPr>
              <a:t>c</a:t>
            </a:r>
            <a:r>
              <a:rPr sz="1400" b="1" dirty="0">
                <a:latin typeface="Arial"/>
                <a:cs typeface="Arial"/>
              </a:rPr>
              <a:t>i</a:t>
            </a:r>
            <a:r>
              <a:rPr sz="1400" b="1" spc="-10" dirty="0">
                <a:latin typeface="Arial"/>
                <a:cs typeface="Arial"/>
              </a:rPr>
              <a:t>d</a:t>
            </a:r>
            <a:r>
              <a:rPr sz="1400" b="1" dirty="0">
                <a:latin typeface="Arial"/>
                <a:cs typeface="Arial"/>
              </a:rPr>
              <a:t>ad	</a:t>
            </a:r>
            <a:r>
              <a:rPr sz="1400" b="1" spc="-10" dirty="0">
                <a:latin typeface="Arial"/>
                <a:cs typeface="Arial"/>
              </a:rPr>
              <a:t>d</a:t>
            </a:r>
            <a:r>
              <a:rPr sz="1400" b="1" dirty="0">
                <a:latin typeface="Arial"/>
                <a:cs typeface="Arial"/>
              </a:rPr>
              <a:t>e	ma</a:t>
            </a:r>
            <a:r>
              <a:rPr sz="1400" b="1" spc="-10" dirty="0">
                <a:latin typeface="Arial"/>
                <a:cs typeface="Arial"/>
              </a:rPr>
              <a:t>n</a:t>
            </a:r>
            <a:r>
              <a:rPr sz="1400" b="1" dirty="0">
                <a:latin typeface="Arial"/>
                <a:cs typeface="Arial"/>
              </a:rPr>
              <a:t>i</a:t>
            </a:r>
            <a:r>
              <a:rPr sz="1400" b="1" spc="-10" dirty="0">
                <a:latin typeface="Arial"/>
                <a:cs typeface="Arial"/>
              </a:rPr>
              <a:t>obr</a:t>
            </a:r>
            <a:r>
              <a:rPr sz="1400" b="1" dirty="0">
                <a:latin typeface="Arial"/>
                <a:cs typeface="Arial"/>
              </a:rPr>
              <a:t>a	</a:t>
            </a:r>
            <a:r>
              <a:rPr sz="1400" b="1" spc="-20" dirty="0">
                <a:latin typeface="Arial"/>
                <a:cs typeface="Arial"/>
              </a:rPr>
              <a:t>d</a:t>
            </a:r>
            <a:r>
              <a:rPr sz="1400" b="1" dirty="0">
                <a:latin typeface="Arial"/>
                <a:cs typeface="Arial"/>
              </a:rPr>
              <a:t>e	c</a:t>
            </a:r>
            <a:r>
              <a:rPr sz="1400" b="1" spc="-10" dirty="0">
                <a:latin typeface="Arial"/>
                <a:cs typeface="Arial"/>
              </a:rPr>
              <a:t>or</a:t>
            </a:r>
            <a:r>
              <a:rPr sz="1400" b="1" dirty="0">
                <a:latin typeface="Arial"/>
                <a:cs typeface="Arial"/>
              </a:rPr>
              <a:t>rie</a:t>
            </a:r>
            <a:r>
              <a:rPr sz="1400" b="1" spc="-10" dirty="0">
                <a:latin typeface="Arial"/>
                <a:cs typeface="Arial"/>
              </a:rPr>
              <a:t>n</a:t>
            </a:r>
            <a:r>
              <a:rPr sz="1400" b="1" spc="-15" dirty="0">
                <a:latin typeface="Arial"/>
                <a:cs typeface="Arial"/>
              </a:rPr>
              <a:t>t</a:t>
            </a:r>
            <a:r>
              <a:rPr sz="1400" b="1" dirty="0">
                <a:latin typeface="Arial"/>
                <a:cs typeface="Arial"/>
              </a:rPr>
              <a:t>e  </a:t>
            </a:r>
            <a:r>
              <a:rPr sz="1400" b="1" spc="-5" dirty="0">
                <a:latin typeface="Arial"/>
                <a:cs typeface="Arial"/>
              </a:rPr>
              <a:t>capacitiva</a:t>
            </a:r>
            <a:endParaRPr sz="1400">
              <a:latin typeface="Arial"/>
              <a:cs typeface="Arial"/>
            </a:endParaRPr>
          </a:p>
          <a:p>
            <a:pPr lvl="1">
              <a:spcBef>
                <a:spcPts val="40"/>
              </a:spcBef>
              <a:buFont typeface="Arial"/>
              <a:buAutoNum type="arabicPeriod" startAt="4"/>
            </a:pPr>
            <a:endParaRPr sz="1300">
              <a:latin typeface="Arial"/>
              <a:cs typeface="Arial"/>
            </a:endParaRPr>
          </a:p>
          <a:p>
            <a:pPr marL="956944" lvl="2" indent="-495934">
              <a:buAutoNum type="arabicPeriod"/>
              <a:tabLst>
                <a:tab pos="957580" algn="l"/>
              </a:tabLst>
            </a:pPr>
            <a:r>
              <a:rPr sz="1400" b="1" spc="-5" dirty="0">
                <a:latin typeface="Arial"/>
                <a:cs typeface="Arial"/>
              </a:rPr>
              <a:t>Corriente</a:t>
            </a:r>
            <a:r>
              <a:rPr sz="1400" b="1" spc="-2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capacitiva </a:t>
            </a:r>
            <a:r>
              <a:rPr sz="1400" b="1" spc="5" dirty="0">
                <a:latin typeface="Arial"/>
                <a:cs typeface="Arial"/>
              </a:rPr>
              <a:t>(A</a:t>
            </a:r>
            <a:r>
              <a:rPr sz="1400" b="1" spc="-5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rms)</a:t>
            </a:r>
            <a:endParaRPr sz="1400">
              <a:latin typeface="Arial"/>
              <a:cs typeface="Arial"/>
            </a:endParaRPr>
          </a:p>
          <a:p>
            <a:pPr marL="12700" marR="8890" lvl="2" indent="448945">
              <a:lnSpc>
                <a:spcPct val="142900"/>
              </a:lnSpc>
              <a:spcBef>
                <a:spcPts val="830"/>
              </a:spcBef>
              <a:buAutoNum type="arabicPeriod"/>
              <a:tabLst>
                <a:tab pos="1024255" algn="l"/>
              </a:tabLst>
            </a:pPr>
            <a:r>
              <a:rPr sz="1400" b="1" spc="-5" dirty="0">
                <a:latin typeface="Arial"/>
                <a:cs typeface="Arial"/>
              </a:rPr>
              <a:t>Tensión</a:t>
            </a:r>
            <a:r>
              <a:rPr sz="1400" b="1" spc="140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de</a:t>
            </a:r>
            <a:r>
              <a:rPr sz="1400" b="1" spc="15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restablecimiento</a:t>
            </a:r>
            <a:r>
              <a:rPr sz="1400" b="1" spc="14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(entre</a:t>
            </a:r>
            <a:r>
              <a:rPr sz="1400" b="1" spc="13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los</a:t>
            </a:r>
            <a:r>
              <a:rPr sz="1400" b="1" spc="13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bornes</a:t>
            </a:r>
            <a:r>
              <a:rPr sz="1400" b="1" spc="14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del </a:t>
            </a:r>
            <a:r>
              <a:rPr sz="1400" b="1" spc="-37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interruptor)</a:t>
            </a:r>
            <a:endParaRPr sz="1400">
              <a:latin typeface="Arial"/>
              <a:cs typeface="Arial"/>
            </a:endParaRPr>
          </a:p>
          <a:p>
            <a:pPr lvl="2">
              <a:spcBef>
                <a:spcPts val="40"/>
              </a:spcBef>
              <a:buFont typeface="Arial"/>
              <a:buAutoNum type="arabicPeriod"/>
            </a:pPr>
            <a:endParaRPr sz="1300">
              <a:latin typeface="Arial"/>
              <a:cs typeface="Arial"/>
            </a:endParaRPr>
          </a:p>
          <a:p>
            <a:pPr marL="911225"/>
            <a:r>
              <a:rPr sz="1400" dirty="0">
                <a:latin typeface="Arial"/>
                <a:cs typeface="Arial"/>
              </a:rPr>
              <a:t>-Tensión</a:t>
            </a:r>
            <a:r>
              <a:rPr sz="1400" spc="-5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máxima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40"/>
              </a:spcBef>
            </a:pPr>
            <a:endParaRPr sz="1300">
              <a:latin typeface="Arial"/>
              <a:cs typeface="Arial"/>
            </a:endParaRPr>
          </a:p>
          <a:p>
            <a:pPr marL="911225"/>
            <a:r>
              <a:rPr sz="1400" dirty="0">
                <a:latin typeface="Arial"/>
                <a:cs typeface="Arial"/>
              </a:rPr>
              <a:t>-</a:t>
            </a:r>
            <a:r>
              <a:rPr sz="1400" spc="-5" dirty="0">
                <a:latin typeface="Arial"/>
                <a:cs typeface="Arial"/>
              </a:rPr>
              <a:t> Tiempo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la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tensión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máxima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45"/>
              </a:spcBef>
            </a:pPr>
            <a:endParaRPr sz="1300">
              <a:latin typeface="Arial"/>
              <a:cs typeface="Arial"/>
            </a:endParaRPr>
          </a:p>
          <a:p>
            <a:pPr marL="359410" lvl="1" indent="-347345">
              <a:buAutoNum type="arabicPeriod" startAt="5"/>
              <a:tabLst>
                <a:tab pos="360045" algn="l"/>
              </a:tabLst>
            </a:pPr>
            <a:r>
              <a:rPr sz="1400" b="1" spc="-5" dirty="0">
                <a:latin typeface="Arial"/>
                <a:cs typeface="Arial"/>
              </a:rPr>
              <a:t>Tensiones</a:t>
            </a:r>
            <a:r>
              <a:rPr sz="1400" b="1" spc="-1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transitorias</a:t>
            </a:r>
            <a:r>
              <a:rPr sz="1400" b="1" spc="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de</a:t>
            </a:r>
            <a:r>
              <a:rPr sz="1400" b="1" spc="-1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restablecimiento</a:t>
            </a:r>
            <a:endParaRPr sz="1400">
              <a:latin typeface="Arial"/>
              <a:cs typeface="Arial"/>
            </a:endParaRPr>
          </a:p>
          <a:p>
            <a:pPr marL="12700" marR="5715" indent="448945">
              <a:lnSpc>
                <a:spcPct val="142900"/>
              </a:lnSpc>
              <a:spcBef>
                <a:spcPts val="830"/>
              </a:spcBef>
            </a:pPr>
            <a:r>
              <a:rPr sz="1400" dirty="0">
                <a:latin typeface="Arial"/>
                <a:cs typeface="Arial"/>
              </a:rPr>
              <a:t>Los</a:t>
            </a:r>
            <a:r>
              <a:rPr sz="1400" spc="5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interruptores</a:t>
            </a:r>
            <a:r>
              <a:rPr sz="1400" spc="6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deberán</a:t>
            </a:r>
            <a:r>
              <a:rPr sz="1400" spc="4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ser</a:t>
            </a:r>
            <a:r>
              <a:rPr sz="1400" spc="5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capaces</a:t>
            </a:r>
            <a:r>
              <a:rPr sz="1400" spc="55" dirty="0">
                <a:latin typeface="Arial"/>
                <a:cs typeface="Arial"/>
              </a:rPr>
              <a:t> </a:t>
            </a:r>
            <a:r>
              <a:rPr sz="1400" spc="5" dirty="0">
                <a:latin typeface="Arial"/>
                <a:cs typeface="Arial"/>
              </a:rPr>
              <a:t>de</a:t>
            </a:r>
            <a:r>
              <a:rPr sz="1400" spc="5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interrumpir</a:t>
            </a:r>
            <a:r>
              <a:rPr sz="1400" spc="4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la</a:t>
            </a:r>
            <a:r>
              <a:rPr sz="1400" spc="4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corriente </a:t>
            </a:r>
            <a:r>
              <a:rPr sz="1400" spc="-37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5" dirty="0">
                <a:latin typeface="Arial"/>
                <a:cs typeface="Arial"/>
              </a:rPr>
              <a:t> cortocircuito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nominal.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158281" y="8909622"/>
            <a:ext cx="5561965" cy="0"/>
          </a:xfrm>
          <a:custGeom>
            <a:avLst/>
            <a:gdLst/>
            <a:ahLst/>
            <a:cxnLst/>
            <a:rect l="l" t="t" r="r" b="b"/>
            <a:pathLst>
              <a:path w="5561965">
                <a:moveTo>
                  <a:pt x="0" y="0"/>
                </a:moveTo>
                <a:lnTo>
                  <a:pt x="5561885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158044" y="804717"/>
            <a:ext cx="999649" cy="431186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6572251" y="1232662"/>
            <a:ext cx="5189855" cy="15627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715" algn="r">
              <a:spcBef>
                <a:spcPts val="100"/>
              </a:spcBef>
            </a:pPr>
            <a:r>
              <a:rPr sz="1100" spc="-5" dirty="0">
                <a:latin typeface="Calibri"/>
                <a:cs typeface="Calibri"/>
              </a:rPr>
              <a:t>Ficha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Técnica: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K-001</a:t>
            </a:r>
            <a:endParaRPr sz="1100">
              <a:latin typeface="Calibri"/>
              <a:cs typeface="Calibri"/>
            </a:endParaRPr>
          </a:p>
          <a:p>
            <a:pPr marL="4699635" marR="5080" indent="118745" algn="r">
              <a:lnSpc>
                <a:spcPct val="101800"/>
              </a:lnSpc>
              <a:spcBef>
                <a:spcPts val="5"/>
              </a:spcBef>
            </a:pPr>
            <a:r>
              <a:rPr sz="1100" dirty="0">
                <a:latin typeface="Calibri"/>
                <a:cs typeface="Calibri"/>
              </a:rPr>
              <a:t>Re</a:t>
            </a:r>
            <a:r>
              <a:rPr sz="1100" spc="5" dirty="0">
                <a:latin typeface="Calibri"/>
                <a:cs typeface="Calibri"/>
              </a:rPr>
              <a:t>v</a:t>
            </a:r>
            <a:r>
              <a:rPr sz="1100" dirty="0">
                <a:latin typeface="Calibri"/>
                <a:cs typeface="Calibri"/>
              </a:rPr>
              <a:t>.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  </a:t>
            </a:r>
            <a:r>
              <a:rPr sz="1100" spc="-5" dirty="0">
                <a:latin typeface="Calibri"/>
                <a:cs typeface="Calibri"/>
              </a:rPr>
              <a:t>Jul-</a:t>
            </a:r>
            <a:r>
              <a:rPr sz="1100" dirty="0">
                <a:latin typeface="Calibri"/>
                <a:cs typeface="Calibri"/>
              </a:rPr>
              <a:t>20</a:t>
            </a:r>
            <a:r>
              <a:rPr sz="1100" spc="-10" dirty="0">
                <a:latin typeface="Calibri"/>
                <a:cs typeface="Calibri"/>
              </a:rPr>
              <a:t>1</a:t>
            </a:r>
            <a:r>
              <a:rPr sz="1100" dirty="0">
                <a:latin typeface="Calibri"/>
                <a:cs typeface="Calibri"/>
              </a:rPr>
              <a:t>8</a:t>
            </a:r>
            <a:endParaRPr sz="1100">
              <a:latin typeface="Calibri"/>
              <a:cs typeface="Calibri"/>
            </a:endParaRPr>
          </a:p>
          <a:p>
            <a:pPr marL="507365" lvl="2" indent="-495300">
              <a:lnSpc>
                <a:spcPts val="1655"/>
              </a:lnSpc>
              <a:buAutoNum type="arabicPeriod"/>
              <a:tabLst>
                <a:tab pos="508000" algn="l"/>
              </a:tabLst>
            </a:pPr>
            <a:r>
              <a:rPr sz="1400" b="1" spc="-5" dirty="0">
                <a:latin typeface="Arial"/>
                <a:cs typeface="Arial"/>
              </a:rPr>
              <a:t>Interrupción</a:t>
            </a:r>
            <a:r>
              <a:rPr sz="1400" b="1" spc="-1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en</a:t>
            </a:r>
            <a:r>
              <a:rPr sz="1400" b="1" spc="-1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Oposición</a:t>
            </a:r>
            <a:r>
              <a:rPr sz="1400" b="1" spc="-1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de</a:t>
            </a:r>
            <a:r>
              <a:rPr sz="1400" b="1" spc="-3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Fases</a:t>
            </a:r>
            <a:endParaRPr sz="1400">
              <a:latin typeface="Arial"/>
              <a:cs typeface="Arial"/>
            </a:endParaRPr>
          </a:p>
          <a:p>
            <a:pPr lvl="2">
              <a:spcBef>
                <a:spcPts val="40"/>
              </a:spcBef>
              <a:buFont typeface="Arial"/>
              <a:buAutoNum type="arabicPeriod"/>
            </a:pPr>
            <a:endParaRPr sz="1300">
              <a:latin typeface="Arial"/>
              <a:cs typeface="Arial"/>
            </a:endParaRPr>
          </a:p>
          <a:p>
            <a:pPr marL="508000" lvl="2" indent="-495300">
              <a:buAutoNum type="arabicPeriod"/>
              <a:tabLst>
                <a:tab pos="508000" algn="l"/>
              </a:tabLst>
            </a:pPr>
            <a:r>
              <a:rPr sz="1400" b="1" spc="-5" dirty="0">
                <a:latin typeface="Arial"/>
                <a:cs typeface="Arial"/>
              </a:rPr>
              <a:t>Recierre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40"/>
              </a:spcBef>
            </a:pPr>
            <a:endParaRPr sz="1300">
              <a:latin typeface="Arial"/>
              <a:cs typeface="Arial"/>
            </a:endParaRPr>
          </a:p>
          <a:p>
            <a:pPr marL="12700"/>
            <a:r>
              <a:rPr sz="1400" b="1" dirty="0">
                <a:latin typeface="Arial"/>
                <a:cs typeface="Arial"/>
              </a:rPr>
              <a:t>4.5.3</a:t>
            </a:r>
            <a:r>
              <a:rPr sz="1400" b="1" spc="-2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Ciclo</a:t>
            </a:r>
            <a:r>
              <a:rPr sz="1400" b="1" spc="-1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de</a:t>
            </a:r>
            <a:r>
              <a:rPr sz="1400" b="1" spc="-2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servicio</a:t>
            </a:r>
            <a:endParaRPr sz="14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255308" y="8940496"/>
            <a:ext cx="5372100" cy="5073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1150"/>
              </a:lnSpc>
            </a:pPr>
            <a:r>
              <a:rPr sz="1100" dirty="0">
                <a:latin typeface="Calibri"/>
                <a:cs typeface="Calibri"/>
              </a:rPr>
              <a:t>PH </a:t>
            </a:r>
            <a:r>
              <a:rPr sz="1100" spc="-5" dirty="0">
                <a:latin typeface="Calibri"/>
                <a:cs typeface="Calibri"/>
              </a:rPr>
              <a:t>Financial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Park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Tower,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Piso</a:t>
            </a:r>
            <a:r>
              <a:rPr sz="1100" dirty="0">
                <a:latin typeface="Calibri"/>
                <a:cs typeface="Calibri"/>
              </a:rPr>
              <a:t> 35,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Boulevard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Costa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Este. </a:t>
            </a:r>
            <a:r>
              <a:rPr sz="1100" spc="-5" dirty="0">
                <a:latin typeface="Calibri"/>
                <a:cs typeface="Calibri"/>
              </a:rPr>
              <a:t>Corregimiento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Juan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Díaz,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Costa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del</a:t>
            </a:r>
            <a:endParaRPr sz="1100">
              <a:latin typeface="Calibri"/>
              <a:cs typeface="Calibri"/>
            </a:endParaRPr>
          </a:p>
          <a:p>
            <a:pPr marL="1724025" marR="1714500" algn="ctr">
              <a:lnSpc>
                <a:spcPct val="101800"/>
              </a:lnSpc>
            </a:pPr>
            <a:r>
              <a:rPr sz="1100" spc="-5" dirty="0">
                <a:latin typeface="Calibri"/>
                <a:cs typeface="Calibri"/>
              </a:rPr>
              <a:t>Este.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Ciudad</a:t>
            </a:r>
            <a:r>
              <a:rPr sz="110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Panamá.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Panamá. </a:t>
            </a:r>
            <a:r>
              <a:rPr sz="1100" spc="-229" dirty="0">
                <a:latin typeface="Calibri"/>
                <a:cs typeface="Calibri"/>
              </a:rPr>
              <a:t> </a:t>
            </a:r>
            <a:r>
              <a:rPr sz="1100" u="sng" spc="-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3"/>
              </a:rPr>
              <a:t>www.kaizengrp.com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122721" y="3372739"/>
            <a:ext cx="5636895" cy="38597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60045" lvl="1" indent="-347980">
              <a:spcBef>
                <a:spcPts val="100"/>
              </a:spcBef>
              <a:buAutoNum type="arabicPeriod" startAt="6"/>
              <a:tabLst>
                <a:tab pos="360680" algn="l"/>
              </a:tabLst>
            </a:pPr>
            <a:r>
              <a:rPr sz="1400" b="1" spc="-5" dirty="0">
                <a:latin typeface="Arial"/>
                <a:cs typeface="Arial"/>
              </a:rPr>
              <a:t>Pruebas</a:t>
            </a:r>
            <a:r>
              <a:rPr sz="1400" b="1" spc="-4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tipos</a:t>
            </a:r>
            <a:endParaRPr sz="1400">
              <a:latin typeface="Arial"/>
              <a:cs typeface="Arial"/>
            </a:endParaRPr>
          </a:p>
          <a:p>
            <a:pPr lvl="1">
              <a:spcBef>
                <a:spcPts val="45"/>
              </a:spcBef>
              <a:buFont typeface="Arial"/>
              <a:buAutoNum type="arabicPeriod" startAt="6"/>
            </a:pPr>
            <a:endParaRPr sz="1300">
              <a:latin typeface="Arial"/>
              <a:cs typeface="Arial"/>
            </a:endParaRPr>
          </a:p>
          <a:p>
            <a:pPr marL="956944" lvl="2" indent="-495934">
              <a:buAutoNum type="arabicPeriod"/>
              <a:tabLst>
                <a:tab pos="957580" algn="l"/>
              </a:tabLst>
            </a:pPr>
            <a:r>
              <a:rPr sz="1400" b="1" spc="-5" dirty="0">
                <a:latin typeface="Arial"/>
                <a:cs typeface="Arial"/>
              </a:rPr>
              <a:t>Pruebas</a:t>
            </a:r>
            <a:r>
              <a:rPr sz="1400" b="1" spc="-2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Dieléctricas</a:t>
            </a:r>
            <a:endParaRPr sz="1400">
              <a:latin typeface="Arial"/>
              <a:cs typeface="Arial"/>
            </a:endParaRPr>
          </a:p>
          <a:p>
            <a:pPr lvl="2">
              <a:spcBef>
                <a:spcPts val="25"/>
              </a:spcBef>
              <a:buFont typeface="Arial"/>
              <a:buAutoNum type="arabicPeriod"/>
            </a:pPr>
            <a:endParaRPr sz="1300">
              <a:latin typeface="Arial"/>
              <a:cs typeface="Arial"/>
            </a:endParaRPr>
          </a:p>
          <a:p>
            <a:pPr marL="956944" lvl="2" indent="-495934">
              <a:spcBef>
                <a:spcPts val="5"/>
              </a:spcBef>
              <a:buAutoNum type="arabicPeriod"/>
              <a:tabLst>
                <a:tab pos="957580" algn="l"/>
              </a:tabLst>
            </a:pPr>
            <a:r>
              <a:rPr sz="1400" b="1" spc="-5" dirty="0">
                <a:latin typeface="Arial"/>
                <a:cs typeface="Arial"/>
              </a:rPr>
              <a:t>Pruebas</a:t>
            </a:r>
            <a:r>
              <a:rPr sz="1400" b="1" spc="-1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de aperturas</a:t>
            </a:r>
            <a:r>
              <a:rPr sz="1400" b="1" spc="1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y</a:t>
            </a:r>
            <a:r>
              <a:rPr sz="1400" b="1" spc="-4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cierre</a:t>
            </a:r>
            <a:r>
              <a:rPr sz="1400" b="1" spc="-5" dirty="0">
                <a:latin typeface="Arial"/>
                <a:cs typeface="Arial"/>
              </a:rPr>
              <a:t> de</a:t>
            </a:r>
            <a:r>
              <a:rPr sz="1400" b="1" spc="1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líneas</a:t>
            </a:r>
            <a:r>
              <a:rPr sz="1400" b="1" spc="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en</a:t>
            </a:r>
            <a:r>
              <a:rPr sz="1400" b="1" spc="-1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vacío</a:t>
            </a:r>
            <a:endParaRPr sz="1400">
              <a:latin typeface="Arial"/>
              <a:cs typeface="Arial"/>
            </a:endParaRPr>
          </a:p>
          <a:p>
            <a:pPr marL="12700" marR="5080" lvl="2" indent="448945">
              <a:lnSpc>
                <a:spcPct val="143600"/>
              </a:lnSpc>
              <a:spcBef>
                <a:spcPts val="815"/>
              </a:spcBef>
              <a:buAutoNum type="arabicPeriod"/>
              <a:tabLst>
                <a:tab pos="1052830" algn="l"/>
                <a:tab pos="1053465" algn="l"/>
                <a:tab pos="1902460" algn="l"/>
                <a:tab pos="2254250" algn="l"/>
                <a:tab pos="3437254" algn="l"/>
                <a:tab pos="3789045" algn="l"/>
                <a:tab pos="4764405" algn="l"/>
              </a:tabLst>
            </a:pPr>
            <a:r>
              <a:rPr sz="1400" b="1" dirty="0">
                <a:latin typeface="Arial"/>
                <a:cs typeface="Arial"/>
              </a:rPr>
              <a:t>Pr</a:t>
            </a:r>
            <a:r>
              <a:rPr sz="1400" b="1" spc="-10" dirty="0">
                <a:latin typeface="Arial"/>
                <a:cs typeface="Arial"/>
              </a:rPr>
              <a:t>u</a:t>
            </a:r>
            <a:r>
              <a:rPr sz="1400" b="1" dirty="0">
                <a:latin typeface="Arial"/>
                <a:cs typeface="Arial"/>
              </a:rPr>
              <a:t>ebas	</a:t>
            </a:r>
            <a:r>
              <a:rPr sz="1400" b="1" spc="-20" dirty="0">
                <a:latin typeface="Arial"/>
                <a:cs typeface="Arial"/>
              </a:rPr>
              <a:t>d</a:t>
            </a:r>
            <a:r>
              <a:rPr sz="1400" b="1" dirty="0">
                <a:latin typeface="Arial"/>
                <a:cs typeface="Arial"/>
              </a:rPr>
              <a:t>e	i</a:t>
            </a:r>
            <a:r>
              <a:rPr sz="1400" b="1" spc="-10" dirty="0">
                <a:latin typeface="Arial"/>
                <a:cs typeface="Arial"/>
              </a:rPr>
              <a:t>n</a:t>
            </a:r>
            <a:r>
              <a:rPr sz="1400" b="1" dirty="0">
                <a:latin typeface="Arial"/>
                <a:cs typeface="Arial"/>
              </a:rPr>
              <a:t>t</a:t>
            </a:r>
            <a:r>
              <a:rPr sz="1400" b="1" spc="-15" dirty="0">
                <a:latin typeface="Arial"/>
                <a:cs typeface="Arial"/>
              </a:rPr>
              <a:t>e</a:t>
            </a:r>
            <a:r>
              <a:rPr sz="1400" b="1" dirty="0">
                <a:latin typeface="Arial"/>
                <a:cs typeface="Arial"/>
              </a:rPr>
              <a:t>rr</a:t>
            </a:r>
            <a:r>
              <a:rPr sz="1400" b="1" spc="-10" dirty="0">
                <a:latin typeface="Arial"/>
                <a:cs typeface="Arial"/>
              </a:rPr>
              <a:t>up</a:t>
            </a:r>
            <a:r>
              <a:rPr sz="1400" b="1" dirty="0">
                <a:latin typeface="Arial"/>
                <a:cs typeface="Arial"/>
              </a:rPr>
              <a:t>ci</a:t>
            </a:r>
            <a:r>
              <a:rPr sz="1400" b="1" spc="-10" dirty="0">
                <a:latin typeface="Arial"/>
                <a:cs typeface="Arial"/>
              </a:rPr>
              <a:t>ó</a:t>
            </a:r>
            <a:r>
              <a:rPr sz="1400" b="1" dirty="0">
                <a:latin typeface="Arial"/>
                <a:cs typeface="Arial"/>
              </a:rPr>
              <a:t>n	</a:t>
            </a:r>
            <a:r>
              <a:rPr sz="1400" b="1" spc="-20" dirty="0">
                <a:latin typeface="Arial"/>
                <a:cs typeface="Arial"/>
              </a:rPr>
              <a:t>d</a:t>
            </a:r>
            <a:r>
              <a:rPr sz="1400" b="1" dirty="0">
                <a:latin typeface="Arial"/>
                <a:cs typeface="Arial"/>
              </a:rPr>
              <a:t>e	</a:t>
            </a:r>
            <a:r>
              <a:rPr sz="1400" b="1" spc="-10" dirty="0">
                <a:latin typeface="Arial"/>
                <a:cs typeface="Arial"/>
              </a:rPr>
              <a:t>p</a:t>
            </a:r>
            <a:r>
              <a:rPr sz="1400" b="1" dirty="0">
                <a:latin typeface="Arial"/>
                <a:cs typeface="Arial"/>
              </a:rPr>
              <a:t>e</a:t>
            </a:r>
            <a:r>
              <a:rPr sz="1400" b="1" spc="-10" dirty="0">
                <a:latin typeface="Arial"/>
                <a:cs typeface="Arial"/>
              </a:rPr>
              <a:t>qu</a:t>
            </a:r>
            <a:r>
              <a:rPr sz="1400" b="1" dirty="0">
                <a:latin typeface="Arial"/>
                <a:cs typeface="Arial"/>
              </a:rPr>
              <a:t>e</a:t>
            </a:r>
            <a:r>
              <a:rPr sz="1400" b="1" spc="-10" dirty="0">
                <a:latin typeface="Arial"/>
                <a:cs typeface="Arial"/>
              </a:rPr>
              <a:t>ñ</a:t>
            </a:r>
            <a:r>
              <a:rPr sz="1400" b="1" dirty="0">
                <a:latin typeface="Arial"/>
                <a:cs typeface="Arial"/>
              </a:rPr>
              <a:t>as	c</a:t>
            </a:r>
            <a:r>
              <a:rPr sz="1400" b="1" spc="-10" dirty="0">
                <a:latin typeface="Arial"/>
                <a:cs typeface="Arial"/>
              </a:rPr>
              <a:t>or</a:t>
            </a:r>
            <a:r>
              <a:rPr sz="1400" b="1" dirty="0">
                <a:latin typeface="Arial"/>
                <a:cs typeface="Arial"/>
              </a:rPr>
              <a:t>rie</a:t>
            </a:r>
            <a:r>
              <a:rPr sz="1400" b="1" spc="-10" dirty="0">
                <a:latin typeface="Arial"/>
                <a:cs typeface="Arial"/>
              </a:rPr>
              <a:t>n</a:t>
            </a:r>
            <a:r>
              <a:rPr sz="1400" b="1" dirty="0">
                <a:latin typeface="Arial"/>
                <a:cs typeface="Arial"/>
              </a:rPr>
              <a:t>t</a:t>
            </a:r>
            <a:r>
              <a:rPr sz="1400" b="1" spc="-15" dirty="0">
                <a:latin typeface="Arial"/>
                <a:cs typeface="Arial"/>
              </a:rPr>
              <a:t>e</a:t>
            </a:r>
            <a:r>
              <a:rPr sz="1400" b="1" dirty="0">
                <a:latin typeface="Arial"/>
                <a:cs typeface="Arial"/>
              </a:rPr>
              <a:t>s  </a:t>
            </a:r>
            <a:r>
              <a:rPr sz="1400" b="1" spc="-5" dirty="0">
                <a:latin typeface="Arial"/>
                <a:cs typeface="Arial"/>
              </a:rPr>
              <a:t>inductivas</a:t>
            </a:r>
            <a:endParaRPr sz="1400">
              <a:latin typeface="Arial"/>
              <a:cs typeface="Arial"/>
            </a:endParaRPr>
          </a:p>
          <a:p>
            <a:pPr lvl="2">
              <a:spcBef>
                <a:spcPts val="40"/>
              </a:spcBef>
              <a:buFont typeface="Arial"/>
              <a:buAutoNum type="arabicPeriod"/>
            </a:pPr>
            <a:endParaRPr sz="1300">
              <a:latin typeface="Arial"/>
              <a:cs typeface="Arial"/>
            </a:endParaRPr>
          </a:p>
          <a:p>
            <a:pPr marL="956944" lvl="2" indent="-495934">
              <a:buAutoNum type="arabicPeriod"/>
              <a:tabLst>
                <a:tab pos="957580" algn="l"/>
              </a:tabLst>
            </a:pPr>
            <a:r>
              <a:rPr sz="1400" b="1" spc="-5" dirty="0">
                <a:latin typeface="Arial"/>
                <a:cs typeface="Arial"/>
              </a:rPr>
              <a:t>Pruebas</a:t>
            </a:r>
            <a:r>
              <a:rPr sz="1400" b="1" spc="-2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de</a:t>
            </a:r>
            <a:r>
              <a:rPr sz="1400" b="1" spc="-2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fallas</a:t>
            </a:r>
            <a:r>
              <a:rPr sz="1400" b="1" spc="-1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en</a:t>
            </a:r>
            <a:r>
              <a:rPr sz="1400" b="1" spc="-2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terminales</a:t>
            </a:r>
            <a:endParaRPr sz="1400">
              <a:latin typeface="Arial"/>
              <a:cs typeface="Arial"/>
            </a:endParaRPr>
          </a:p>
          <a:p>
            <a:pPr lvl="2">
              <a:spcBef>
                <a:spcPts val="30"/>
              </a:spcBef>
              <a:buFont typeface="Arial"/>
              <a:buAutoNum type="arabicPeriod"/>
            </a:pPr>
            <a:endParaRPr sz="1300">
              <a:latin typeface="Arial"/>
              <a:cs typeface="Arial"/>
            </a:endParaRPr>
          </a:p>
          <a:p>
            <a:pPr marL="956944" lvl="2" indent="-495934">
              <a:buAutoNum type="arabicPeriod"/>
              <a:tabLst>
                <a:tab pos="957580" algn="l"/>
              </a:tabLst>
            </a:pPr>
            <a:r>
              <a:rPr sz="1400" b="1" spc="-5" dirty="0">
                <a:latin typeface="Arial"/>
                <a:cs typeface="Arial"/>
              </a:rPr>
              <a:t>Pruebas</a:t>
            </a:r>
            <a:r>
              <a:rPr sz="1400" b="1" spc="-2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de</a:t>
            </a:r>
            <a:r>
              <a:rPr sz="1400" b="1" spc="-1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fallas</a:t>
            </a:r>
            <a:r>
              <a:rPr sz="1400" b="1" spc="-5" dirty="0">
                <a:latin typeface="Arial"/>
                <a:cs typeface="Arial"/>
              </a:rPr>
              <a:t> kilométricas</a:t>
            </a:r>
            <a:endParaRPr sz="1400">
              <a:latin typeface="Arial"/>
              <a:cs typeface="Arial"/>
            </a:endParaRPr>
          </a:p>
          <a:p>
            <a:pPr lvl="2">
              <a:spcBef>
                <a:spcPts val="40"/>
              </a:spcBef>
              <a:buFont typeface="Arial"/>
              <a:buAutoNum type="arabicPeriod"/>
            </a:pPr>
            <a:endParaRPr sz="1300">
              <a:latin typeface="Arial"/>
              <a:cs typeface="Arial"/>
            </a:endParaRPr>
          </a:p>
          <a:p>
            <a:pPr marL="956944" lvl="2" indent="-495934">
              <a:buAutoNum type="arabicPeriod"/>
              <a:tabLst>
                <a:tab pos="957580" algn="l"/>
              </a:tabLst>
            </a:pPr>
            <a:r>
              <a:rPr sz="1400" b="1" spc="-5" dirty="0">
                <a:latin typeface="Arial"/>
                <a:cs typeface="Arial"/>
              </a:rPr>
              <a:t>Pruebas</a:t>
            </a:r>
            <a:r>
              <a:rPr sz="1400" b="1" spc="-1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de</a:t>
            </a:r>
            <a:r>
              <a:rPr sz="1400" b="1" spc="-1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oposición</a:t>
            </a:r>
            <a:r>
              <a:rPr sz="1400" b="1" spc="-1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de</a:t>
            </a:r>
            <a:r>
              <a:rPr sz="1400" b="1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fase</a:t>
            </a:r>
            <a:endParaRPr sz="1400">
              <a:latin typeface="Arial"/>
              <a:cs typeface="Arial"/>
            </a:endParaRPr>
          </a:p>
          <a:p>
            <a:pPr lvl="2">
              <a:spcBef>
                <a:spcPts val="40"/>
              </a:spcBef>
              <a:buFont typeface="Arial"/>
              <a:buAutoNum type="arabicPeriod"/>
            </a:pPr>
            <a:endParaRPr sz="1300">
              <a:latin typeface="Arial"/>
              <a:cs typeface="Arial"/>
            </a:endParaRPr>
          </a:p>
          <a:p>
            <a:pPr marL="956944" lvl="2" indent="-495934">
              <a:spcBef>
                <a:spcPts val="5"/>
              </a:spcBef>
              <a:buAutoNum type="arabicPeriod"/>
              <a:tabLst>
                <a:tab pos="957580" algn="l"/>
              </a:tabLst>
            </a:pPr>
            <a:r>
              <a:rPr sz="1400" b="1" spc="-5" dirty="0">
                <a:latin typeface="Arial"/>
                <a:cs typeface="Arial"/>
              </a:rPr>
              <a:t>Pruebas</a:t>
            </a:r>
            <a:r>
              <a:rPr sz="1400" b="1" spc="-1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de</a:t>
            </a:r>
            <a:r>
              <a:rPr sz="1400" b="1" spc="-1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corriente</a:t>
            </a:r>
            <a:r>
              <a:rPr sz="1400" b="1" spc="1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pico de corta</a:t>
            </a:r>
            <a:r>
              <a:rPr sz="1400" b="1" spc="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duración</a:t>
            </a:r>
            <a:endParaRPr sz="1400">
              <a:latin typeface="Arial"/>
              <a:cs typeface="Arial"/>
            </a:endParaRPr>
          </a:p>
          <a:p>
            <a:pPr lvl="2">
              <a:spcBef>
                <a:spcPts val="40"/>
              </a:spcBef>
              <a:buFont typeface="Arial"/>
              <a:buAutoNum type="arabicPeriod"/>
            </a:pPr>
            <a:endParaRPr sz="1300">
              <a:latin typeface="Arial"/>
              <a:cs typeface="Arial"/>
            </a:endParaRPr>
          </a:p>
          <a:p>
            <a:pPr marL="956944" lvl="2" indent="-495934">
              <a:buAutoNum type="arabicPeriod"/>
              <a:tabLst>
                <a:tab pos="957580" algn="l"/>
              </a:tabLst>
            </a:pPr>
            <a:r>
              <a:rPr sz="1400" b="1" spc="-5" dirty="0">
                <a:latin typeface="Arial"/>
                <a:cs typeface="Arial"/>
              </a:rPr>
              <a:t>Pruebas</a:t>
            </a:r>
            <a:r>
              <a:rPr sz="1400" b="1" spc="-1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con corriente</a:t>
            </a:r>
            <a:r>
              <a:rPr sz="1400" b="1" spc="-1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nominal</a:t>
            </a:r>
            <a:r>
              <a:rPr sz="1400" b="1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continúa</a:t>
            </a:r>
            <a:endParaRPr sz="14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122720" y="7762494"/>
            <a:ext cx="3186430" cy="6483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9410" lvl="1" indent="-347345">
              <a:spcBef>
                <a:spcPts val="100"/>
              </a:spcBef>
              <a:buAutoNum type="arabicPeriod" startAt="7"/>
              <a:tabLst>
                <a:tab pos="360045" algn="l"/>
              </a:tabLst>
            </a:pPr>
            <a:r>
              <a:rPr sz="1400" b="1" spc="-5" dirty="0">
                <a:latin typeface="Arial"/>
                <a:cs typeface="Arial"/>
              </a:rPr>
              <a:t>Pruebas</a:t>
            </a:r>
            <a:r>
              <a:rPr sz="1400" b="1" spc="-1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de</a:t>
            </a:r>
            <a:r>
              <a:rPr sz="1400" b="1" spc="-2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rutinas</a:t>
            </a:r>
            <a:r>
              <a:rPr sz="1400" b="1" spc="-1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especificadas</a:t>
            </a:r>
            <a:endParaRPr sz="1400">
              <a:latin typeface="Arial"/>
              <a:cs typeface="Arial"/>
            </a:endParaRPr>
          </a:p>
          <a:p>
            <a:pPr lvl="1">
              <a:spcBef>
                <a:spcPts val="45"/>
              </a:spcBef>
              <a:buFont typeface="Arial"/>
              <a:buAutoNum type="arabicPeriod" startAt="7"/>
            </a:pPr>
            <a:endParaRPr sz="1300">
              <a:latin typeface="Arial"/>
              <a:cs typeface="Arial"/>
            </a:endParaRPr>
          </a:p>
          <a:p>
            <a:pPr marL="956944" lvl="2" indent="-495934">
              <a:buAutoNum type="arabicPeriod"/>
              <a:tabLst>
                <a:tab pos="957580" algn="l"/>
              </a:tabLst>
            </a:pPr>
            <a:r>
              <a:rPr sz="1400" b="1" spc="-5" dirty="0">
                <a:latin typeface="Arial"/>
                <a:cs typeface="Arial"/>
              </a:rPr>
              <a:t>Soporte de</a:t>
            </a:r>
            <a:r>
              <a:rPr sz="1400" b="1" spc="-3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Porcelana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582528" y="1232662"/>
            <a:ext cx="1179830" cy="5353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00" spc="-5" dirty="0">
                <a:latin typeface="Calibri"/>
                <a:cs typeface="Calibri"/>
              </a:rPr>
              <a:t>Ficha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Técnica: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K-001</a:t>
            </a:r>
            <a:endParaRPr sz="1100">
              <a:latin typeface="Calibri"/>
              <a:cs typeface="Calibri"/>
            </a:endParaRPr>
          </a:p>
          <a:p>
            <a:pPr marL="689610" marR="5080" indent="118745">
              <a:lnSpc>
                <a:spcPct val="101800"/>
              </a:lnSpc>
              <a:spcBef>
                <a:spcPts val="5"/>
              </a:spcBef>
            </a:pPr>
            <a:r>
              <a:rPr sz="1100" dirty="0">
                <a:latin typeface="Calibri"/>
                <a:cs typeface="Calibri"/>
              </a:rPr>
              <a:t>Re</a:t>
            </a:r>
            <a:r>
              <a:rPr sz="1100" spc="5" dirty="0">
                <a:latin typeface="Calibri"/>
                <a:cs typeface="Calibri"/>
              </a:rPr>
              <a:t>v</a:t>
            </a:r>
            <a:r>
              <a:rPr sz="1100" dirty="0">
                <a:latin typeface="Calibri"/>
                <a:cs typeface="Calibri"/>
              </a:rPr>
              <a:t>.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  </a:t>
            </a:r>
            <a:r>
              <a:rPr sz="1100" spc="-5" dirty="0">
                <a:latin typeface="Calibri"/>
                <a:cs typeface="Calibri"/>
              </a:rPr>
              <a:t>Jul-</a:t>
            </a:r>
            <a:r>
              <a:rPr sz="1100" dirty="0">
                <a:latin typeface="Calibri"/>
                <a:cs typeface="Calibri"/>
              </a:rPr>
              <a:t>20</a:t>
            </a:r>
            <a:r>
              <a:rPr sz="1100" spc="-10" dirty="0">
                <a:latin typeface="Calibri"/>
                <a:cs typeface="Calibri"/>
              </a:rPr>
              <a:t>1</a:t>
            </a:r>
            <a:r>
              <a:rPr sz="1100" dirty="0">
                <a:latin typeface="Calibri"/>
                <a:cs typeface="Calibri"/>
              </a:rPr>
              <a:t>8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6158281" y="8909622"/>
            <a:ext cx="5561965" cy="0"/>
          </a:xfrm>
          <a:custGeom>
            <a:avLst/>
            <a:gdLst/>
            <a:ahLst/>
            <a:cxnLst/>
            <a:rect l="l" t="t" r="r" b="b"/>
            <a:pathLst>
              <a:path w="5561965">
                <a:moveTo>
                  <a:pt x="0" y="0"/>
                </a:moveTo>
                <a:lnTo>
                  <a:pt x="5561885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158044" y="804717"/>
            <a:ext cx="999649" cy="431186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6122721" y="1738631"/>
            <a:ext cx="5634355" cy="676403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56944" lvl="2" indent="-495934">
              <a:spcBef>
                <a:spcPts val="100"/>
              </a:spcBef>
              <a:buAutoNum type="arabicPeriod" startAt="2"/>
              <a:tabLst>
                <a:tab pos="957580" algn="l"/>
              </a:tabLst>
            </a:pPr>
            <a:r>
              <a:rPr sz="1400" b="1" spc="-5" dirty="0">
                <a:latin typeface="Arial"/>
                <a:cs typeface="Arial"/>
              </a:rPr>
              <a:t>Prueba</a:t>
            </a:r>
            <a:r>
              <a:rPr sz="1400" b="1" spc="-2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de</a:t>
            </a:r>
            <a:r>
              <a:rPr sz="1400" b="1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presión</a:t>
            </a:r>
            <a:r>
              <a:rPr sz="1400" b="1" spc="-1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en</a:t>
            </a:r>
            <a:r>
              <a:rPr sz="1400" b="1" spc="-1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cámaras</a:t>
            </a:r>
            <a:endParaRPr sz="1400">
              <a:latin typeface="Arial"/>
              <a:cs typeface="Arial"/>
            </a:endParaRPr>
          </a:p>
          <a:p>
            <a:pPr lvl="2">
              <a:spcBef>
                <a:spcPts val="45"/>
              </a:spcBef>
              <a:buFont typeface="Arial"/>
              <a:buAutoNum type="arabicPeriod" startAt="2"/>
            </a:pPr>
            <a:endParaRPr sz="1300">
              <a:latin typeface="Arial"/>
              <a:cs typeface="Arial"/>
            </a:endParaRPr>
          </a:p>
          <a:p>
            <a:pPr marL="956944" lvl="2" indent="-495934">
              <a:buAutoNum type="arabicPeriod" startAt="2"/>
              <a:tabLst>
                <a:tab pos="957580" algn="l"/>
              </a:tabLst>
            </a:pPr>
            <a:r>
              <a:rPr sz="1400" b="1" spc="-5" dirty="0">
                <a:latin typeface="Arial"/>
                <a:cs typeface="Arial"/>
              </a:rPr>
              <a:t>Prueba</a:t>
            </a:r>
            <a:r>
              <a:rPr sz="1400" b="1" spc="-3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de</a:t>
            </a:r>
            <a:r>
              <a:rPr sz="1400" b="1" spc="-1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presión</a:t>
            </a:r>
            <a:endParaRPr sz="1400">
              <a:latin typeface="Arial"/>
              <a:cs typeface="Arial"/>
            </a:endParaRPr>
          </a:p>
          <a:p>
            <a:pPr lvl="2">
              <a:spcBef>
                <a:spcPts val="40"/>
              </a:spcBef>
              <a:buFont typeface="Arial"/>
              <a:buAutoNum type="arabicPeriod" startAt="2"/>
            </a:pPr>
            <a:endParaRPr sz="1300">
              <a:latin typeface="Arial"/>
              <a:cs typeface="Arial"/>
            </a:endParaRPr>
          </a:p>
          <a:p>
            <a:pPr marL="956944" lvl="2" indent="-495934">
              <a:buAutoNum type="arabicPeriod" startAt="2"/>
              <a:tabLst>
                <a:tab pos="957580" algn="l"/>
              </a:tabLst>
            </a:pPr>
            <a:r>
              <a:rPr sz="1400" b="1" spc="-5" dirty="0">
                <a:latin typeface="Arial"/>
                <a:cs typeface="Arial"/>
              </a:rPr>
              <a:t>Prueba</a:t>
            </a:r>
            <a:r>
              <a:rPr sz="1400" b="1" spc="-2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de</a:t>
            </a:r>
            <a:r>
              <a:rPr sz="1400" b="1" spc="-1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estanqueidad</a:t>
            </a:r>
            <a:endParaRPr sz="1400">
              <a:latin typeface="Arial"/>
              <a:cs typeface="Arial"/>
            </a:endParaRPr>
          </a:p>
          <a:p>
            <a:pPr lvl="2">
              <a:spcBef>
                <a:spcPts val="45"/>
              </a:spcBef>
              <a:buFont typeface="Arial"/>
              <a:buAutoNum type="arabicPeriod" startAt="2"/>
            </a:pPr>
            <a:endParaRPr sz="1300">
              <a:latin typeface="Arial"/>
              <a:cs typeface="Arial"/>
            </a:endParaRPr>
          </a:p>
          <a:p>
            <a:pPr marL="956944" lvl="2" indent="-495934">
              <a:buAutoNum type="arabicPeriod" startAt="2"/>
              <a:tabLst>
                <a:tab pos="957580" algn="l"/>
              </a:tabLst>
            </a:pPr>
            <a:r>
              <a:rPr sz="1400" b="1" spc="-5" dirty="0">
                <a:latin typeface="Arial"/>
                <a:cs typeface="Arial"/>
              </a:rPr>
              <a:t>Prueba</a:t>
            </a:r>
            <a:r>
              <a:rPr sz="1400" b="1" spc="-1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resistencia</a:t>
            </a:r>
            <a:r>
              <a:rPr sz="1400" b="1" spc="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de</a:t>
            </a:r>
            <a:r>
              <a:rPr sz="1400" b="1" spc="-1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calentadores</a:t>
            </a:r>
            <a:r>
              <a:rPr sz="1400" b="1" spc="1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y</a:t>
            </a:r>
            <a:r>
              <a:rPr sz="1400" b="1" spc="-3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bobinas</a:t>
            </a:r>
            <a:endParaRPr sz="1400">
              <a:latin typeface="Arial"/>
              <a:cs typeface="Arial"/>
            </a:endParaRPr>
          </a:p>
          <a:p>
            <a:pPr lvl="2">
              <a:spcBef>
                <a:spcPts val="40"/>
              </a:spcBef>
              <a:buFont typeface="Arial"/>
              <a:buAutoNum type="arabicPeriod" startAt="2"/>
            </a:pPr>
            <a:endParaRPr sz="1300">
              <a:latin typeface="Arial"/>
              <a:cs typeface="Arial"/>
            </a:endParaRPr>
          </a:p>
          <a:p>
            <a:pPr marL="956944" lvl="2" indent="-495934">
              <a:buAutoNum type="arabicPeriod" startAt="2"/>
              <a:tabLst>
                <a:tab pos="957580" algn="l"/>
              </a:tabLst>
            </a:pPr>
            <a:r>
              <a:rPr sz="1400" b="1" spc="-5" dirty="0">
                <a:latin typeface="Arial"/>
                <a:cs typeface="Arial"/>
              </a:rPr>
              <a:t>Pruebas</a:t>
            </a:r>
            <a:r>
              <a:rPr sz="1400" b="1" spc="-1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del</a:t>
            </a:r>
            <a:r>
              <a:rPr sz="1400" b="1" spc="-2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cableado</a:t>
            </a:r>
            <a:r>
              <a:rPr sz="1400" b="1" spc="-5" dirty="0">
                <a:latin typeface="Arial"/>
                <a:cs typeface="Arial"/>
              </a:rPr>
              <a:t> de</a:t>
            </a:r>
            <a:r>
              <a:rPr sz="1400" b="1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control</a:t>
            </a:r>
            <a:endParaRPr sz="1400">
              <a:latin typeface="Arial"/>
              <a:cs typeface="Arial"/>
            </a:endParaRPr>
          </a:p>
          <a:p>
            <a:pPr lvl="2">
              <a:spcBef>
                <a:spcPts val="40"/>
              </a:spcBef>
              <a:buFont typeface="Arial"/>
              <a:buAutoNum type="arabicPeriod" startAt="2"/>
            </a:pPr>
            <a:endParaRPr sz="1300">
              <a:latin typeface="Arial"/>
              <a:cs typeface="Arial"/>
            </a:endParaRPr>
          </a:p>
          <a:p>
            <a:pPr marL="956944" lvl="2" indent="-495934">
              <a:buAutoNum type="arabicPeriod" startAt="2"/>
              <a:tabLst>
                <a:tab pos="957580" algn="l"/>
              </a:tabLst>
            </a:pPr>
            <a:r>
              <a:rPr sz="1400" b="1" spc="-5" dirty="0">
                <a:latin typeface="Arial"/>
                <a:cs typeface="Arial"/>
              </a:rPr>
              <a:t>Verificación</a:t>
            </a:r>
            <a:r>
              <a:rPr sz="1400" b="1" spc="-1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de</a:t>
            </a:r>
            <a:r>
              <a:rPr sz="1400" b="1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los</a:t>
            </a:r>
            <a:r>
              <a:rPr sz="1400" b="1" spc="-1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ajustes</a:t>
            </a:r>
            <a:r>
              <a:rPr sz="1400" b="1" spc="-1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del</a:t>
            </a:r>
            <a:r>
              <a:rPr sz="1400" b="1" spc="-2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mecanismo</a:t>
            </a:r>
            <a:endParaRPr sz="1400">
              <a:latin typeface="Arial"/>
              <a:cs typeface="Arial"/>
            </a:endParaRPr>
          </a:p>
          <a:p>
            <a:pPr lvl="2">
              <a:spcBef>
                <a:spcPts val="30"/>
              </a:spcBef>
              <a:buFont typeface="Arial"/>
              <a:buAutoNum type="arabicPeriod" startAt="2"/>
            </a:pPr>
            <a:endParaRPr sz="1300">
              <a:latin typeface="Arial"/>
              <a:cs typeface="Arial"/>
            </a:endParaRPr>
          </a:p>
          <a:p>
            <a:pPr marL="956944" lvl="2" indent="-495934">
              <a:buAutoNum type="arabicPeriod" startAt="2"/>
              <a:tabLst>
                <a:tab pos="957580" algn="l"/>
              </a:tabLst>
            </a:pPr>
            <a:r>
              <a:rPr sz="1400" b="1" spc="-5" dirty="0">
                <a:latin typeface="Arial"/>
                <a:cs typeface="Arial"/>
              </a:rPr>
              <a:t>Pruebas</a:t>
            </a:r>
            <a:r>
              <a:rPr sz="1400" b="1" spc="-1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de</a:t>
            </a:r>
            <a:r>
              <a:rPr sz="1400" b="1" spc="-1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operación mecánicas</a:t>
            </a:r>
            <a:endParaRPr sz="1400">
              <a:latin typeface="Arial"/>
              <a:cs typeface="Arial"/>
            </a:endParaRPr>
          </a:p>
          <a:p>
            <a:pPr lvl="2">
              <a:spcBef>
                <a:spcPts val="40"/>
              </a:spcBef>
              <a:buFont typeface="Arial"/>
              <a:buAutoNum type="arabicPeriod" startAt="2"/>
            </a:pPr>
            <a:endParaRPr sz="1300">
              <a:latin typeface="Arial"/>
              <a:cs typeface="Arial"/>
            </a:endParaRPr>
          </a:p>
          <a:p>
            <a:pPr marL="956944" lvl="2" indent="-495934">
              <a:buAutoNum type="arabicPeriod" startAt="2"/>
              <a:tabLst>
                <a:tab pos="957580" algn="l"/>
              </a:tabLst>
            </a:pPr>
            <a:r>
              <a:rPr sz="1400" b="1" spc="-5" dirty="0">
                <a:latin typeface="Arial"/>
                <a:cs typeface="Arial"/>
              </a:rPr>
              <a:t>Pruebas</a:t>
            </a:r>
            <a:r>
              <a:rPr sz="1400" b="1" spc="-2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de</a:t>
            </a:r>
            <a:r>
              <a:rPr sz="1400" b="1" spc="-2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tiempo</a:t>
            </a:r>
            <a:r>
              <a:rPr sz="1400" b="1" spc="-1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de</a:t>
            </a:r>
            <a:r>
              <a:rPr sz="1400" b="1" spc="-2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operación</a:t>
            </a:r>
            <a:endParaRPr sz="1400">
              <a:latin typeface="Arial"/>
              <a:cs typeface="Arial"/>
            </a:endParaRPr>
          </a:p>
          <a:p>
            <a:pPr lvl="2">
              <a:spcBef>
                <a:spcPts val="40"/>
              </a:spcBef>
              <a:buFont typeface="Arial"/>
              <a:buAutoNum type="arabicPeriod" startAt="2"/>
            </a:pPr>
            <a:endParaRPr sz="1300">
              <a:latin typeface="Arial"/>
              <a:cs typeface="Arial"/>
            </a:endParaRPr>
          </a:p>
          <a:p>
            <a:pPr marL="1056005" lvl="2" indent="-594995">
              <a:spcBef>
                <a:spcPts val="5"/>
              </a:spcBef>
              <a:buAutoNum type="arabicPeriod" startAt="2"/>
              <a:tabLst>
                <a:tab pos="1056640" algn="l"/>
              </a:tabLst>
            </a:pPr>
            <a:r>
              <a:rPr sz="1400" b="1" spc="-5" dirty="0">
                <a:latin typeface="Arial"/>
                <a:cs typeface="Arial"/>
              </a:rPr>
              <a:t>Pruebas de</a:t>
            </a:r>
            <a:r>
              <a:rPr sz="1400" b="1" spc="-1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tiempo de</a:t>
            </a:r>
            <a:r>
              <a:rPr sz="1400" b="1" spc="-1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inserción de</a:t>
            </a:r>
            <a:r>
              <a:rPr sz="1400" b="1" spc="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la</a:t>
            </a:r>
            <a:r>
              <a:rPr sz="1400" b="1" spc="-1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resistencia</a:t>
            </a:r>
            <a:endParaRPr sz="1400">
              <a:latin typeface="Arial"/>
              <a:cs typeface="Arial"/>
            </a:endParaRPr>
          </a:p>
          <a:p>
            <a:pPr lvl="2">
              <a:spcBef>
                <a:spcPts val="40"/>
              </a:spcBef>
              <a:buFont typeface="Arial"/>
              <a:buAutoNum type="arabicPeriod" startAt="2"/>
            </a:pPr>
            <a:endParaRPr sz="1300">
              <a:latin typeface="Arial"/>
              <a:cs typeface="Arial"/>
            </a:endParaRPr>
          </a:p>
          <a:p>
            <a:pPr marL="1056005" lvl="2" indent="-594995">
              <a:buAutoNum type="arabicPeriod" startAt="2"/>
              <a:tabLst>
                <a:tab pos="1056640" algn="l"/>
              </a:tabLst>
            </a:pPr>
            <a:r>
              <a:rPr sz="1400" b="1" spc="-5" dirty="0">
                <a:latin typeface="Arial"/>
                <a:cs typeface="Arial"/>
              </a:rPr>
              <a:t>Pruebas</a:t>
            </a:r>
            <a:r>
              <a:rPr sz="1400" b="1" spc="-1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de</a:t>
            </a:r>
            <a:r>
              <a:rPr sz="1400" b="1" spc="-2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energía</a:t>
            </a:r>
            <a:r>
              <a:rPr sz="1400" b="1" spc="-1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acumulada</a:t>
            </a:r>
            <a:endParaRPr sz="1400">
              <a:latin typeface="Arial"/>
              <a:cs typeface="Arial"/>
            </a:endParaRPr>
          </a:p>
          <a:p>
            <a:pPr lvl="2">
              <a:spcBef>
                <a:spcPts val="40"/>
              </a:spcBef>
              <a:buFont typeface="Arial"/>
              <a:buAutoNum type="arabicPeriod" startAt="2"/>
            </a:pPr>
            <a:endParaRPr sz="1300">
              <a:latin typeface="Arial"/>
              <a:cs typeface="Arial"/>
            </a:endParaRPr>
          </a:p>
          <a:p>
            <a:pPr marL="1056005" lvl="2" indent="-594995">
              <a:buAutoNum type="arabicPeriod" startAt="2"/>
              <a:tabLst>
                <a:tab pos="1056640" algn="l"/>
              </a:tabLst>
            </a:pPr>
            <a:r>
              <a:rPr sz="1400" b="1" spc="-5" dirty="0">
                <a:latin typeface="Arial"/>
                <a:cs typeface="Arial"/>
              </a:rPr>
              <a:t>Pruebas</a:t>
            </a:r>
            <a:r>
              <a:rPr sz="1400" b="1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de</a:t>
            </a:r>
            <a:r>
              <a:rPr sz="1400" b="1" spc="-1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resistencia</a:t>
            </a:r>
            <a:r>
              <a:rPr sz="1400" b="1" spc="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de los</a:t>
            </a:r>
            <a:r>
              <a:rPr sz="1400" b="1" spc="-1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contactos</a:t>
            </a:r>
            <a:endParaRPr sz="1400">
              <a:latin typeface="Arial"/>
              <a:cs typeface="Arial"/>
            </a:endParaRPr>
          </a:p>
          <a:p>
            <a:pPr lvl="2">
              <a:spcBef>
                <a:spcPts val="40"/>
              </a:spcBef>
              <a:buFont typeface="Arial"/>
              <a:buAutoNum type="arabicPeriod" startAt="2"/>
            </a:pPr>
            <a:endParaRPr sz="1300">
              <a:latin typeface="Arial"/>
              <a:cs typeface="Arial"/>
            </a:endParaRPr>
          </a:p>
          <a:p>
            <a:pPr marL="1056005" lvl="2" indent="-594995">
              <a:spcBef>
                <a:spcPts val="5"/>
              </a:spcBef>
              <a:buAutoNum type="arabicPeriod" startAt="2"/>
              <a:tabLst>
                <a:tab pos="1056640" algn="l"/>
              </a:tabLst>
            </a:pPr>
            <a:r>
              <a:rPr sz="1400" b="1" spc="-5" dirty="0">
                <a:latin typeface="Arial"/>
                <a:cs typeface="Arial"/>
              </a:rPr>
              <a:t>Pruebas</a:t>
            </a:r>
            <a:r>
              <a:rPr sz="1400" b="1" spc="-1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dieléctricas </a:t>
            </a:r>
            <a:r>
              <a:rPr sz="1400" b="1" dirty="0">
                <a:latin typeface="Arial"/>
                <a:cs typeface="Arial"/>
              </a:rPr>
              <a:t>a</a:t>
            </a:r>
            <a:r>
              <a:rPr sz="1400" b="1" spc="-1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60</a:t>
            </a:r>
            <a:r>
              <a:rPr sz="1400" b="1" spc="-2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HZ</a:t>
            </a:r>
            <a:endParaRPr sz="1400">
              <a:latin typeface="Arial"/>
              <a:cs typeface="Arial"/>
            </a:endParaRPr>
          </a:p>
          <a:p>
            <a:pPr lvl="2">
              <a:spcBef>
                <a:spcPts val="40"/>
              </a:spcBef>
              <a:buFont typeface="Arial"/>
              <a:buAutoNum type="arabicPeriod" startAt="2"/>
            </a:pPr>
            <a:endParaRPr sz="1300">
              <a:latin typeface="Arial"/>
              <a:cs typeface="Arial"/>
            </a:endParaRPr>
          </a:p>
          <a:p>
            <a:pPr marL="1056005" lvl="2" indent="-594995">
              <a:buAutoNum type="arabicPeriod" startAt="2"/>
              <a:tabLst>
                <a:tab pos="1056640" algn="l"/>
              </a:tabLst>
            </a:pPr>
            <a:r>
              <a:rPr sz="1400" b="1" spc="-5" dirty="0">
                <a:latin typeface="Arial"/>
                <a:cs typeface="Arial"/>
              </a:rPr>
              <a:t>Pruebas</a:t>
            </a:r>
            <a:r>
              <a:rPr sz="1400" b="1" spc="-1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de</a:t>
            </a:r>
            <a:r>
              <a:rPr sz="1400" b="1" spc="-2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los</a:t>
            </a:r>
            <a:r>
              <a:rPr sz="1400" b="1" spc="-1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condensadores</a:t>
            </a:r>
            <a:endParaRPr sz="1400">
              <a:latin typeface="Arial"/>
              <a:cs typeface="Arial"/>
            </a:endParaRPr>
          </a:p>
          <a:p>
            <a:pPr marL="12700" marR="5080" indent="448945">
              <a:lnSpc>
                <a:spcPct val="143000"/>
              </a:lnSpc>
              <a:spcBef>
                <a:spcPts val="825"/>
              </a:spcBef>
            </a:pPr>
            <a:r>
              <a:rPr sz="1400" b="1" spc="-5" dirty="0">
                <a:latin typeface="Arial"/>
                <a:cs typeface="Arial"/>
              </a:rPr>
              <a:t>4.7.15</a:t>
            </a:r>
            <a:r>
              <a:rPr sz="1400" b="1" spc="18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.Medición</a:t>
            </a:r>
            <a:r>
              <a:rPr sz="1400" b="1" spc="17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de</a:t>
            </a:r>
            <a:r>
              <a:rPr sz="1400" b="1" spc="20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resistencia</a:t>
            </a:r>
            <a:r>
              <a:rPr sz="1400" b="1" spc="18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de</a:t>
            </a:r>
            <a:r>
              <a:rPr sz="1400" b="1" spc="19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inserción</a:t>
            </a:r>
            <a:r>
              <a:rPr sz="1400" b="1" spc="190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al</a:t>
            </a:r>
            <a:r>
              <a:rPr sz="1400" b="1" spc="20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cierre</a:t>
            </a:r>
            <a:r>
              <a:rPr sz="1400" b="1" spc="21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y</a:t>
            </a:r>
            <a:r>
              <a:rPr sz="1400" b="1" spc="14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a</a:t>
            </a:r>
            <a:r>
              <a:rPr sz="1400" b="1" spc="19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la </a:t>
            </a:r>
            <a:r>
              <a:rPr sz="1400" b="1" spc="-37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apertura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40"/>
              </a:spcBef>
            </a:pPr>
            <a:endParaRPr sz="1300">
              <a:latin typeface="Arial"/>
              <a:cs typeface="Arial"/>
            </a:endParaRPr>
          </a:p>
          <a:p>
            <a:pPr marL="359410" lvl="1" indent="-347345">
              <a:buAutoNum type="arabicPeriod" startAt="8"/>
              <a:tabLst>
                <a:tab pos="360045" algn="l"/>
              </a:tabLst>
            </a:pPr>
            <a:r>
              <a:rPr sz="1400" b="1" spc="-5" dirty="0">
                <a:latin typeface="Arial"/>
                <a:cs typeface="Arial"/>
              </a:rPr>
              <a:t>Pruebas</a:t>
            </a:r>
            <a:r>
              <a:rPr sz="1400" b="1" spc="-1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de</a:t>
            </a:r>
            <a:r>
              <a:rPr sz="1400" b="1" spc="-1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aceptación</a:t>
            </a:r>
            <a:r>
              <a:rPr sz="1400" b="1" spc="-1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en</a:t>
            </a:r>
            <a:r>
              <a:rPr sz="1400" b="1" spc="-1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Sitio</a:t>
            </a:r>
            <a:endParaRPr sz="1400">
              <a:latin typeface="Arial"/>
              <a:cs typeface="Arial"/>
            </a:endParaRPr>
          </a:p>
          <a:p>
            <a:pPr lvl="1">
              <a:spcBef>
                <a:spcPts val="40"/>
              </a:spcBef>
              <a:buFont typeface="Arial"/>
              <a:buAutoNum type="arabicPeriod" startAt="8"/>
            </a:pPr>
            <a:endParaRPr sz="1300">
              <a:latin typeface="Arial"/>
              <a:cs typeface="Arial"/>
            </a:endParaRPr>
          </a:p>
          <a:p>
            <a:pPr marL="956944" lvl="2" indent="-495934">
              <a:buAutoNum type="arabicPeriod"/>
              <a:tabLst>
                <a:tab pos="957580" algn="l"/>
              </a:tabLst>
            </a:pPr>
            <a:r>
              <a:rPr sz="1400" b="1" spc="-5" dirty="0">
                <a:latin typeface="Arial"/>
                <a:cs typeface="Arial"/>
              </a:rPr>
              <a:t>Pruebas</a:t>
            </a:r>
            <a:r>
              <a:rPr sz="1400" b="1" spc="-2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de</a:t>
            </a:r>
            <a:r>
              <a:rPr sz="1400" b="1" spc="-2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operación</a:t>
            </a:r>
            <a:endParaRPr sz="14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255308" y="8940496"/>
            <a:ext cx="5372100" cy="5073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1150"/>
              </a:lnSpc>
            </a:pPr>
            <a:r>
              <a:rPr sz="1100" dirty="0">
                <a:latin typeface="Calibri"/>
                <a:cs typeface="Calibri"/>
              </a:rPr>
              <a:t>PH </a:t>
            </a:r>
            <a:r>
              <a:rPr sz="1100" spc="-5" dirty="0">
                <a:latin typeface="Calibri"/>
                <a:cs typeface="Calibri"/>
              </a:rPr>
              <a:t>Financial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Park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Tower,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Piso</a:t>
            </a:r>
            <a:r>
              <a:rPr sz="1100" dirty="0">
                <a:latin typeface="Calibri"/>
                <a:cs typeface="Calibri"/>
              </a:rPr>
              <a:t> 35,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Boulevard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Costa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Este. </a:t>
            </a:r>
            <a:r>
              <a:rPr sz="1100" spc="-5" dirty="0">
                <a:latin typeface="Calibri"/>
                <a:cs typeface="Calibri"/>
              </a:rPr>
              <a:t>Corregimiento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Juan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Díaz,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Costa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del</a:t>
            </a:r>
            <a:endParaRPr sz="1100">
              <a:latin typeface="Calibri"/>
              <a:cs typeface="Calibri"/>
            </a:endParaRPr>
          </a:p>
          <a:p>
            <a:pPr marL="1724025" marR="1714500" algn="ctr">
              <a:lnSpc>
                <a:spcPct val="101800"/>
              </a:lnSpc>
            </a:pPr>
            <a:r>
              <a:rPr sz="1100" spc="-5" dirty="0">
                <a:latin typeface="Calibri"/>
                <a:cs typeface="Calibri"/>
              </a:rPr>
              <a:t>Este.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Ciudad</a:t>
            </a:r>
            <a:r>
              <a:rPr sz="110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Panamá.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Panamá. </a:t>
            </a:r>
            <a:r>
              <a:rPr sz="1100" spc="-229" dirty="0">
                <a:latin typeface="Calibri"/>
                <a:cs typeface="Calibri"/>
              </a:rPr>
              <a:t> </a:t>
            </a:r>
            <a:r>
              <a:rPr sz="1100" u="sng" spc="-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3"/>
              </a:rPr>
              <a:t>www.kaizengrp.com</a:t>
            </a:r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158281" y="8909622"/>
            <a:ext cx="5561965" cy="0"/>
          </a:xfrm>
          <a:custGeom>
            <a:avLst/>
            <a:gdLst/>
            <a:ahLst/>
            <a:cxnLst/>
            <a:rect l="l" t="t" r="r" b="b"/>
            <a:pathLst>
              <a:path w="5561965">
                <a:moveTo>
                  <a:pt x="0" y="0"/>
                </a:moveTo>
                <a:lnTo>
                  <a:pt x="5561885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158044" y="804717"/>
            <a:ext cx="999649" cy="431186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6122721" y="1232662"/>
            <a:ext cx="5639435" cy="510819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715" algn="r">
              <a:spcBef>
                <a:spcPts val="100"/>
              </a:spcBef>
            </a:pPr>
            <a:r>
              <a:rPr sz="1100" spc="-5" dirty="0">
                <a:latin typeface="Calibri"/>
                <a:cs typeface="Calibri"/>
              </a:rPr>
              <a:t>Ficha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Técnica: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K-001</a:t>
            </a:r>
            <a:endParaRPr sz="1100">
              <a:latin typeface="Calibri"/>
              <a:cs typeface="Calibri"/>
            </a:endParaRPr>
          </a:p>
          <a:p>
            <a:pPr marL="5149215" marR="5080" indent="118745" algn="r">
              <a:lnSpc>
                <a:spcPct val="101800"/>
              </a:lnSpc>
              <a:spcBef>
                <a:spcPts val="5"/>
              </a:spcBef>
            </a:pPr>
            <a:r>
              <a:rPr sz="1100" dirty="0">
                <a:latin typeface="Calibri"/>
                <a:cs typeface="Calibri"/>
              </a:rPr>
              <a:t>Re</a:t>
            </a:r>
            <a:r>
              <a:rPr sz="1100" spc="5" dirty="0">
                <a:latin typeface="Calibri"/>
                <a:cs typeface="Calibri"/>
              </a:rPr>
              <a:t>v</a:t>
            </a:r>
            <a:r>
              <a:rPr sz="1100" dirty="0">
                <a:latin typeface="Calibri"/>
                <a:cs typeface="Calibri"/>
              </a:rPr>
              <a:t>.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  </a:t>
            </a:r>
            <a:r>
              <a:rPr sz="1100" spc="-5" dirty="0">
                <a:latin typeface="Calibri"/>
                <a:cs typeface="Calibri"/>
              </a:rPr>
              <a:t>Jul-</a:t>
            </a:r>
            <a:r>
              <a:rPr sz="1100" dirty="0">
                <a:latin typeface="Calibri"/>
                <a:cs typeface="Calibri"/>
              </a:rPr>
              <a:t>20</a:t>
            </a:r>
            <a:r>
              <a:rPr sz="1100" spc="-10" dirty="0">
                <a:latin typeface="Calibri"/>
                <a:cs typeface="Calibri"/>
              </a:rPr>
              <a:t>1</a:t>
            </a:r>
            <a:r>
              <a:rPr sz="1100" dirty="0">
                <a:latin typeface="Calibri"/>
                <a:cs typeface="Calibri"/>
              </a:rPr>
              <a:t>8</a:t>
            </a:r>
            <a:endParaRPr sz="1100">
              <a:latin typeface="Calibri"/>
              <a:cs typeface="Calibri"/>
            </a:endParaRPr>
          </a:p>
          <a:p>
            <a:pPr marL="955675" lvl="2" indent="-494665">
              <a:lnSpc>
                <a:spcPts val="1655"/>
              </a:lnSpc>
              <a:buAutoNum type="arabicPeriod" startAt="2"/>
              <a:tabLst>
                <a:tab pos="956310" algn="l"/>
              </a:tabLst>
            </a:pPr>
            <a:r>
              <a:rPr sz="1400" b="1" dirty="0">
                <a:latin typeface="Arial"/>
                <a:cs typeface="Arial"/>
              </a:rPr>
              <a:t>Mención</a:t>
            </a:r>
            <a:r>
              <a:rPr sz="1400" b="1" spc="-1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de</a:t>
            </a:r>
            <a:r>
              <a:rPr sz="1400" b="1" spc="-1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resistencia</a:t>
            </a:r>
            <a:r>
              <a:rPr sz="1400" b="1" spc="-2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de</a:t>
            </a:r>
            <a:r>
              <a:rPr sz="1400" b="1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contactos principales</a:t>
            </a:r>
            <a:endParaRPr sz="1400">
              <a:latin typeface="Arial"/>
              <a:cs typeface="Arial"/>
            </a:endParaRPr>
          </a:p>
          <a:p>
            <a:pPr lvl="2">
              <a:spcBef>
                <a:spcPts val="40"/>
              </a:spcBef>
              <a:buFont typeface="Arial"/>
              <a:buAutoNum type="arabicPeriod" startAt="2"/>
            </a:pPr>
            <a:endParaRPr sz="1300">
              <a:latin typeface="Arial"/>
              <a:cs typeface="Arial"/>
            </a:endParaRPr>
          </a:p>
          <a:p>
            <a:pPr marL="956944" lvl="2" indent="-495934">
              <a:buAutoNum type="arabicPeriod" startAt="2"/>
              <a:tabLst>
                <a:tab pos="957580" algn="l"/>
              </a:tabLst>
            </a:pPr>
            <a:r>
              <a:rPr sz="1400" b="1" spc="-5" dirty="0">
                <a:latin typeface="Arial"/>
                <a:cs typeface="Arial"/>
              </a:rPr>
              <a:t>Otras</a:t>
            </a:r>
            <a:r>
              <a:rPr sz="1400" b="1" spc="-3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verificaciones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40"/>
              </a:spcBef>
            </a:pPr>
            <a:endParaRPr sz="1300">
              <a:latin typeface="Arial"/>
              <a:cs typeface="Arial"/>
            </a:endParaRPr>
          </a:p>
          <a:p>
            <a:pPr marL="911225"/>
            <a:r>
              <a:rPr sz="1400" dirty="0">
                <a:latin typeface="Arial"/>
                <a:cs typeface="Arial"/>
              </a:rPr>
              <a:t>-Operación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del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interruptor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45"/>
              </a:spcBef>
            </a:pPr>
            <a:endParaRPr sz="1300">
              <a:latin typeface="Arial"/>
              <a:cs typeface="Arial"/>
            </a:endParaRPr>
          </a:p>
          <a:p>
            <a:pPr marL="911225"/>
            <a:r>
              <a:rPr sz="1400" dirty="0">
                <a:latin typeface="Arial"/>
                <a:cs typeface="Arial"/>
              </a:rPr>
              <a:t>-Posición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local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y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remoto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40"/>
              </a:spcBef>
            </a:pPr>
            <a:endParaRPr sz="1300">
              <a:latin typeface="Arial"/>
              <a:cs typeface="Arial"/>
            </a:endParaRPr>
          </a:p>
          <a:p>
            <a:pPr marL="911225"/>
            <a:r>
              <a:rPr sz="1400" dirty="0">
                <a:latin typeface="Arial"/>
                <a:cs typeface="Arial"/>
              </a:rPr>
              <a:t>-Prueba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disparo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por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bobina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1 y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bobina </a:t>
            </a:r>
            <a:r>
              <a:rPr sz="1400" dirty="0">
                <a:latin typeface="Arial"/>
                <a:cs typeface="Arial"/>
              </a:rPr>
              <a:t>2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40"/>
              </a:spcBef>
            </a:pPr>
            <a:endParaRPr sz="1300">
              <a:latin typeface="Arial"/>
              <a:cs typeface="Arial"/>
            </a:endParaRPr>
          </a:p>
          <a:p>
            <a:pPr marL="911225"/>
            <a:r>
              <a:rPr sz="1400" dirty="0">
                <a:latin typeface="Arial"/>
                <a:cs typeface="Arial"/>
              </a:rPr>
              <a:t>-Medición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tensión </a:t>
            </a:r>
            <a:r>
              <a:rPr sz="1400" dirty="0">
                <a:latin typeface="Arial"/>
                <a:cs typeface="Arial"/>
              </a:rPr>
              <a:t>y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corriente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del</a:t>
            </a:r>
            <a:r>
              <a:rPr sz="1400" spc="-5" dirty="0">
                <a:latin typeface="Arial"/>
                <a:cs typeface="Arial"/>
              </a:rPr>
              <a:t> motor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40"/>
              </a:spcBef>
            </a:pPr>
            <a:endParaRPr sz="1300">
              <a:latin typeface="Arial"/>
              <a:cs typeface="Arial"/>
            </a:endParaRPr>
          </a:p>
          <a:p>
            <a:pPr marL="911225">
              <a:spcBef>
                <a:spcPts val="5"/>
              </a:spcBef>
            </a:pPr>
            <a:r>
              <a:rPr sz="1400" spc="-5" dirty="0">
                <a:latin typeface="Arial"/>
                <a:cs typeface="Arial"/>
              </a:rPr>
              <a:t>-Verificación</a:t>
            </a:r>
            <a:r>
              <a:rPr sz="1400" spc="38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de  </a:t>
            </a:r>
            <a:r>
              <a:rPr sz="1400" dirty="0">
                <a:latin typeface="Arial"/>
                <a:cs typeface="Arial"/>
              </a:rPr>
              <a:t>cableado  y</a:t>
            </a:r>
            <a:r>
              <a:rPr sz="1400" spc="37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prueba</a:t>
            </a:r>
            <a:r>
              <a:rPr sz="1400" spc="38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38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resistencia</a:t>
            </a:r>
            <a:r>
              <a:rPr sz="1400" spc="39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en</a:t>
            </a:r>
            <a:r>
              <a:rPr sz="1400" spc="37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el</a:t>
            </a:r>
            <a:endParaRPr sz="1400">
              <a:latin typeface="Arial"/>
              <a:cs typeface="Arial"/>
            </a:endParaRPr>
          </a:p>
          <a:p>
            <a:pPr marL="12700">
              <a:spcBef>
                <a:spcPts val="730"/>
              </a:spcBef>
            </a:pPr>
            <a:r>
              <a:rPr sz="1400" spc="-5" dirty="0">
                <a:latin typeface="Arial"/>
                <a:cs typeface="Arial"/>
              </a:rPr>
              <a:t>mismo.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50"/>
              </a:spcBef>
            </a:pPr>
            <a:endParaRPr sz="1300">
              <a:latin typeface="Arial"/>
              <a:cs typeface="Arial"/>
            </a:endParaRPr>
          </a:p>
          <a:p>
            <a:pPr marL="911225">
              <a:spcBef>
                <a:spcPts val="5"/>
              </a:spcBef>
            </a:pPr>
            <a:r>
              <a:rPr sz="1400" dirty="0">
                <a:latin typeface="Arial"/>
                <a:cs typeface="Arial"/>
              </a:rPr>
              <a:t>-Medición</a:t>
            </a:r>
            <a:r>
              <a:rPr sz="1400" spc="4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de</a:t>
            </a:r>
            <a:r>
              <a:rPr sz="1400" spc="4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la</a:t>
            </a:r>
            <a:r>
              <a:rPr sz="1400" spc="4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resistencia</a:t>
            </a:r>
            <a:r>
              <a:rPr sz="1400" spc="4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óhmica</a:t>
            </a:r>
            <a:r>
              <a:rPr sz="1400" spc="4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de</a:t>
            </a:r>
            <a:r>
              <a:rPr sz="1400" spc="4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las</a:t>
            </a:r>
            <a:r>
              <a:rPr sz="1400" spc="4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bobinas</a:t>
            </a:r>
            <a:r>
              <a:rPr sz="1400" spc="4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3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cierre</a:t>
            </a:r>
            <a:endParaRPr sz="1400">
              <a:latin typeface="Arial"/>
              <a:cs typeface="Arial"/>
            </a:endParaRPr>
          </a:p>
          <a:p>
            <a:pPr marL="12700">
              <a:spcBef>
                <a:spcPts val="720"/>
              </a:spcBef>
            </a:pPr>
            <a:r>
              <a:rPr sz="1400" dirty="0">
                <a:latin typeface="Arial"/>
                <a:cs typeface="Arial"/>
              </a:rPr>
              <a:t>y</a:t>
            </a:r>
            <a:r>
              <a:rPr sz="1400" spc="-5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apertura.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40"/>
              </a:spcBef>
            </a:pPr>
            <a:endParaRPr sz="1300">
              <a:latin typeface="Arial"/>
              <a:cs typeface="Arial"/>
            </a:endParaRPr>
          </a:p>
          <a:p>
            <a:pPr marL="911225"/>
            <a:r>
              <a:rPr sz="1400" spc="-5" dirty="0">
                <a:latin typeface="Arial"/>
                <a:cs typeface="Arial"/>
              </a:rPr>
              <a:t>-Verificación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5" dirty="0">
                <a:latin typeface="Arial"/>
                <a:cs typeface="Arial"/>
              </a:rPr>
              <a:t> alarmas</a:t>
            </a:r>
            <a:r>
              <a:rPr sz="1400" spc="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y</a:t>
            </a:r>
            <a:r>
              <a:rPr sz="1400" spc="-5" dirty="0">
                <a:latin typeface="Arial"/>
                <a:cs typeface="Arial"/>
              </a:rPr>
              <a:t> señalizaciones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40"/>
              </a:spcBef>
            </a:pPr>
            <a:endParaRPr sz="1300">
              <a:latin typeface="Arial"/>
              <a:cs typeface="Arial"/>
            </a:endParaRPr>
          </a:p>
          <a:p>
            <a:pPr marL="911225"/>
            <a:r>
              <a:rPr sz="1400" spc="-5" dirty="0">
                <a:latin typeface="Arial"/>
                <a:cs typeface="Arial"/>
              </a:rPr>
              <a:t>-Verificación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circuitos</a:t>
            </a:r>
            <a:r>
              <a:rPr sz="1400" spc="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calefacción</a:t>
            </a:r>
            <a:r>
              <a:rPr sz="1400" spc="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</a:t>
            </a:r>
            <a:r>
              <a:rPr sz="1400" spc="1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iluminación</a:t>
            </a:r>
            <a:endParaRPr sz="14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255308" y="8940496"/>
            <a:ext cx="5372100" cy="5073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1150"/>
              </a:lnSpc>
            </a:pPr>
            <a:r>
              <a:rPr sz="1100" dirty="0">
                <a:latin typeface="Calibri"/>
                <a:cs typeface="Calibri"/>
              </a:rPr>
              <a:t>PH </a:t>
            </a:r>
            <a:r>
              <a:rPr sz="1100" spc="-5" dirty="0">
                <a:latin typeface="Calibri"/>
                <a:cs typeface="Calibri"/>
              </a:rPr>
              <a:t>Financial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Park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Tower,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Piso</a:t>
            </a:r>
            <a:r>
              <a:rPr sz="1100" dirty="0">
                <a:latin typeface="Calibri"/>
                <a:cs typeface="Calibri"/>
              </a:rPr>
              <a:t> 35,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Boulevard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Costa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Este. </a:t>
            </a:r>
            <a:r>
              <a:rPr sz="1100" spc="-5" dirty="0">
                <a:latin typeface="Calibri"/>
                <a:cs typeface="Calibri"/>
              </a:rPr>
              <a:t>Corregimiento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Juan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Díaz,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Costa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del</a:t>
            </a:r>
            <a:endParaRPr sz="1100">
              <a:latin typeface="Calibri"/>
              <a:cs typeface="Calibri"/>
            </a:endParaRPr>
          </a:p>
          <a:p>
            <a:pPr marL="1724025" marR="1714500" algn="ctr">
              <a:lnSpc>
                <a:spcPct val="101800"/>
              </a:lnSpc>
            </a:pPr>
            <a:r>
              <a:rPr sz="1100" spc="-5" dirty="0">
                <a:latin typeface="Calibri"/>
                <a:cs typeface="Calibri"/>
              </a:rPr>
              <a:t>Este.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Ciudad</a:t>
            </a:r>
            <a:r>
              <a:rPr sz="110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Panamá.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Panamá. </a:t>
            </a:r>
            <a:r>
              <a:rPr sz="1100" spc="-229" dirty="0">
                <a:latin typeface="Calibri"/>
                <a:cs typeface="Calibri"/>
              </a:rPr>
              <a:t> </a:t>
            </a:r>
            <a:r>
              <a:rPr sz="1100" u="sng" spc="-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3"/>
              </a:rPr>
              <a:t>www.kaizengrp.com</a:t>
            </a:r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158281" y="8909622"/>
            <a:ext cx="5561965" cy="0"/>
          </a:xfrm>
          <a:custGeom>
            <a:avLst/>
            <a:gdLst/>
            <a:ahLst/>
            <a:cxnLst/>
            <a:rect l="l" t="t" r="r" b="b"/>
            <a:pathLst>
              <a:path w="5561965">
                <a:moveTo>
                  <a:pt x="0" y="0"/>
                </a:moveTo>
                <a:lnTo>
                  <a:pt x="5561885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158044" y="804717"/>
            <a:ext cx="999649" cy="431186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6122721" y="1232662"/>
            <a:ext cx="5639435" cy="746428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715" algn="r">
              <a:spcBef>
                <a:spcPts val="100"/>
              </a:spcBef>
            </a:pPr>
            <a:r>
              <a:rPr sz="1100" spc="-5" dirty="0">
                <a:latin typeface="Calibri"/>
                <a:cs typeface="Calibri"/>
              </a:rPr>
              <a:t>Ficha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Técnica: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K-001</a:t>
            </a:r>
            <a:endParaRPr sz="1100">
              <a:latin typeface="Calibri"/>
              <a:cs typeface="Calibri"/>
            </a:endParaRPr>
          </a:p>
          <a:p>
            <a:pPr marL="5149215" marR="5080" indent="118745" algn="r">
              <a:lnSpc>
                <a:spcPct val="101800"/>
              </a:lnSpc>
              <a:spcBef>
                <a:spcPts val="5"/>
              </a:spcBef>
            </a:pPr>
            <a:r>
              <a:rPr sz="1100" dirty="0">
                <a:latin typeface="Calibri"/>
                <a:cs typeface="Calibri"/>
              </a:rPr>
              <a:t>Re</a:t>
            </a:r>
            <a:r>
              <a:rPr sz="1100" spc="5" dirty="0">
                <a:latin typeface="Calibri"/>
                <a:cs typeface="Calibri"/>
              </a:rPr>
              <a:t>v</a:t>
            </a:r>
            <a:r>
              <a:rPr sz="1100" dirty="0">
                <a:latin typeface="Calibri"/>
                <a:cs typeface="Calibri"/>
              </a:rPr>
              <a:t>.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  </a:t>
            </a:r>
            <a:r>
              <a:rPr sz="1100" spc="-5" dirty="0">
                <a:latin typeface="Calibri"/>
                <a:cs typeface="Calibri"/>
              </a:rPr>
              <a:t>Jul-</a:t>
            </a:r>
            <a:r>
              <a:rPr sz="1100" dirty="0">
                <a:latin typeface="Calibri"/>
                <a:cs typeface="Calibri"/>
              </a:rPr>
              <a:t>20</a:t>
            </a:r>
            <a:r>
              <a:rPr sz="1100" spc="-10" dirty="0">
                <a:latin typeface="Calibri"/>
                <a:cs typeface="Calibri"/>
              </a:rPr>
              <a:t>1</a:t>
            </a:r>
            <a:r>
              <a:rPr sz="1100" dirty="0">
                <a:latin typeface="Calibri"/>
                <a:cs typeface="Calibri"/>
              </a:rPr>
              <a:t>8</a:t>
            </a:r>
            <a:endParaRPr sz="11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100">
              <a:latin typeface="Calibri"/>
              <a:cs typeface="Calibri"/>
            </a:endParaRPr>
          </a:p>
          <a:p>
            <a:pPr>
              <a:spcBef>
                <a:spcPts val="40"/>
              </a:spcBef>
            </a:pPr>
            <a:endParaRPr sz="900">
              <a:latin typeface="Calibri"/>
              <a:cs typeface="Calibri"/>
            </a:endParaRPr>
          </a:p>
          <a:p>
            <a:pPr marL="240665" marR="5715" indent="-228600">
              <a:lnSpc>
                <a:spcPct val="142900"/>
              </a:lnSpc>
              <a:buAutoNum type="arabicPeriod" startAt="5"/>
              <a:tabLst>
                <a:tab pos="241300" algn="l"/>
              </a:tabLst>
            </a:pPr>
            <a:r>
              <a:rPr sz="1400" b="1" spc="-5" dirty="0">
                <a:latin typeface="Arial"/>
                <a:cs typeface="Arial"/>
              </a:rPr>
              <a:t>Especificaciones</a:t>
            </a:r>
            <a:r>
              <a:rPr sz="1400" b="1" spc="7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y</a:t>
            </a:r>
            <a:r>
              <a:rPr sz="1400" b="1" spc="7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pruebas</a:t>
            </a:r>
            <a:r>
              <a:rPr sz="1400" b="1" spc="9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eléctricas</a:t>
            </a:r>
            <a:r>
              <a:rPr sz="1400" b="1" spc="9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de</a:t>
            </a:r>
            <a:r>
              <a:rPr sz="1400" b="1" spc="8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mantenimiento</a:t>
            </a:r>
            <a:r>
              <a:rPr sz="1400" b="1" spc="8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en </a:t>
            </a:r>
            <a:r>
              <a:rPr sz="1400" b="1" spc="-37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seccionadores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40"/>
              </a:spcBef>
              <a:buFont typeface="Arial"/>
              <a:buAutoNum type="arabicPeriod" startAt="5"/>
            </a:pPr>
            <a:endParaRPr sz="1300">
              <a:latin typeface="Arial"/>
              <a:cs typeface="Arial"/>
            </a:endParaRPr>
          </a:p>
          <a:p>
            <a:pPr marL="359410" lvl="1" indent="-347345" algn="just">
              <a:buAutoNum type="arabicPeriod"/>
              <a:tabLst>
                <a:tab pos="360045" algn="l"/>
              </a:tabLst>
            </a:pPr>
            <a:r>
              <a:rPr sz="1400" b="1" spc="-5" dirty="0">
                <a:latin typeface="Arial"/>
                <a:cs typeface="Arial"/>
              </a:rPr>
              <a:t>Objeto </a:t>
            </a:r>
            <a:r>
              <a:rPr sz="1400" b="1" dirty="0">
                <a:latin typeface="Arial"/>
                <a:cs typeface="Arial"/>
              </a:rPr>
              <a:t>y</a:t>
            </a:r>
            <a:r>
              <a:rPr sz="1400" b="1" spc="-5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campo</a:t>
            </a:r>
            <a:r>
              <a:rPr sz="1400" b="1" spc="-2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de </a:t>
            </a:r>
            <a:r>
              <a:rPr sz="1400" b="1" dirty="0">
                <a:latin typeface="Arial"/>
                <a:cs typeface="Arial"/>
              </a:rPr>
              <a:t>aplicación</a:t>
            </a:r>
            <a:endParaRPr sz="1400">
              <a:latin typeface="Arial"/>
              <a:cs typeface="Arial"/>
            </a:endParaRPr>
          </a:p>
          <a:p>
            <a:pPr marL="12700" marR="8255" algn="just">
              <a:lnSpc>
                <a:spcPct val="143200"/>
              </a:lnSpc>
              <a:spcBef>
                <a:spcPts val="825"/>
              </a:spcBef>
            </a:pPr>
            <a:r>
              <a:rPr sz="1400" dirty="0">
                <a:latin typeface="Arial"/>
                <a:cs typeface="Arial"/>
              </a:rPr>
              <a:t>El </a:t>
            </a:r>
            <a:r>
              <a:rPr sz="1400" spc="-5" dirty="0">
                <a:latin typeface="Arial"/>
                <a:cs typeface="Arial"/>
              </a:rPr>
              <a:t>propósito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estas especificaciones </a:t>
            </a:r>
            <a:r>
              <a:rPr sz="1400" spc="-10" dirty="0">
                <a:latin typeface="Arial"/>
                <a:cs typeface="Arial"/>
              </a:rPr>
              <a:t>es </a:t>
            </a:r>
            <a:r>
              <a:rPr sz="1400" spc="-5" dirty="0">
                <a:latin typeface="Arial"/>
                <a:cs typeface="Arial"/>
              </a:rPr>
              <a:t>establecer las condiciones 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técnicas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generales</a:t>
            </a:r>
            <a:r>
              <a:rPr sz="1400" spc="-6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que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deberán</a:t>
            </a:r>
            <a:r>
              <a:rPr sz="1400" spc="-6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cumplir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los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seccionadores</a:t>
            </a:r>
            <a:r>
              <a:rPr sz="1400" spc="-5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cuya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tensión </a:t>
            </a:r>
            <a:r>
              <a:rPr sz="1400" spc="-38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sea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igual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o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superior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115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Kv.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40"/>
              </a:spcBef>
            </a:pPr>
            <a:endParaRPr sz="1300">
              <a:latin typeface="Arial"/>
              <a:cs typeface="Arial"/>
            </a:endParaRPr>
          </a:p>
          <a:p>
            <a:pPr marL="359410" lvl="1" indent="-347345" algn="just">
              <a:buAutoNum type="arabicPeriod" startAt="2"/>
              <a:tabLst>
                <a:tab pos="360045" algn="l"/>
              </a:tabLst>
            </a:pPr>
            <a:r>
              <a:rPr sz="1400" b="1" spc="-5" dirty="0">
                <a:latin typeface="Arial"/>
                <a:cs typeface="Arial"/>
              </a:rPr>
              <a:t>Normas</a:t>
            </a:r>
            <a:r>
              <a:rPr sz="1400" b="1" spc="-2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Internacionales</a:t>
            </a:r>
            <a:endParaRPr sz="1400">
              <a:latin typeface="Arial"/>
              <a:cs typeface="Arial"/>
            </a:endParaRPr>
          </a:p>
          <a:p>
            <a:pPr lvl="1">
              <a:spcBef>
                <a:spcPts val="40"/>
              </a:spcBef>
              <a:buFont typeface="Arial"/>
              <a:buAutoNum type="arabicPeriod" startAt="2"/>
            </a:pPr>
            <a:endParaRPr sz="1300">
              <a:latin typeface="Arial"/>
              <a:cs typeface="Arial"/>
            </a:endParaRPr>
          </a:p>
          <a:p>
            <a:pPr marL="705485" lvl="2" indent="-445134">
              <a:spcBef>
                <a:spcPts val="5"/>
              </a:spcBef>
              <a:buAutoNum type="arabicPeriod"/>
              <a:tabLst>
                <a:tab pos="706120" algn="l"/>
              </a:tabLst>
            </a:pPr>
            <a:r>
              <a:rPr sz="1400" b="1" spc="-5" dirty="0">
                <a:latin typeface="Arial"/>
                <a:cs typeface="Arial"/>
              </a:rPr>
              <a:t>Normas</a:t>
            </a:r>
            <a:r>
              <a:rPr sz="1400" b="1" spc="-25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ANSI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40"/>
              </a:spcBef>
            </a:pPr>
            <a:endParaRPr sz="1300">
              <a:latin typeface="Arial"/>
              <a:cs typeface="Arial"/>
            </a:endParaRPr>
          </a:p>
          <a:p>
            <a:pPr marL="507365"/>
            <a:r>
              <a:rPr sz="1400" spc="-5" dirty="0">
                <a:latin typeface="Arial"/>
                <a:cs typeface="Arial"/>
              </a:rPr>
              <a:t>-ANSI</a:t>
            </a:r>
            <a:r>
              <a:rPr sz="1400" spc="-7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C29.1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40"/>
              </a:spcBef>
            </a:pPr>
            <a:endParaRPr sz="1300">
              <a:latin typeface="Arial"/>
              <a:cs typeface="Arial"/>
            </a:endParaRPr>
          </a:p>
          <a:p>
            <a:pPr marL="507365"/>
            <a:r>
              <a:rPr sz="1400" spc="-5" dirty="0">
                <a:latin typeface="Arial"/>
                <a:cs typeface="Arial"/>
              </a:rPr>
              <a:t>-ANSI</a:t>
            </a:r>
            <a:r>
              <a:rPr sz="1400" spc="-7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C29.9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45"/>
              </a:spcBef>
            </a:pPr>
            <a:endParaRPr sz="1300">
              <a:latin typeface="Arial"/>
              <a:cs typeface="Arial"/>
            </a:endParaRPr>
          </a:p>
          <a:p>
            <a:pPr marL="507365"/>
            <a:r>
              <a:rPr sz="1400" spc="-5" dirty="0">
                <a:latin typeface="Arial"/>
                <a:cs typeface="Arial"/>
              </a:rPr>
              <a:t>-ANSI</a:t>
            </a:r>
            <a:r>
              <a:rPr sz="1400" spc="-8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C37.30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40"/>
              </a:spcBef>
            </a:pPr>
            <a:endParaRPr sz="1300">
              <a:latin typeface="Arial"/>
              <a:cs typeface="Arial"/>
            </a:endParaRPr>
          </a:p>
          <a:p>
            <a:pPr marL="507365"/>
            <a:r>
              <a:rPr sz="1400" spc="-5" dirty="0">
                <a:latin typeface="Arial"/>
                <a:cs typeface="Arial"/>
              </a:rPr>
              <a:t>-ANSI</a:t>
            </a:r>
            <a:r>
              <a:rPr sz="1400" spc="-8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C37.32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40"/>
              </a:spcBef>
            </a:pPr>
            <a:endParaRPr sz="1300">
              <a:latin typeface="Arial"/>
              <a:cs typeface="Arial"/>
            </a:endParaRPr>
          </a:p>
          <a:p>
            <a:pPr marL="507365"/>
            <a:r>
              <a:rPr sz="1400" spc="-5" dirty="0">
                <a:latin typeface="Arial"/>
                <a:cs typeface="Arial"/>
              </a:rPr>
              <a:t>-ANSI</a:t>
            </a:r>
            <a:r>
              <a:rPr sz="1400" spc="-8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C37.33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40"/>
              </a:spcBef>
            </a:pPr>
            <a:endParaRPr sz="1300">
              <a:latin typeface="Arial"/>
              <a:cs typeface="Arial"/>
            </a:endParaRPr>
          </a:p>
          <a:p>
            <a:pPr marL="507365"/>
            <a:r>
              <a:rPr sz="1400" spc="-5" dirty="0">
                <a:latin typeface="Arial"/>
                <a:cs typeface="Arial"/>
              </a:rPr>
              <a:t>-ANSI</a:t>
            </a:r>
            <a:r>
              <a:rPr sz="1400" spc="-8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C37.34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45"/>
              </a:spcBef>
            </a:pPr>
            <a:endParaRPr sz="1300">
              <a:latin typeface="Arial"/>
              <a:cs typeface="Arial"/>
            </a:endParaRPr>
          </a:p>
          <a:p>
            <a:pPr marL="507365"/>
            <a:r>
              <a:rPr sz="1400" spc="-5" dirty="0">
                <a:latin typeface="Arial"/>
                <a:cs typeface="Arial"/>
              </a:rPr>
              <a:t>-ANSI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C37.34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30"/>
              </a:spcBef>
            </a:pPr>
            <a:endParaRPr sz="1300">
              <a:latin typeface="Arial"/>
              <a:cs typeface="Arial"/>
            </a:endParaRPr>
          </a:p>
          <a:p>
            <a:pPr marL="360045"/>
            <a:r>
              <a:rPr sz="1400" b="1" spc="-5" dirty="0">
                <a:latin typeface="Arial"/>
                <a:cs typeface="Arial"/>
              </a:rPr>
              <a:t>5.2.2.</a:t>
            </a:r>
            <a:r>
              <a:rPr sz="1400" b="1" spc="-2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Normas</a:t>
            </a:r>
            <a:r>
              <a:rPr sz="1400" b="1" spc="-3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NEMA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40"/>
              </a:spcBef>
            </a:pPr>
            <a:endParaRPr sz="1300">
              <a:latin typeface="Arial"/>
              <a:cs typeface="Arial"/>
            </a:endParaRPr>
          </a:p>
          <a:p>
            <a:pPr marL="606425"/>
            <a:r>
              <a:rPr sz="1400" spc="-5" dirty="0">
                <a:latin typeface="Arial"/>
                <a:cs typeface="Arial"/>
              </a:rPr>
              <a:t>-NEMA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107</a:t>
            </a:r>
            <a:endParaRPr sz="14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255308" y="8940496"/>
            <a:ext cx="5372100" cy="5073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1150"/>
              </a:lnSpc>
            </a:pPr>
            <a:r>
              <a:rPr sz="1100" dirty="0">
                <a:latin typeface="Calibri"/>
                <a:cs typeface="Calibri"/>
              </a:rPr>
              <a:t>PH </a:t>
            </a:r>
            <a:r>
              <a:rPr sz="1100" spc="-5" dirty="0">
                <a:latin typeface="Calibri"/>
                <a:cs typeface="Calibri"/>
              </a:rPr>
              <a:t>Financial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Park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Tower,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Piso</a:t>
            </a:r>
            <a:r>
              <a:rPr sz="1100" dirty="0">
                <a:latin typeface="Calibri"/>
                <a:cs typeface="Calibri"/>
              </a:rPr>
              <a:t> 35,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Boulevard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Costa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Este. </a:t>
            </a:r>
            <a:r>
              <a:rPr sz="1100" spc="-5" dirty="0">
                <a:latin typeface="Calibri"/>
                <a:cs typeface="Calibri"/>
              </a:rPr>
              <a:t>Corregimiento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Juan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Díaz,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Costa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del</a:t>
            </a:r>
            <a:endParaRPr sz="1100">
              <a:latin typeface="Calibri"/>
              <a:cs typeface="Calibri"/>
            </a:endParaRPr>
          </a:p>
          <a:p>
            <a:pPr marL="1724025" marR="1714500" algn="ctr">
              <a:lnSpc>
                <a:spcPct val="101800"/>
              </a:lnSpc>
            </a:pPr>
            <a:r>
              <a:rPr sz="1100" spc="-5" dirty="0">
                <a:latin typeface="Calibri"/>
                <a:cs typeface="Calibri"/>
              </a:rPr>
              <a:t>Este.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Ciudad</a:t>
            </a:r>
            <a:r>
              <a:rPr sz="110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Panamá.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Panamá. </a:t>
            </a:r>
            <a:r>
              <a:rPr sz="1100" spc="-229" dirty="0">
                <a:latin typeface="Calibri"/>
                <a:cs typeface="Calibri"/>
              </a:rPr>
              <a:t> </a:t>
            </a:r>
            <a:r>
              <a:rPr sz="1100" u="sng" spc="-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3"/>
              </a:rPr>
              <a:t>www.kaizengrp.com</a:t>
            </a:r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582528" y="1232662"/>
            <a:ext cx="1179830" cy="5353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00" spc="-5" dirty="0">
                <a:latin typeface="Calibri"/>
                <a:cs typeface="Calibri"/>
              </a:rPr>
              <a:t>Ficha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Técnica: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K-001</a:t>
            </a:r>
            <a:endParaRPr sz="1100">
              <a:latin typeface="Calibri"/>
              <a:cs typeface="Calibri"/>
            </a:endParaRPr>
          </a:p>
          <a:p>
            <a:pPr marL="689610" marR="5080" indent="118745">
              <a:lnSpc>
                <a:spcPct val="101800"/>
              </a:lnSpc>
              <a:spcBef>
                <a:spcPts val="5"/>
              </a:spcBef>
            </a:pPr>
            <a:r>
              <a:rPr sz="1100" dirty="0">
                <a:latin typeface="Calibri"/>
                <a:cs typeface="Calibri"/>
              </a:rPr>
              <a:t>Re</a:t>
            </a:r>
            <a:r>
              <a:rPr sz="1100" spc="5" dirty="0">
                <a:latin typeface="Calibri"/>
                <a:cs typeface="Calibri"/>
              </a:rPr>
              <a:t>v</a:t>
            </a:r>
            <a:r>
              <a:rPr sz="1100" dirty="0">
                <a:latin typeface="Calibri"/>
                <a:cs typeface="Calibri"/>
              </a:rPr>
              <a:t>.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  </a:t>
            </a:r>
            <a:r>
              <a:rPr sz="1100" spc="-5" dirty="0">
                <a:latin typeface="Calibri"/>
                <a:cs typeface="Calibri"/>
              </a:rPr>
              <a:t>Jul-</a:t>
            </a:r>
            <a:r>
              <a:rPr sz="1100" dirty="0">
                <a:latin typeface="Calibri"/>
                <a:cs typeface="Calibri"/>
              </a:rPr>
              <a:t>20</a:t>
            </a:r>
            <a:r>
              <a:rPr sz="1100" spc="-10" dirty="0">
                <a:latin typeface="Calibri"/>
                <a:cs typeface="Calibri"/>
              </a:rPr>
              <a:t>1</a:t>
            </a:r>
            <a:r>
              <a:rPr sz="1100" dirty="0">
                <a:latin typeface="Calibri"/>
                <a:cs typeface="Calibri"/>
              </a:rPr>
              <a:t>8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6158281" y="8909622"/>
            <a:ext cx="5561965" cy="0"/>
          </a:xfrm>
          <a:custGeom>
            <a:avLst/>
            <a:gdLst/>
            <a:ahLst/>
            <a:cxnLst/>
            <a:rect l="l" t="t" r="r" b="b"/>
            <a:pathLst>
              <a:path w="5561965">
                <a:moveTo>
                  <a:pt x="0" y="0"/>
                </a:moveTo>
                <a:lnTo>
                  <a:pt x="5561885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158044" y="804717"/>
            <a:ext cx="999649" cy="431186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6470142" y="1738630"/>
            <a:ext cx="1525905" cy="654538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9079">
              <a:spcBef>
                <a:spcPts val="100"/>
              </a:spcBef>
            </a:pPr>
            <a:r>
              <a:rPr sz="1400" spc="-5" dirty="0">
                <a:latin typeface="Arial"/>
                <a:cs typeface="Arial"/>
              </a:rPr>
              <a:t>-NEMA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SG-6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45"/>
              </a:spcBef>
            </a:pPr>
            <a:endParaRPr sz="1300">
              <a:latin typeface="Arial"/>
              <a:cs typeface="Arial"/>
            </a:endParaRPr>
          </a:p>
          <a:p>
            <a:pPr marL="259079"/>
            <a:r>
              <a:rPr sz="1400" spc="-5" dirty="0">
                <a:latin typeface="Arial"/>
                <a:cs typeface="Arial"/>
              </a:rPr>
              <a:t>-NEMA</a:t>
            </a:r>
            <a:r>
              <a:rPr sz="1400" spc="-5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WD-1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40"/>
              </a:spcBef>
            </a:pPr>
            <a:endParaRPr sz="1300">
              <a:latin typeface="Arial"/>
              <a:cs typeface="Arial"/>
            </a:endParaRPr>
          </a:p>
          <a:p>
            <a:pPr marL="259079"/>
            <a:r>
              <a:rPr sz="1400" spc="-5" dirty="0">
                <a:latin typeface="Arial"/>
                <a:cs typeface="Arial"/>
              </a:rPr>
              <a:t>-NEMA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MG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-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1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45"/>
              </a:spcBef>
            </a:pPr>
            <a:endParaRPr sz="1300">
              <a:latin typeface="Arial"/>
              <a:cs typeface="Arial"/>
            </a:endParaRPr>
          </a:p>
          <a:p>
            <a:pPr marL="12700"/>
            <a:r>
              <a:rPr sz="1400" b="1" spc="-5" dirty="0">
                <a:latin typeface="Arial"/>
                <a:cs typeface="Arial"/>
              </a:rPr>
              <a:t>5.2.3.</a:t>
            </a:r>
            <a:r>
              <a:rPr sz="1400" b="1" spc="-2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Normas</a:t>
            </a:r>
            <a:r>
              <a:rPr sz="1400" b="1" spc="-4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CEI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40"/>
              </a:spcBef>
            </a:pPr>
            <a:endParaRPr sz="1300">
              <a:latin typeface="Arial"/>
              <a:cs typeface="Arial"/>
            </a:endParaRPr>
          </a:p>
          <a:p>
            <a:pPr marL="208915"/>
            <a:r>
              <a:rPr sz="1400" spc="-5" dirty="0">
                <a:latin typeface="Arial"/>
                <a:cs typeface="Arial"/>
              </a:rPr>
              <a:t>-CEI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129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40"/>
              </a:spcBef>
            </a:pPr>
            <a:endParaRPr sz="1300">
              <a:latin typeface="Arial"/>
              <a:cs typeface="Arial"/>
            </a:endParaRPr>
          </a:p>
          <a:p>
            <a:pPr marL="208915"/>
            <a:r>
              <a:rPr sz="1400" spc="-5" dirty="0">
                <a:latin typeface="Arial"/>
                <a:cs typeface="Arial"/>
              </a:rPr>
              <a:t>-CEI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60-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1/2/3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30"/>
              </a:spcBef>
            </a:pPr>
            <a:endParaRPr sz="1300">
              <a:latin typeface="Arial"/>
              <a:cs typeface="Arial"/>
            </a:endParaRPr>
          </a:p>
          <a:p>
            <a:pPr marL="259079"/>
            <a:r>
              <a:rPr sz="1400" spc="-5" dirty="0">
                <a:latin typeface="Arial"/>
                <a:cs typeface="Arial"/>
              </a:rPr>
              <a:t>-CEI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376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40"/>
              </a:spcBef>
            </a:pPr>
            <a:endParaRPr sz="1300">
              <a:latin typeface="Arial"/>
              <a:cs typeface="Arial"/>
            </a:endParaRPr>
          </a:p>
          <a:p>
            <a:pPr marL="259079"/>
            <a:r>
              <a:rPr sz="1400" spc="-5" dirty="0">
                <a:latin typeface="Arial"/>
                <a:cs typeface="Arial"/>
              </a:rPr>
              <a:t>-CEI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50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(131)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40"/>
              </a:spcBef>
            </a:pPr>
            <a:endParaRPr sz="1300">
              <a:latin typeface="Arial"/>
              <a:cs typeface="Arial"/>
            </a:endParaRPr>
          </a:p>
          <a:p>
            <a:pPr marL="259079">
              <a:spcBef>
                <a:spcPts val="5"/>
              </a:spcBef>
            </a:pPr>
            <a:r>
              <a:rPr sz="1400" spc="-5" dirty="0">
                <a:latin typeface="Arial"/>
                <a:cs typeface="Arial"/>
              </a:rPr>
              <a:t>-CEI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50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(131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A)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5"/>
              </a:spcBef>
            </a:pPr>
            <a:endParaRPr sz="1850">
              <a:latin typeface="Arial"/>
              <a:cs typeface="Arial"/>
            </a:endParaRPr>
          </a:p>
          <a:p>
            <a:pPr marL="259079">
              <a:spcBef>
                <a:spcPts val="5"/>
              </a:spcBef>
            </a:pPr>
            <a:r>
              <a:rPr sz="1400" spc="-5" dirty="0">
                <a:latin typeface="Arial"/>
                <a:cs typeface="Arial"/>
              </a:rPr>
              <a:t>-CEI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50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(151)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40"/>
              </a:spcBef>
            </a:pPr>
            <a:endParaRPr sz="1300">
              <a:latin typeface="Arial"/>
              <a:cs typeface="Arial"/>
            </a:endParaRPr>
          </a:p>
          <a:p>
            <a:pPr marL="259079"/>
            <a:r>
              <a:rPr sz="1400" spc="-5" dirty="0">
                <a:latin typeface="Arial"/>
                <a:cs typeface="Arial"/>
              </a:rPr>
              <a:t>-CEI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50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(441)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40"/>
              </a:spcBef>
            </a:pPr>
            <a:endParaRPr sz="1300">
              <a:latin typeface="Arial"/>
              <a:cs typeface="Arial"/>
            </a:endParaRPr>
          </a:p>
          <a:p>
            <a:pPr marL="259079"/>
            <a:r>
              <a:rPr sz="1400" spc="-5" dirty="0">
                <a:latin typeface="Arial"/>
                <a:cs typeface="Arial"/>
              </a:rPr>
              <a:t>-CEI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50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(446)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40"/>
              </a:spcBef>
            </a:pPr>
            <a:endParaRPr sz="1300">
              <a:latin typeface="Arial"/>
              <a:cs typeface="Arial"/>
            </a:endParaRPr>
          </a:p>
          <a:p>
            <a:pPr marL="259079"/>
            <a:r>
              <a:rPr sz="1400" spc="-5" dirty="0">
                <a:latin typeface="Arial"/>
                <a:cs typeface="Arial"/>
              </a:rPr>
              <a:t>-CEI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168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40"/>
              </a:spcBef>
            </a:pPr>
            <a:endParaRPr sz="1300">
              <a:latin typeface="Arial"/>
              <a:cs typeface="Arial"/>
            </a:endParaRPr>
          </a:p>
          <a:p>
            <a:pPr marL="215265">
              <a:spcBef>
                <a:spcPts val="5"/>
              </a:spcBef>
            </a:pPr>
            <a:r>
              <a:rPr sz="1400" spc="-5" dirty="0">
                <a:latin typeface="Arial"/>
                <a:cs typeface="Arial"/>
              </a:rPr>
              <a:t>-CEI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270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40"/>
              </a:spcBef>
            </a:pPr>
            <a:endParaRPr sz="1300">
              <a:latin typeface="Arial"/>
              <a:cs typeface="Arial"/>
            </a:endParaRPr>
          </a:p>
          <a:p>
            <a:pPr marL="259079"/>
            <a:r>
              <a:rPr sz="1400" spc="-5" dirty="0">
                <a:latin typeface="Arial"/>
                <a:cs typeface="Arial"/>
              </a:rPr>
              <a:t>-CEI</a:t>
            </a:r>
            <a:r>
              <a:rPr sz="1400" spc="-9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517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40"/>
              </a:spcBef>
            </a:pPr>
            <a:endParaRPr sz="1300">
              <a:latin typeface="Arial"/>
              <a:cs typeface="Arial"/>
            </a:endParaRPr>
          </a:p>
          <a:p>
            <a:pPr marL="259079">
              <a:spcBef>
                <a:spcPts val="5"/>
              </a:spcBef>
            </a:pPr>
            <a:r>
              <a:rPr sz="1400" spc="-5" dirty="0">
                <a:latin typeface="Arial"/>
                <a:cs typeface="Arial"/>
              </a:rPr>
              <a:t>-CEI</a:t>
            </a:r>
            <a:r>
              <a:rPr sz="1400" spc="-9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694</a:t>
            </a:r>
            <a:endParaRPr sz="14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255308" y="8940496"/>
            <a:ext cx="5372100" cy="5073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1150"/>
              </a:lnSpc>
            </a:pPr>
            <a:r>
              <a:rPr sz="1100" dirty="0">
                <a:latin typeface="Calibri"/>
                <a:cs typeface="Calibri"/>
              </a:rPr>
              <a:t>PH </a:t>
            </a:r>
            <a:r>
              <a:rPr sz="1100" spc="-5" dirty="0">
                <a:latin typeface="Calibri"/>
                <a:cs typeface="Calibri"/>
              </a:rPr>
              <a:t>Financial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Park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Tower,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Piso</a:t>
            </a:r>
            <a:r>
              <a:rPr sz="1100" dirty="0">
                <a:latin typeface="Calibri"/>
                <a:cs typeface="Calibri"/>
              </a:rPr>
              <a:t> 35,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Boulevard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Costa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Este. </a:t>
            </a:r>
            <a:r>
              <a:rPr sz="1100" spc="-5" dirty="0">
                <a:latin typeface="Calibri"/>
                <a:cs typeface="Calibri"/>
              </a:rPr>
              <a:t>Corregimiento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Juan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Díaz,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Costa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del</a:t>
            </a:r>
            <a:endParaRPr sz="1100">
              <a:latin typeface="Calibri"/>
              <a:cs typeface="Calibri"/>
            </a:endParaRPr>
          </a:p>
          <a:p>
            <a:pPr marL="1724025" marR="1714500" algn="ctr">
              <a:lnSpc>
                <a:spcPct val="101800"/>
              </a:lnSpc>
            </a:pPr>
            <a:r>
              <a:rPr sz="1100" spc="-5" dirty="0">
                <a:latin typeface="Calibri"/>
                <a:cs typeface="Calibri"/>
              </a:rPr>
              <a:t>Este.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Ciudad</a:t>
            </a:r>
            <a:r>
              <a:rPr sz="110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Panamá.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Panamá. </a:t>
            </a:r>
            <a:r>
              <a:rPr sz="1100" spc="-229" dirty="0">
                <a:latin typeface="Calibri"/>
                <a:cs typeface="Calibri"/>
              </a:rPr>
              <a:t> </a:t>
            </a:r>
            <a:r>
              <a:rPr sz="1100" u="sng" spc="-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3"/>
              </a:rPr>
              <a:t>www.kaizengrp.com</a:t>
            </a:r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582528" y="1232662"/>
            <a:ext cx="1179830" cy="5353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00" spc="-5" dirty="0">
                <a:latin typeface="Calibri"/>
                <a:cs typeface="Calibri"/>
              </a:rPr>
              <a:t>Ficha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Técnica: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K-001</a:t>
            </a:r>
            <a:endParaRPr sz="1100">
              <a:latin typeface="Calibri"/>
              <a:cs typeface="Calibri"/>
            </a:endParaRPr>
          </a:p>
          <a:p>
            <a:pPr marL="689610" marR="5080" indent="118745">
              <a:lnSpc>
                <a:spcPct val="101800"/>
              </a:lnSpc>
              <a:spcBef>
                <a:spcPts val="5"/>
              </a:spcBef>
            </a:pPr>
            <a:r>
              <a:rPr sz="1100" dirty="0">
                <a:latin typeface="Calibri"/>
                <a:cs typeface="Calibri"/>
              </a:rPr>
              <a:t>Re</a:t>
            </a:r>
            <a:r>
              <a:rPr sz="1100" spc="5" dirty="0">
                <a:latin typeface="Calibri"/>
                <a:cs typeface="Calibri"/>
              </a:rPr>
              <a:t>v</a:t>
            </a:r>
            <a:r>
              <a:rPr sz="1100" dirty="0">
                <a:latin typeface="Calibri"/>
                <a:cs typeface="Calibri"/>
              </a:rPr>
              <a:t>.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  </a:t>
            </a:r>
            <a:r>
              <a:rPr sz="1100" spc="-5" dirty="0">
                <a:latin typeface="Calibri"/>
                <a:cs typeface="Calibri"/>
              </a:rPr>
              <a:t>Jul-</a:t>
            </a:r>
            <a:r>
              <a:rPr sz="1100" dirty="0">
                <a:latin typeface="Calibri"/>
                <a:cs typeface="Calibri"/>
              </a:rPr>
              <a:t>20</a:t>
            </a:r>
            <a:r>
              <a:rPr sz="1100" spc="-10" dirty="0">
                <a:latin typeface="Calibri"/>
                <a:cs typeface="Calibri"/>
              </a:rPr>
              <a:t>1</a:t>
            </a:r>
            <a:r>
              <a:rPr sz="1100" dirty="0">
                <a:latin typeface="Calibri"/>
                <a:cs typeface="Calibri"/>
              </a:rPr>
              <a:t>8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6158281" y="8909622"/>
            <a:ext cx="5561965" cy="0"/>
          </a:xfrm>
          <a:custGeom>
            <a:avLst/>
            <a:gdLst/>
            <a:ahLst/>
            <a:cxnLst/>
            <a:rect l="l" t="t" r="r" b="b"/>
            <a:pathLst>
              <a:path w="5561965">
                <a:moveTo>
                  <a:pt x="0" y="0"/>
                </a:moveTo>
                <a:lnTo>
                  <a:pt x="5561885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158044" y="804717"/>
            <a:ext cx="999649" cy="431186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6122720" y="1738631"/>
            <a:ext cx="5638800" cy="676826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400" b="1" spc="-5" dirty="0">
                <a:latin typeface="Arial"/>
                <a:cs typeface="Arial"/>
              </a:rPr>
              <a:t>5.2.4.</a:t>
            </a:r>
            <a:r>
              <a:rPr sz="1400" b="1" spc="-2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Normas</a:t>
            </a:r>
            <a:r>
              <a:rPr sz="1400" b="1" spc="-2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IEEE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45"/>
              </a:spcBef>
            </a:pPr>
            <a:endParaRPr sz="1300">
              <a:latin typeface="Arial"/>
              <a:cs typeface="Arial"/>
            </a:endParaRPr>
          </a:p>
          <a:p>
            <a:pPr marL="556260"/>
            <a:r>
              <a:rPr sz="1400" spc="-5" dirty="0">
                <a:latin typeface="Arial"/>
                <a:cs typeface="Arial"/>
              </a:rPr>
              <a:t>-IEEE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Std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N°4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40"/>
              </a:spcBef>
            </a:pPr>
            <a:endParaRPr sz="1300">
              <a:latin typeface="Arial"/>
              <a:cs typeface="Arial"/>
            </a:endParaRPr>
          </a:p>
          <a:p>
            <a:pPr marL="359410" lvl="1" indent="-347345">
              <a:buAutoNum type="arabicPeriod" startAt="3"/>
              <a:tabLst>
                <a:tab pos="360045" algn="l"/>
              </a:tabLst>
            </a:pPr>
            <a:r>
              <a:rPr sz="1400" b="1" spc="-5" dirty="0">
                <a:latin typeface="Arial"/>
                <a:cs typeface="Arial"/>
              </a:rPr>
              <a:t>Características</a:t>
            </a:r>
            <a:r>
              <a:rPr sz="1400" b="1" spc="1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eléctricas generales</a:t>
            </a:r>
            <a:endParaRPr sz="1400">
              <a:latin typeface="Arial"/>
              <a:cs typeface="Arial"/>
            </a:endParaRPr>
          </a:p>
          <a:p>
            <a:pPr lvl="1">
              <a:spcBef>
                <a:spcPts val="45"/>
              </a:spcBef>
              <a:buFont typeface="Arial"/>
              <a:buAutoNum type="arabicPeriod" startAt="3"/>
            </a:pPr>
            <a:endParaRPr sz="1300">
              <a:latin typeface="Arial"/>
              <a:cs typeface="Arial"/>
            </a:endParaRPr>
          </a:p>
          <a:p>
            <a:pPr marL="951865" lvl="2" indent="-493395">
              <a:buAutoNum type="arabicPeriod"/>
              <a:tabLst>
                <a:tab pos="952500" algn="l"/>
              </a:tabLst>
            </a:pPr>
            <a:r>
              <a:rPr sz="1400" b="1" spc="-5" dirty="0">
                <a:latin typeface="Arial"/>
                <a:cs typeface="Arial"/>
              </a:rPr>
              <a:t>Frecuencia</a:t>
            </a:r>
            <a:endParaRPr sz="1400">
              <a:latin typeface="Arial"/>
              <a:cs typeface="Arial"/>
            </a:endParaRPr>
          </a:p>
          <a:p>
            <a:pPr lvl="2">
              <a:spcBef>
                <a:spcPts val="40"/>
              </a:spcBef>
              <a:buFont typeface="Arial"/>
              <a:buAutoNum type="arabicPeriod"/>
            </a:pPr>
            <a:endParaRPr sz="1300">
              <a:latin typeface="Arial"/>
              <a:cs typeface="Arial"/>
            </a:endParaRPr>
          </a:p>
          <a:p>
            <a:pPr marL="951865" lvl="2" indent="-493395">
              <a:buAutoNum type="arabicPeriod"/>
              <a:tabLst>
                <a:tab pos="952500" algn="l"/>
              </a:tabLst>
            </a:pPr>
            <a:r>
              <a:rPr sz="1400" b="1" spc="-5" dirty="0">
                <a:latin typeface="Arial"/>
                <a:cs typeface="Arial"/>
              </a:rPr>
              <a:t>Tensión</a:t>
            </a:r>
            <a:r>
              <a:rPr sz="1400" b="1" spc="-4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máxima</a:t>
            </a:r>
            <a:endParaRPr sz="1400">
              <a:latin typeface="Arial"/>
              <a:cs typeface="Arial"/>
            </a:endParaRPr>
          </a:p>
          <a:p>
            <a:pPr lvl="2">
              <a:spcBef>
                <a:spcPts val="40"/>
              </a:spcBef>
              <a:buFont typeface="Arial"/>
              <a:buAutoNum type="arabicPeriod"/>
            </a:pPr>
            <a:endParaRPr sz="1300">
              <a:latin typeface="Arial"/>
              <a:cs typeface="Arial"/>
            </a:endParaRPr>
          </a:p>
          <a:p>
            <a:pPr marL="951865" lvl="2" indent="-493395">
              <a:buAutoNum type="arabicPeriod"/>
              <a:tabLst>
                <a:tab pos="952500" algn="l"/>
              </a:tabLst>
            </a:pPr>
            <a:r>
              <a:rPr sz="1400" b="1" spc="-5" dirty="0">
                <a:latin typeface="Arial"/>
                <a:cs typeface="Arial"/>
              </a:rPr>
              <a:t>Características</a:t>
            </a:r>
            <a:r>
              <a:rPr sz="1400" b="1" spc="-3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dieléctricas</a:t>
            </a:r>
            <a:endParaRPr sz="1400">
              <a:latin typeface="Arial"/>
              <a:cs typeface="Arial"/>
            </a:endParaRPr>
          </a:p>
          <a:p>
            <a:pPr lvl="2">
              <a:spcBef>
                <a:spcPts val="30"/>
              </a:spcBef>
              <a:buFont typeface="Arial"/>
              <a:buAutoNum type="arabicPeriod"/>
            </a:pPr>
            <a:endParaRPr sz="1300">
              <a:latin typeface="Arial"/>
              <a:cs typeface="Arial"/>
            </a:endParaRPr>
          </a:p>
          <a:p>
            <a:pPr marL="655320"/>
            <a:r>
              <a:rPr sz="1400" spc="-5" dirty="0">
                <a:latin typeface="Arial"/>
                <a:cs typeface="Arial"/>
              </a:rPr>
              <a:t>-Tensión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de</a:t>
            </a:r>
            <a:r>
              <a:rPr sz="1400" spc="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resistencia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al</a:t>
            </a:r>
            <a:r>
              <a:rPr sz="1400" spc="-5" dirty="0">
                <a:latin typeface="Arial"/>
                <a:cs typeface="Arial"/>
              </a:rPr>
              <a:t> choque</a:t>
            </a:r>
            <a:r>
              <a:rPr sz="1400" dirty="0">
                <a:latin typeface="Arial"/>
                <a:cs typeface="Arial"/>
              </a:rPr>
              <a:t> de </a:t>
            </a:r>
            <a:r>
              <a:rPr sz="1400" spc="-5" dirty="0">
                <a:latin typeface="Arial"/>
                <a:cs typeface="Arial"/>
              </a:rPr>
              <a:t>rayos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40"/>
              </a:spcBef>
            </a:pPr>
            <a:endParaRPr sz="1300">
              <a:latin typeface="Arial"/>
              <a:cs typeface="Arial"/>
            </a:endParaRPr>
          </a:p>
          <a:p>
            <a:pPr marL="655320"/>
            <a:r>
              <a:rPr sz="1400" spc="-5" dirty="0">
                <a:latin typeface="Arial"/>
                <a:cs typeface="Arial"/>
              </a:rPr>
              <a:t>-Tensión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de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resistencia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al</a:t>
            </a:r>
            <a:r>
              <a:rPr sz="1400" spc="-5" dirty="0">
                <a:latin typeface="Arial"/>
                <a:cs typeface="Arial"/>
              </a:rPr>
              <a:t> choque</a:t>
            </a:r>
            <a:r>
              <a:rPr sz="1400" dirty="0">
                <a:latin typeface="Arial"/>
                <a:cs typeface="Arial"/>
              </a:rPr>
              <a:t> de</a:t>
            </a:r>
            <a:r>
              <a:rPr sz="1400" spc="-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maniobra</a:t>
            </a:r>
            <a:endParaRPr sz="1400">
              <a:latin typeface="Arial"/>
              <a:cs typeface="Arial"/>
            </a:endParaRPr>
          </a:p>
          <a:p>
            <a:pPr marL="12700" marR="5080" indent="642620">
              <a:lnSpc>
                <a:spcPct val="143700"/>
              </a:lnSpc>
              <a:spcBef>
                <a:spcPts val="815"/>
              </a:spcBef>
            </a:pPr>
            <a:r>
              <a:rPr sz="1400" spc="-5" dirty="0">
                <a:latin typeface="Arial"/>
                <a:cs typeface="Arial"/>
              </a:rPr>
              <a:t>-Tensión</a:t>
            </a:r>
            <a:r>
              <a:rPr sz="1400" spc="14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de</a:t>
            </a:r>
            <a:r>
              <a:rPr sz="1400" spc="15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resistencia</a:t>
            </a:r>
            <a:r>
              <a:rPr sz="1400" spc="14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</a:t>
            </a:r>
            <a:r>
              <a:rPr sz="1400" spc="14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la</a:t>
            </a:r>
            <a:r>
              <a:rPr sz="1400" spc="13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frecuencia</a:t>
            </a:r>
            <a:r>
              <a:rPr sz="1400" spc="14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industrial</a:t>
            </a:r>
            <a:r>
              <a:rPr sz="1400" spc="14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posición </a:t>
            </a:r>
            <a:r>
              <a:rPr sz="1400" spc="-37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cerrado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y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abierto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30"/>
              </a:spcBef>
            </a:pPr>
            <a:endParaRPr sz="1300">
              <a:latin typeface="Arial"/>
              <a:cs typeface="Arial"/>
            </a:endParaRPr>
          </a:p>
          <a:p>
            <a:pPr marL="952500" lvl="2" indent="-494030">
              <a:buAutoNum type="arabicPeriod" startAt="4"/>
              <a:tabLst>
                <a:tab pos="953135" algn="l"/>
              </a:tabLst>
            </a:pPr>
            <a:r>
              <a:rPr sz="1400" b="1" spc="-5" dirty="0">
                <a:latin typeface="Arial"/>
                <a:cs typeface="Arial"/>
              </a:rPr>
              <a:t>Tensión</a:t>
            </a:r>
            <a:r>
              <a:rPr sz="1400" b="1" spc="-1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de radio</a:t>
            </a:r>
            <a:r>
              <a:rPr sz="1400" b="1" spc="-2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influencia</a:t>
            </a:r>
            <a:endParaRPr sz="1400">
              <a:latin typeface="Arial"/>
              <a:cs typeface="Arial"/>
            </a:endParaRPr>
          </a:p>
          <a:p>
            <a:pPr lvl="2">
              <a:spcBef>
                <a:spcPts val="40"/>
              </a:spcBef>
              <a:buFont typeface="Arial"/>
              <a:buAutoNum type="arabicPeriod" startAt="4"/>
            </a:pPr>
            <a:endParaRPr sz="1300">
              <a:latin typeface="Arial"/>
              <a:cs typeface="Arial"/>
            </a:endParaRPr>
          </a:p>
          <a:p>
            <a:pPr marL="951865" lvl="2" indent="-493395">
              <a:buAutoNum type="arabicPeriod" startAt="4"/>
              <a:tabLst>
                <a:tab pos="952500" algn="l"/>
              </a:tabLst>
            </a:pPr>
            <a:r>
              <a:rPr sz="1400" b="1" spc="-5" dirty="0">
                <a:latin typeface="Arial"/>
                <a:cs typeface="Arial"/>
              </a:rPr>
              <a:t>Distancia</a:t>
            </a:r>
            <a:r>
              <a:rPr sz="1400" b="1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externa</a:t>
            </a:r>
            <a:r>
              <a:rPr sz="1400" b="1" spc="-1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de</a:t>
            </a:r>
            <a:r>
              <a:rPr sz="1400" b="1" spc="5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fuga</a:t>
            </a:r>
            <a:r>
              <a:rPr sz="1400" b="1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mínima</a:t>
            </a:r>
            <a:endParaRPr sz="1400">
              <a:latin typeface="Arial"/>
              <a:cs typeface="Arial"/>
            </a:endParaRPr>
          </a:p>
          <a:p>
            <a:pPr lvl="2">
              <a:spcBef>
                <a:spcPts val="40"/>
              </a:spcBef>
              <a:buFont typeface="Arial"/>
              <a:buAutoNum type="arabicPeriod" startAt="4"/>
            </a:pPr>
            <a:endParaRPr sz="1300">
              <a:latin typeface="Arial"/>
              <a:cs typeface="Arial"/>
            </a:endParaRPr>
          </a:p>
          <a:p>
            <a:pPr marL="951865" lvl="2" indent="-493395">
              <a:buAutoNum type="arabicPeriod" startAt="4"/>
              <a:tabLst>
                <a:tab pos="952500" algn="l"/>
              </a:tabLst>
            </a:pPr>
            <a:r>
              <a:rPr sz="1400" b="1" spc="-5" dirty="0">
                <a:latin typeface="Arial"/>
                <a:cs typeface="Arial"/>
              </a:rPr>
              <a:t>Tiempo</a:t>
            </a:r>
            <a:r>
              <a:rPr sz="1400" b="1" spc="-1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máximo</a:t>
            </a:r>
            <a:r>
              <a:rPr sz="1400" b="1" spc="-1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de apertura</a:t>
            </a:r>
            <a:r>
              <a:rPr sz="1400" b="1" spc="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y</a:t>
            </a:r>
            <a:r>
              <a:rPr sz="1400" b="1" spc="-5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de</a:t>
            </a:r>
            <a:r>
              <a:rPr sz="1400" b="1" dirty="0">
                <a:latin typeface="Arial"/>
                <a:cs typeface="Arial"/>
              </a:rPr>
              <a:t> cierre</a:t>
            </a:r>
            <a:endParaRPr sz="1400">
              <a:latin typeface="Arial"/>
              <a:cs typeface="Arial"/>
            </a:endParaRPr>
          </a:p>
          <a:p>
            <a:pPr lvl="2">
              <a:spcBef>
                <a:spcPts val="40"/>
              </a:spcBef>
              <a:buFont typeface="Arial"/>
              <a:buAutoNum type="arabicPeriod" startAt="4"/>
            </a:pPr>
            <a:endParaRPr sz="1300">
              <a:latin typeface="Arial"/>
              <a:cs typeface="Arial"/>
            </a:endParaRPr>
          </a:p>
          <a:p>
            <a:pPr marL="359410" lvl="1" indent="-347345">
              <a:spcBef>
                <a:spcPts val="5"/>
              </a:spcBef>
              <a:buAutoNum type="arabicPeriod" startAt="3"/>
              <a:tabLst>
                <a:tab pos="360045" algn="l"/>
              </a:tabLst>
            </a:pPr>
            <a:r>
              <a:rPr sz="1400" b="1" spc="-5" dirty="0">
                <a:latin typeface="Arial"/>
                <a:cs typeface="Arial"/>
              </a:rPr>
              <a:t>Pruebas</a:t>
            </a:r>
            <a:r>
              <a:rPr sz="1400" b="1" spc="-4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tipo</a:t>
            </a:r>
            <a:endParaRPr sz="1400">
              <a:latin typeface="Arial"/>
              <a:cs typeface="Arial"/>
            </a:endParaRPr>
          </a:p>
          <a:p>
            <a:pPr lvl="1">
              <a:spcBef>
                <a:spcPts val="40"/>
              </a:spcBef>
              <a:buFont typeface="Arial"/>
              <a:buAutoNum type="arabicPeriod" startAt="3"/>
            </a:pPr>
            <a:endParaRPr sz="1300">
              <a:latin typeface="Arial"/>
              <a:cs typeface="Arial"/>
            </a:endParaRPr>
          </a:p>
          <a:p>
            <a:pPr marL="1000760" lvl="2" indent="-494030">
              <a:buAutoNum type="arabicPeriod"/>
              <a:tabLst>
                <a:tab pos="1001394" algn="l"/>
              </a:tabLst>
            </a:pPr>
            <a:r>
              <a:rPr sz="1400" b="1" spc="-5" dirty="0">
                <a:latin typeface="Arial"/>
                <a:cs typeface="Arial"/>
              </a:rPr>
              <a:t>Certificado</a:t>
            </a:r>
            <a:r>
              <a:rPr sz="1400" b="1" spc="-1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de pruebas</a:t>
            </a:r>
            <a:r>
              <a:rPr sz="1400" b="1" spc="-2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tipo</a:t>
            </a:r>
            <a:endParaRPr sz="1400">
              <a:latin typeface="Arial"/>
              <a:cs typeface="Arial"/>
            </a:endParaRPr>
          </a:p>
          <a:p>
            <a:pPr lvl="2">
              <a:spcBef>
                <a:spcPts val="40"/>
              </a:spcBef>
              <a:buFont typeface="Arial"/>
              <a:buAutoNum type="arabicPeriod"/>
            </a:pPr>
            <a:endParaRPr sz="1300">
              <a:latin typeface="Arial"/>
              <a:cs typeface="Arial"/>
            </a:endParaRPr>
          </a:p>
          <a:p>
            <a:pPr marL="1000760" lvl="2" indent="-494030">
              <a:spcBef>
                <a:spcPts val="5"/>
              </a:spcBef>
              <a:buAutoNum type="arabicPeriod"/>
              <a:tabLst>
                <a:tab pos="1001394" algn="l"/>
              </a:tabLst>
            </a:pPr>
            <a:r>
              <a:rPr sz="1400" b="1" spc="-5" dirty="0">
                <a:latin typeface="Arial"/>
                <a:cs typeface="Arial"/>
              </a:rPr>
              <a:t>Reporte</a:t>
            </a:r>
            <a:r>
              <a:rPr sz="1400" b="1" spc="-1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de</a:t>
            </a:r>
            <a:r>
              <a:rPr sz="1400" b="1" spc="-1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prueba</a:t>
            </a:r>
            <a:r>
              <a:rPr sz="1400" b="1" spc="-1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tipo</a:t>
            </a:r>
            <a:endParaRPr sz="1400">
              <a:latin typeface="Arial"/>
              <a:cs typeface="Arial"/>
            </a:endParaRPr>
          </a:p>
          <a:p>
            <a:pPr lvl="2">
              <a:spcBef>
                <a:spcPts val="40"/>
              </a:spcBef>
              <a:buFont typeface="Arial"/>
              <a:buAutoNum type="arabicPeriod"/>
            </a:pPr>
            <a:endParaRPr sz="1300">
              <a:latin typeface="Arial"/>
              <a:cs typeface="Arial"/>
            </a:endParaRPr>
          </a:p>
          <a:p>
            <a:pPr marL="359410" lvl="1" indent="-347345">
              <a:buAutoNum type="arabicPeriod" startAt="3"/>
              <a:tabLst>
                <a:tab pos="360045" algn="l"/>
              </a:tabLst>
            </a:pPr>
            <a:r>
              <a:rPr sz="1400" b="1" spc="-5" dirty="0">
                <a:latin typeface="Arial"/>
                <a:cs typeface="Arial"/>
              </a:rPr>
              <a:t>Pruebas</a:t>
            </a:r>
            <a:r>
              <a:rPr sz="1400" b="1" spc="-1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tipo</a:t>
            </a:r>
            <a:r>
              <a:rPr sz="1400" b="1" spc="-1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especificadas</a:t>
            </a:r>
            <a:endParaRPr sz="14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255308" y="8940496"/>
            <a:ext cx="5372100" cy="5073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1150"/>
              </a:lnSpc>
            </a:pPr>
            <a:r>
              <a:rPr sz="1100" dirty="0">
                <a:latin typeface="Calibri"/>
                <a:cs typeface="Calibri"/>
              </a:rPr>
              <a:t>PH </a:t>
            </a:r>
            <a:r>
              <a:rPr sz="1100" spc="-5" dirty="0">
                <a:latin typeface="Calibri"/>
                <a:cs typeface="Calibri"/>
              </a:rPr>
              <a:t>Financial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Park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Tower,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Piso</a:t>
            </a:r>
            <a:r>
              <a:rPr sz="1100" dirty="0">
                <a:latin typeface="Calibri"/>
                <a:cs typeface="Calibri"/>
              </a:rPr>
              <a:t> 35,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Boulevard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Costa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Este. </a:t>
            </a:r>
            <a:r>
              <a:rPr sz="1100" spc="-5" dirty="0">
                <a:latin typeface="Calibri"/>
                <a:cs typeface="Calibri"/>
              </a:rPr>
              <a:t>Corregimiento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Juan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Díaz,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Costa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del</a:t>
            </a:r>
            <a:endParaRPr sz="1100">
              <a:latin typeface="Calibri"/>
              <a:cs typeface="Calibri"/>
            </a:endParaRPr>
          </a:p>
          <a:p>
            <a:pPr marL="1724025" marR="1714500" algn="ctr">
              <a:lnSpc>
                <a:spcPct val="101800"/>
              </a:lnSpc>
            </a:pPr>
            <a:r>
              <a:rPr sz="1100" spc="-5" dirty="0">
                <a:latin typeface="Calibri"/>
                <a:cs typeface="Calibri"/>
              </a:rPr>
              <a:t>Este.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Ciudad</a:t>
            </a:r>
            <a:r>
              <a:rPr sz="110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Panamá.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Panamá. </a:t>
            </a:r>
            <a:r>
              <a:rPr sz="1100" spc="-229" dirty="0">
                <a:latin typeface="Calibri"/>
                <a:cs typeface="Calibri"/>
              </a:rPr>
              <a:t> </a:t>
            </a:r>
            <a:r>
              <a:rPr sz="1100" u="sng" spc="-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3"/>
              </a:rPr>
              <a:t>www.kaizengrp.com</a:t>
            </a:r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582528" y="1232662"/>
            <a:ext cx="1179830" cy="5353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00" spc="-5" dirty="0">
                <a:latin typeface="Calibri"/>
                <a:cs typeface="Calibri"/>
              </a:rPr>
              <a:t>Ficha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Técnica: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K-001</a:t>
            </a:r>
            <a:endParaRPr sz="1100">
              <a:latin typeface="Calibri"/>
              <a:cs typeface="Calibri"/>
            </a:endParaRPr>
          </a:p>
          <a:p>
            <a:pPr marL="689610" marR="5080" indent="118745">
              <a:lnSpc>
                <a:spcPct val="101800"/>
              </a:lnSpc>
              <a:spcBef>
                <a:spcPts val="5"/>
              </a:spcBef>
            </a:pPr>
            <a:r>
              <a:rPr sz="1100" dirty="0">
                <a:latin typeface="Calibri"/>
                <a:cs typeface="Calibri"/>
              </a:rPr>
              <a:t>Re</a:t>
            </a:r>
            <a:r>
              <a:rPr sz="1100" spc="5" dirty="0">
                <a:latin typeface="Calibri"/>
                <a:cs typeface="Calibri"/>
              </a:rPr>
              <a:t>v</a:t>
            </a:r>
            <a:r>
              <a:rPr sz="1100" dirty="0">
                <a:latin typeface="Calibri"/>
                <a:cs typeface="Calibri"/>
              </a:rPr>
              <a:t>.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  </a:t>
            </a:r>
            <a:r>
              <a:rPr sz="1100" spc="-5" dirty="0">
                <a:latin typeface="Calibri"/>
                <a:cs typeface="Calibri"/>
              </a:rPr>
              <a:t>Jul-</a:t>
            </a:r>
            <a:r>
              <a:rPr sz="1100" dirty="0">
                <a:latin typeface="Calibri"/>
                <a:cs typeface="Calibri"/>
              </a:rPr>
              <a:t>20</a:t>
            </a:r>
            <a:r>
              <a:rPr sz="1100" spc="-10" dirty="0">
                <a:latin typeface="Calibri"/>
                <a:cs typeface="Calibri"/>
              </a:rPr>
              <a:t>1</a:t>
            </a:r>
            <a:r>
              <a:rPr sz="1100" dirty="0">
                <a:latin typeface="Calibri"/>
                <a:cs typeface="Calibri"/>
              </a:rPr>
              <a:t>8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6158281" y="8909622"/>
            <a:ext cx="5561965" cy="0"/>
          </a:xfrm>
          <a:custGeom>
            <a:avLst/>
            <a:gdLst/>
            <a:ahLst/>
            <a:cxnLst/>
            <a:rect l="l" t="t" r="r" b="b"/>
            <a:pathLst>
              <a:path w="5561965">
                <a:moveTo>
                  <a:pt x="0" y="0"/>
                </a:moveTo>
                <a:lnTo>
                  <a:pt x="5561885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158044" y="804717"/>
            <a:ext cx="999649" cy="431186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6122721" y="1738631"/>
            <a:ext cx="5636895" cy="695934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53440" lvl="2" indent="-494030">
              <a:spcBef>
                <a:spcPts val="100"/>
              </a:spcBef>
              <a:buAutoNum type="arabicPeriod"/>
              <a:tabLst>
                <a:tab pos="854075" algn="l"/>
              </a:tabLst>
            </a:pPr>
            <a:r>
              <a:rPr sz="1400" b="1" spc="-5" dirty="0">
                <a:latin typeface="Arial"/>
                <a:cs typeface="Arial"/>
              </a:rPr>
              <a:t>Pruebas</a:t>
            </a:r>
            <a:r>
              <a:rPr sz="1400" b="1" spc="-2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dieléctricas</a:t>
            </a:r>
            <a:endParaRPr sz="1400">
              <a:latin typeface="Arial"/>
              <a:cs typeface="Arial"/>
            </a:endParaRPr>
          </a:p>
          <a:p>
            <a:pPr lvl="2">
              <a:spcBef>
                <a:spcPts val="45"/>
              </a:spcBef>
              <a:buFont typeface="Arial"/>
              <a:buAutoNum type="arabicPeriod"/>
            </a:pPr>
            <a:endParaRPr sz="1300">
              <a:latin typeface="Arial"/>
              <a:cs typeface="Arial"/>
            </a:endParaRPr>
          </a:p>
          <a:p>
            <a:pPr marL="556260"/>
            <a:r>
              <a:rPr sz="1400" dirty="0">
                <a:latin typeface="Arial"/>
                <a:cs typeface="Arial"/>
              </a:rPr>
              <a:t>-Prueba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tensión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resistencia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al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choque de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rayo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40"/>
              </a:spcBef>
            </a:pPr>
            <a:endParaRPr sz="1300">
              <a:latin typeface="Arial"/>
              <a:cs typeface="Arial"/>
            </a:endParaRPr>
          </a:p>
          <a:p>
            <a:pPr marL="666115" lvl="3" indent="-110489">
              <a:buChar char="-"/>
              <a:tabLst>
                <a:tab pos="666750" algn="l"/>
              </a:tabLst>
            </a:pPr>
            <a:r>
              <a:rPr sz="1400" spc="-5" dirty="0">
                <a:latin typeface="Arial"/>
                <a:cs typeface="Arial"/>
              </a:rPr>
              <a:t>Prueba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tensión </a:t>
            </a:r>
            <a:r>
              <a:rPr sz="1400" spc="-10" dirty="0">
                <a:latin typeface="Arial"/>
                <a:cs typeface="Arial"/>
              </a:rPr>
              <a:t>de</a:t>
            </a:r>
            <a:r>
              <a:rPr sz="1400" spc="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resistencia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al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choque</a:t>
            </a:r>
            <a:r>
              <a:rPr sz="1400" spc="-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maniobra</a:t>
            </a:r>
            <a:endParaRPr sz="1400">
              <a:latin typeface="Arial"/>
              <a:cs typeface="Arial"/>
            </a:endParaRPr>
          </a:p>
          <a:p>
            <a:pPr marL="12700" marR="5080" lvl="3" indent="543560">
              <a:lnSpc>
                <a:spcPct val="142900"/>
              </a:lnSpc>
              <a:spcBef>
                <a:spcPts val="830"/>
              </a:spcBef>
              <a:buChar char="-"/>
              <a:tabLst>
                <a:tab pos="669925" algn="l"/>
              </a:tabLst>
            </a:pPr>
            <a:r>
              <a:rPr sz="1400" spc="-5" dirty="0">
                <a:latin typeface="Arial"/>
                <a:cs typeface="Arial"/>
              </a:rPr>
              <a:t>Prueba</a:t>
            </a:r>
            <a:r>
              <a:rPr sz="1400" spc="2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tensión</a:t>
            </a:r>
            <a:r>
              <a:rPr sz="1400" spc="2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2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resistencia</a:t>
            </a:r>
            <a:r>
              <a:rPr sz="1400" spc="3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la</a:t>
            </a:r>
            <a:r>
              <a:rPr sz="1400" spc="2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frecuencia</a:t>
            </a:r>
            <a:r>
              <a:rPr sz="1400" spc="2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industrial</a:t>
            </a:r>
            <a:r>
              <a:rPr sz="1400" spc="2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con</a:t>
            </a:r>
            <a:r>
              <a:rPr sz="1400" spc="2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el </a:t>
            </a:r>
            <a:r>
              <a:rPr sz="1400" spc="-37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seccionador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cerrado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y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el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seccionador abierto.</a:t>
            </a:r>
            <a:endParaRPr sz="1400">
              <a:latin typeface="Arial"/>
              <a:cs typeface="Arial"/>
            </a:endParaRPr>
          </a:p>
          <a:p>
            <a:pPr lvl="3">
              <a:spcBef>
                <a:spcPts val="40"/>
              </a:spcBef>
              <a:buFont typeface="Arial"/>
              <a:buChar char="-"/>
            </a:pPr>
            <a:endParaRPr sz="1300">
              <a:latin typeface="Arial"/>
              <a:cs typeface="Arial"/>
            </a:endParaRPr>
          </a:p>
          <a:p>
            <a:pPr marL="853440" lvl="2" indent="-494030">
              <a:buAutoNum type="arabicPeriod" startAt="2"/>
              <a:tabLst>
                <a:tab pos="854075" algn="l"/>
              </a:tabLst>
            </a:pPr>
            <a:r>
              <a:rPr sz="1400" b="1" spc="-5" dirty="0">
                <a:latin typeface="Arial"/>
                <a:cs typeface="Arial"/>
              </a:rPr>
              <a:t>Pruebas de</a:t>
            </a:r>
            <a:r>
              <a:rPr sz="1400" b="1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Tensión de</a:t>
            </a:r>
            <a:r>
              <a:rPr sz="1400" b="1" spc="-1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Radio Influencia</a:t>
            </a:r>
            <a:r>
              <a:rPr sz="1400" b="1" spc="-1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(RIV)</a:t>
            </a:r>
            <a:endParaRPr sz="1400">
              <a:latin typeface="Arial"/>
              <a:cs typeface="Arial"/>
            </a:endParaRPr>
          </a:p>
          <a:p>
            <a:pPr lvl="2">
              <a:spcBef>
                <a:spcPts val="40"/>
              </a:spcBef>
              <a:buFont typeface="Arial"/>
              <a:buAutoNum type="arabicPeriod" startAt="2"/>
            </a:pPr>
            <a:endParaRPr sz="1300">
              <a:latin typeface="Arial"/>
              <a:cs typeface="Arial"/>
            </a:endParaRPr>
          </a:p>
          <a:p>
            <a:pPr marL="852169" lvl="2" indent="-492759">
              <a:buAutoNum type="arabicPeriod" startAt="2"/>
              <a:tabLst>
                <a:tab pos="852805" algn="l"/>
              </a:tabLst>
            </a:pPr>
            <a:r>
              <a:rPr sz="1400" b="1" spc="-5" dirty="0">
                <a:latin typeface="Arial"/>
                <a:cs typeface="Arial"/>
              </a:rPr>
              <a:t>Medición</a:t>
            </a:r>
            <a:r>
              <a:rPr sz="1400" b="1" spc="-1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de</a:t>
            </a:r>
            <a:r>
              <a:rPr sz="1400" b="1" spc="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la</a:t>
            </a:r>
            <a:r>
              <a:rPr sz="1400" b="1" spc="-2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resistencia</a:t>
            </a:r>
            <a:r>
              <a:rPr sz="1400" b="1" spc="-1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de</a:t>
            </a:r>
            <a:r>
              <a:rPr sz="1400" b="1" spc="-1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los</a:t>
            </a:r>
            <a:r>
              <a:rPr sz="1400" b="1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contactos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40"/>
              </a:spcBef>
            </a:pPr>
            <a:endParaRPr sz="1300">
              <a:latin typeface="Arial"/>
              <a:cs typeface="Arial"/>
            </a:endParaRPr>
          </a:p>
          <a:p>
            <a:pPr marL="360045">
              <a:spcBef>
                <a:spcPts val="5"/>
              </a:spcBef>
            </a:pPr>
            <a:r>
              <a:rPr sz="1400" b="1" spc="-5" dirty="0">
                <a:latin typeface="Arial"/>
                <a:cs typeface="Arial"/>
              </a:rPr>
              <a:t>5.5.4</a:t>
            </a:r>
            <a:r>
              <a:rPr sz="1400" b="1" spc="1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Prueba</a:t>
            </a:r>
            <a:r>
              <a:rPr sz="1400" b="1" spc="10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de</a:t>
            </a:r>
            <a:r>
              <a:rPr sz="1400" b="1" spc="1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corriente</a:t>
            </a:r>
            <a:r>
              <a:rPr sz="1400" b="1" spc="-1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instantánea</a:t>
            </a:r>
            <a:r>
              <a:rPr sz="1400" b="1" spc="2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y</a:t>
            </a:r>
            <a:r>
              <a:rPr sz="1400" b="1" spc="-3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de</a:t>
            </a:r>
            <a:r>
              <a:rPr sz="1400" b="1" spc="1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corta</a:t>
            </a:r>
            <a:r>
              <a:rPr sz="1400" b="1" spc="1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duración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40"/>
              </a:spcBef>
            </a:pPr>
            <a:endParaRPr sz="1300">
              <a:latin typeface="Arial"/>
              <a:cs typeface="Arial"/>
            </a:endParaRPr>
          </a:p>
          <a:p>
            <a:pPr marL="359410" lvl="1" indent="-347345">
              <a:buAutoNum type="arabicPeriod" startAt="6"/>
              <a:tabLst>
                <a:tab pos="360045" algn="l"/>
              </a:tabLst>
            </a:pPr>
            <a:r>
              <a:rPr sz="1400" b="1" spc="-5" dirty="0">
                <a:latin typeface="Arial"/>
                <a:cs typeface="Arial"/>
              </a:rPr>
              <a:t>Pruebas</a:t>
            </a:r>
            <a:r>
              <a:rPr sz="1400" b="1" spc="-1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de</a:t>
            </a:r>
            <a:r>
              <a:rPr sz="1400" b="1" spc="-2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rutinas</a:t>
            </a:r>
            <a:r>
              <a:rPr sz="1400" b="1" spc="-1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especificadas</a:t>
            </a:r>
            <a:endParaRPr sz="1400">
              <a:latin typeface="Arial"/>
              <a:cs typeface="Arial"/>
            </a:endParaRPr>
          </a:p>
          <a:p>
            <a:pPr lvl="1">
              <a:spcBef>
                <a:spcPts val="40"/>
              </a:spcBef>
              <a:buFont typeface="Arial"/>
              <a:buAutoNum type="arabicPeriod" startAt="6"/>
            </a:pPr>
            <a:endParaRPr sz="1300">
              <a:latin typeface="Arial"/>
              <a:cs typeface="Arial"/>
            </a:endParaRPr>
          </a:p>
          <a:p>
            <a:pPr marL="804545" lvl="2" indent="-445134">
              <a:spcBef>
                <a:spcPts val="5"/>
              </a:spcBef>
              <a:buAutoNum type="arabicPeriod"/>
              <a:tabLst>
                <a:tab pos="805180" algn="l"/>
              </a:tabLst>
            </a:pPr>
            <a:r>
              <a:rPr sz="1400" b="1" spc="-5" dirty="0">
                <a:latin typeface="Arial"/>
                <a:cs typeface="Arial"/>
              </a:rPr>
              <a:t>Verificación</a:t>
            </a:r>
            <a:r>
              <a:rPr sz="1400" b="1" spc="-2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de</a:t>
            </a:r>
            <a:r>
              <a:rPr sz="1400" b="1" spc="-1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operación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25"/>
              </a:spcBef>
            </a:pPr>
            <a:endParaRPr sz="1300">
              <a:latin typeface="Arial"/>
              <a:cs typeface="Arial"/>
            </a:endParaRPr>
          </a:p>
          <a:p>
            <a:pPr marL="853440" lvl="2" indent="-494030">
              <a:buAutoNum type="arabicPeriod" startAt="2"/>
              <a:tabLst>
                <a:tab pos="854075" algn="l"/>
              </a:tabLst>
            </a:pPr>
            <a:r>
              <a:rPr sz="1400" b="1" spc="-5" dirty="0">
                <a:latin typeface="Arial"/>
                <a:cs typeface="Arial"/>
              </a:rPr>
              <a:t>Pruebas</a:t>
            </a:r>
            <a:r>
              <a:rPr sz="1400" b="1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sobre los circuitos</a:t>
            </a:r>
            <a:r>
              <a:rPr sz="1400" b="1" spc="1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auxiliares</a:t>
            </a:r>
            <a:r>
              <a:rPr sz="1400" b="1" spc="1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y</a:t>
            </a:r>
            <a:r>
              <a:rPr sz="1400" b="1" spc="-3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de</a:t>
            </a:r>
            <a:r>
              <a:rPr sz="1400" b="1" spc="1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control</a:t>
            </a:r>
            <a:endParaRPr sz="1400">
              <a:latin typeface="Arial"/>
              <a:cs typeface="Arial"/>
            </a:endParaRPr>
          </a:p>
          <a:p>
            <a:pPr marL="12700" marR="6985" lvl="2" indent="347345">
              <a:lnSpc>
                <a:spcPct val="143600"/>
              </a:lnSpc>
              <a:spcBef>
                <a:spcPts val="815"/>
              </a:spcBef>
              <a:buAutoNum type="arabicPeriod" startAt="2"/>
              <a:tabLst>
                <a:tab pos="938530" algn="l"/>
                <a:tab pos="939165" algn="l"/>
                <a:tab pos="1772920" algn="l"/>
                <a:tab pos="2112645" algn="l"/>
                <a:tab pos="3177540" algn="l"/>
                <a:tab pos="3410585" algn="l"/>
                <a:tab pos="4432935" algn="l"/>
                <a:tab pos="5366385" algn="l"/>
              </a:tabLst>
            </a:pPr>
            <a:r>
              <a:rPr sz="1400" b="1" spc="-15" dirty="0">
                <a:latin typeface="Arial"/>
                <a:cs typeface="Arial"/>
              </a:rPr>
              <a:t>P</a:t>
            </a:r>
            <a:r>
              <a:rPr sz="1400" b="1" dirty="0">
                <a:latin typeface="Arial"/>
                <a:cs typeface="Arial"/>
              </a:rPr>
              <a:t>r</a:t>
            </a:r>
            <a:r>
              <a:rPr sz="1400" b="1" spc="-10" dirty="0">
                <a:latin typeface="Arial"/>
                <a:cs typeface="Arial"/>
              </a:rPr>
              <a:t>u</a:t>
            </a:r>
            <a:r>
              <a:rPr sz="1400" b="1" dirty="0">
                <a:latin typeface="Arial"/>
                <a:cs typeface="Arial"/>
              </a:rPr>
              <a:t>e</a:t>
            </a:r>
            <a:r>
              <a:rPr sz="1400" b="1" spc="-10" dirty="0">
                <a:latin typeface="Arial"/>
                <a:cs typeface="Arial"/>
              </a:rPr>
              <a:t>b</a:t>
            </a:r>
            <a:r>
              <a:rPr sz="1400" b="1" spc="-15" dirty="0">
                <a:latin typeface="Arial"/>
                <a:cs typeface="Arial"/>
              </a:rPr>
              <a:t>a</a:t>
            </a:r>
            <a:r>
              <a:rPr sz="1400" b="1" dirty="0">
                <a:latin typeface="Arial"/>
                <a:cs typeface="Arial"/>
              </a:rPr>
              <a:t>s	</a:t>
            </a:r>
            <a:r>
              <a:rPr sz="1400" b="1" spc="-10" dirty="0">
                <a:latin typeface="Arial"/>
                <a:cs typeface="Arial"/>
              </a:rPr>
              <a:t>d</a:t>
            </a:r>
            <a:r>
              <a:rPr sz="1400" b="1" dirty="0">
                <a:latin typeface="Arial"/>
                <a:cs typeface="Arial"/>
              </a:rPr>
              <a:t>e	re</a:t>
            </a:r>
            <a:r>
              <a:rPr sz="1400" b="1" spc="-15" dirty="0">
                <a:latin typeface="Arial"/>
                <a:cs typeface="Arial"/>
              </a:rPr>
              <a:t>s</a:t>
            </a:r>
            <a:r>
              <a:rPr sz="1400" b="1" dirty="0">
                <a:latin typeface="Arial"/>
                <a:cs typeface="Arial"/>
              </a:rPr>
              <a:t>iste</a:t>
            </a:r>
            <a:r>
              <a:rPr sz="1400" b="1" spc="-10" dirty="0">
                <a:latin typeface="Arial"/>
                <a:cs typeface="Arial"/>
              </a:rPr>
              <a:t>n</a:t>
            </a:r>
            <a:r>
              <a:rPr sz="1400" b="1" dirty="0">
                <a:latin typeface="Arial"/>
                <a:cs typeface="Arial"/>
              </a:rPr>
              <a:t>cia	a	</a:t>
            </a:r>
            <a:r>
              <a:rPr sz="1400" b="1" spc="-15" dirty="0">
                <a:latin typeface="Arial"/>
                <a:cs typeface="Arial"/>
              </a:rPr>
              <a:t>f</a:t>
            </a:r>
            <a:r>
              <a:rPr sz="1400" b="1" dirty="0">
                <a:latin typeface="Arial"/>
                <a:cs typeface="Arial"/>
              </a:rPr>
              <a:t>rec</a:t>
            </a:r>
            <a:r>
              <a:rPr sz="1400" b="1" spc="-10" dirty="0">
                <a:latin typeface="Arial"/>
                <a:cs typeface="Arial"/>
              </a:rPr>
              <a:t>u</a:t>
            </a:r>
            <a:r>
              <a:rPr sz="1400" b="1" dirty="0">
                <a:latin typeface="Arial"/>
                <a:cs typeface="Arial"/>
              </a:rPr>
              <a:t>e</a:t>
            </a:r>
            <a:r>
              <a:rPr sz="1400" b="1" spc="-10" dirty="0">
                <a:latin typeface="Arial"/>
                <a:cs typeface="Arial"/>
              </a:rPr>
              <a:t>n</a:t>
            </a:r>
            <a:r>
              <a:rPr sz="1400" b="1" dirty="0">
                <a:latin typeface="Arial"/>
                <a:cs typeface="Arial"/>
              </a:rPr>
              <a:t>c</a:t>
            </a:r>
            <a:r>
              <a:rPr sz="1400" b="1" spc="-10" dirty="0">
                <a:latin typeface="Arial"/>
                <a:cs typeface="Arial"/>
              </a:rPr>
              <a:t>i</a:t>
            </a:r>
            <a:r>
              <a:rPr sz="1400" b="1" dirty="0">
                <a:latin typeface="Arial"/>
                <a:cs typeface="Arial"/>
              </a:rPr>
              <a:t>a	i</a:t>
            </a:r>
            <a:r>
              <a:rPr sz="1400" b="1" spc="-20" dirty="0">
                <a:latin typeface="Arial"/>
                <a:cs typeface="Arial"/>
              </a:rPr>
              <a:t>n</a:t>
            </a:r>
            <a:r>
              <a:rPr sz="1400" b="1" spc="-10" dirty="0">
                <a:latin typeface="Arial"/>
                <a:cs typeface="Arial"/>
              </a:rPr>
              <a:t>du</a:t>
            </a:r>
            <a:r>
              <a:rPr sz="1400" b="1" dirty="0">
                <a:latin typeface="Arial"/>
                <a:cs typeface="Arial"/>
              </a:rPr>
              <a:t>stri</a:t>
            </a:r>
            <a:r>
              <a:rPr sz="1400" b="1" spc="-15" dirty="0">
                <a:latin typeface="Arial"/>
                <a:cs typeface="Arial"/>
              </a:rPr>
              <a:t>a</a:t>
            </a:r>
            <a:r>
              <a:rPr sz="1400" b="1" dirty="0">
                <a:latin typeface="Arial"/>
                <a:cs typeface="Arial"/>
              </a:rPr>
              <a:t>l	</a:t>
            </a:r>
            <a:r>
              <a:rPr sz="1400" b="1" spc="-10" dirty="0">
                <a:latin typeface="Arial"/>
                <a:cs typeface="Arial"/>
              </a:rPr>
              <a:t>d</a:t>
            </a:r>
            <a:r>
              <a:rPr sz="1400" b="1" spc="-15" dirty="0">
                <a:latin typeface="Arial"/>
                <a:cs typeface="Arial"/>
              </a:rPr>
              <a:t>e</a:t>
            </a:r>
            <a:r>
              <a:rPr sz="1400" b="1" dirty="0">
                <a:latin typeface="Arial"/>
                <a:cs typeface="Arial"/>
              </a:rPr>
              <a:t>l  </a:t>
            </a:r>
            <a:r>
              <a:rPr sz="1400" b="1" spc="-5" dirty="0">
                <a:latin typeface="Arial"/>
                <a:cs typeface="Arial"/>
              </a:rPr>
              <a:t>circuito</a:t>
            </a:r>
            <a:r>
              <a:rPr sz="1400" b="1" spc="-1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principal</a:t>
            </a:r>
            <a:endParaRPr sz="1400">
              <a:latin typeface="Arial"/>
              <a:cs typeface="Arial"/>
            </a:endParaRPr>
          </a:p>
          <a:p>
            <a:pPr lvl="2">
              <a:spcBef>
                <a:spcPts val="30"/>
              </a:spcBef>
              <a:buFont typeface="Arial"/>
              <a:buAutoNum type="arabicPeriod" startAt="2"/>
            </a:pPr>
            <a:endParaRPr sz="1300">
              <a:latin typeface="Arial"/>
              <a:cs typeface="Arial"/>
            </a:endParaRPr>
          </a:p>
          <a:p>
            <a:pPr marL="802640" lvl="2" indent="-494030">
              <a:buAutoNum type="arabicPeriod" startAt="2"/>
              <a:tabLst>
                <a:tab pos="803275" algn="l"/>
              </a:tabLst>
            </a:pPr>
            <a:r>
              <a:rPr sz="1400" b="1" spc="-5" dirty="0">
                <a:latin typeface="Arial"/>
                <a:cs typeface="Arial"/>
              </a:rPr>
              <a:t>Medición</a:t>
            </a:r>
            <a:r>
              <a:rPr sz="1400" b="1" spc="-1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de </a:t>
            </a:r>
            <a:r>
              <a:rPr sz="1400" b="1" dirty="0">
                <a:latin typeface="Arial"/>
                <a:cs typeface="Arial"/>
              </a:rPr>
              <a:t>la</a:t>
            </a:r>
            <a:r>
              <a:rPr sz="1400" b="1" spc="-2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resistencia</a:t>
            </a:r>
            <a:r>
              <a:rPr sz="1400" b="1" spc="-2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principal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45"/>
              </a:spcBef>
            </a:pPr>
            <a:endParaRPr sz="1300">
              <a:latin typeface="Arial"/>
              <a:cs typeface="Arial"/>
            </a:endParaRPr>
          </a:p>
          <a:p>
            <a:pPr marL="359410" lvl="1" indent="-347345">
              <a:buAutoNum type="arabicPeriod" startAt="7"/>
              <a:tabLst>
                <a:tab pos="360045" algn="l"/>
              </a:tabLst>
            </a:pPr>
            <a:r>
              <a:rPr sz="1400" b="1" spc="-5" dirty="0">
                <a:latin typeface="Arial"/>
                <a:cs typeface="Arial"/>
              </a:rPr>
              <a:t>Prueba</a:t>
            </a:r>
            <a:r>
              <a:rPr sz="1400" b="1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de</a:t>
            </a:r>
            <a:r>
              <a:rPr sz="1400" b="1" spc="-1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aceptación</a:t>
            </a:r>
            <a:r>
              <a:rPr sz="1400" b="1" spc="-1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en</a:t>
            </a:r>
            <a:r>
              <a:rPr sz="1400" b="1" spc="-5" dirty="0">
                <a:latin typeface="Arial"/>
                <a:cs typeface="Arial"/>
              </a:rPr>
              <a:t> sitios</a:t>
            </a:r>
            <a:r>
              <a:rPr sz="1400" b="1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especificados</a:t>
            </a:r>
            <a:endParaRPr sz="1400">
              <a:latin typeface="Arial"/>
              <a:cs typeface="Arial"/>
            </a:endParaRPr>
          </a:p>
          <a:p>
            <a:pPr lvl="1">
              <a:spcBef>
                <a:spcPts val="40"/>
              </a:spcBef>
              <a:buFont typeface="Arial"/>
              <a:buAutoNum type="arabicPeriod" startAt="7"/>
            </a:pPr>
            <a:endParaRPr sz="1300">
              <a:latin typeface="Arial"/>
              <a:cs typeface="Arial"/>
            </a:endParaRPr>
          </a:p>
          <a:p>
            <a:pPr marL="853440" lvl="2" indent="-494030">
              <a:buAutoNum type="arabicPeriod"/>
              <a:tabLst>
                <a:tab pos="854075" algn="l"/>
              </a:tabLst>
            </a:pPr>
            <a:r>
              <a:rPr sz="1400" b="1" spc="-5" dirty="0">
                <a:latin typeface="Arial"/>
                <a:cs typeface="Arial"/>
              </a:rPr>
              <a:t>Verificación</a:t>
            </a:r>
            <a:r>
              <a:rPr sz="1400" b="1" spc="-1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de</a:t>
            </a:r>
            <a:r>
              <a:rPr sz="1400" b="1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operación</a:t>
            </a:r>
            <a:r>
              <a:rPr sz="1400" b="1" spc="-1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del</a:t>
            </a:r>
            <a:r>
              <a:rPr sz="1400" b="1" spc="-1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seccionador</a:t>
            </a:r>
            <a:endParaRPr sz="1400">
              <a:latin typeface="Arial"/>
              <a:cs typeface="Arial"/>
            </a:endParaRPr>
          </a:p>
          <a:p>
            <a:pPr marL="12700" marR="6985" indent="593725">
              <a:lnSpc>
                <a:spcPct val="142900"/>
              </a:lnSpc>
              <a:spcBef>
                <a:spcPts val="830"/>
              </a:spcBef>
            </a:pPr>
            <a:r>
              <a:rPr sz="1400" spc="-5" dirty="0">
                <a:latin typeface="Arial"/>
                <a:cs typeface="Arial"/>
              </a:rPr>
              <a:t>-Verificar</a:t>
            </a:r>
            <a:r>
              <a:rPr sz="1400" spc="29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el</a:t>
            </a:r>
            <a:r>
              <a:rPr sz="1400" spc="29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movimiento</a:t>
            </a:r>
            <a:r>
              <a:rPr sz="1400" spc="30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29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acoplamiento</a:t>
            </a:r>
            <a:r>
              <a:rPr sz="1400" spc="29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entre</a:t>
            </a:r>
            <a:r>
              <a:rPr sz="1400" spc="29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los</a:t>
            </a:r>
            <a:r>
              <a:rPr sz="1400" spc="29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contactos </a:t>
            </a:r>
            <a:r>
              <a:rPr sz="1400" spc="-37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principales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al</a:t>
            </a:r>
            <a:r>
              <a:rPr sz="1400" spc="-5" dirty="0">
                <a:latin typeface="Arial"/>
                <a:cs typeface="Arial"/>
              </a:rPr>
              <a:t> final </a:t>
            </a:r>
            <a:r>
              <a:rPr sz="1400" dirty="0">
                <a:latin typeface="Arial"/>
                <a:cs typeface="Arial"/>
              </a:rPr>
              <a:t>de la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operación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cierre.</a:t>
            </a:r>
            <a:endParaRPr sz="14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255308" y="8940496"/>
            <a:ext cx="5372100" cy="5073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1150"/>
              </a:lnSpc>
            </a:pPr>
            <a:r>
              <a:rPr sz="1100" dirty="0">
                <a:latin typeface="Calibri"/>
                <a:cs typeface="Calibri"/>
              </a:rPr>
              <a:t>PH </a:t>
            </a:r>
            <a:r>
              <a:rPr sz="1100" spc="-5" dirty="0">
                <a:latin typeface="Calibri"/>
                <a:cs typeface="Calibri"/>
              </a:rPr>
              <a:t>Financial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Park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Tower,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Piso</a:t>
            </a:r>
            <a:r>
              <a:rPr sz="1100" dirty="0">
                <a:latin typeface="Calibri"/>
                <a:cs typeface="Calibri"/>
              </a:rPr>
              <a:t> 35,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Boulevard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Costa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Este. </a:t>
            </a:r>
            <a:r>
              <a:rPr sz="1100" spc="-5" dirty="0">
                <a:latin typeface="Calibri"/>
                <a:cs typeface="Calibri"/>
              </a:rPr>
              <a:t>Corregimiento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Juan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Díaz,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Costa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del</a:t>
            </a:r>
            <a:endParaRPr sz="1100">
              <a:latin typeface="Calibri"/>
              <a:cs typeface="Calibri"/>
            </a:endParaRPr>
          </a:p>
          <a:p>
            <a:pPr marL="1724025" marR="1714500" algn="ctr">
              <a:lnSpc>
                <a:spcPct val="101800"/>
              </a:lnSpc>
            </a:pPr>
            <a:r>
              <a:rPr sz="1100" spc="-5" dirty="0">
                <a:latin typeface="Calibri"/>
                <a:cs typeface="Calibri"/>
              </a:rPr>
              <a:t>Este.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Ciudad</a:t>
            </a:r>
            <a:r>
              <a:rPr sz="110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Panamá.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Panamá. </a:t>
            </a:r>
            <a:r>
              <a:rPr sz="1100" spc="-229" dirty="0">
                <a:latin typeface="Calibri"/>
                <a:cs typeface="Calibri"/>
              </a:rPr>
              <a:t> </a:t>
            </a:r>
            <a:r>
              <a:rPr sz="1100" u="sng" spc="-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3"/>
              </a:rPr>
              <a:t>www.kaizengrp.com</a:t>
            </a:r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158281" y="8909622"/>
            <a:ext cx="5561965" cy="0"/>
          </a:xfrm>
          <a:custGeom>
            <a:avLst/>
            <a:gdLst/>
            <a:ahLst/>
            <a:cxnLst/>
            <a:rect l="l" t="t" r="r" b="b"/>
            <a:pathLst>
              <a:path w="5561965">
                <a:moveTo>
                  <a:pt x="0" y="0"/>
                </a:moveTo>
                <a:lnTo>
                  <a:pt x="5561885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158044" y="804717"/>
            <a:ext cx="999649" cy="431186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6122720" y="1232661"/>
            <a:ext cx="5641340" cy="6130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6985" algn="r">
              <a:spcBef>
                <a:spcPts val="100"/>
              </a:spcBef>
            </a:pPr>
            <a:r>
              <a:rPr sz="1100" spc="-5" dirty="0">
                <a:latin typeface="Calibri"/>
                <a:cs typeface="Calibri"/>
              </a:rPr>
              <a:t>Ficha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Técnica: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K-001</a:t>
            </a:r>
            <a:endParaRPr sz="1100">
              <a:latin typeface="Calibri"/>
              <a:cs typeface="Calibri"/>
            </a:endParaRPr>
          </a:p>
          <a:p>
            <a:pPr marL="5149215" marR="6350" indent="118745" algn="r">
              <a:lnSpc>
                <a:spcPct val="101800"/>
              </a:lnSpc>
              <a:spcBef>
                <a:spcPts val="5"/>
              </a:spcBef>
            </a:pPr>
            <a:r>
              <a:rPr sz="1100" dirty="0">
                <a:latin typeface="Calibri"/>
                <a:cs typeface="Calibri"/>
              </a:rPr>
              <a:t>Re</a:t>
            </a:r>
            <a:r>
              <a:rPr sz="1100" spc="5" dirty="0">
                <a:latin typeface="Calibri"/>
                <a:cs typeface="Calibri"/>
              </a:rPr>
              <a:t>v</a:t>
            </a:r>
            <a:r>
              <a:rPr sz="1100" dirty="0">
                <a:latin typeface="Calibri"/>
                <a:cs typeface="Calibri"/>
              </a:rPr>
              <a:t>.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  </a:t>
            </a:r>
            <a:r>
              <a:rPr sz="1100" spc="-5" dirty="0">
                <a:latin typeface="Calibri"/>
                <a:cs typeface="Calibri"/>
              </a:rPr>
              <a:t>Jul-</a:t>
            </a:r>
            <a:r>
              <a:rPr sz="1100" dirty="0">
                <a:latin typeface="Calibri"/>
                <a:cs typeface="Calibri"/>
              </a:rPr>
              <a:t>20</a:t>
            </a:r>
            <a:r>
              <a:rPr sz="1100" spc="-10" dirty="0">
                <a:latin typeface="Calibri"/>
                <a:cs typeface="Calibri"/>
              </a:rPr>
              <a:t>1</a:t>
            </a:r>
            <a:r>
              <a:rPr sz="1100" dirty="0">
                <a:latin typeface="Calibri"/>
                <a:cs typeface="Calibri"/>
              </a:rPr>
              <a:t>8</a:t>
            </a:r>
            <a:endParaRPr sz="1100">
              <a:latin typeface="Calibri"/>
              <a:cs typeface="Calibri"/>
            </a:endParaRPr>
          </a:p>
          <a:p>
            <a:pPr marL="606425">
              <a:lnSpc>
                <a:spcPts val="1670"/>
              </a:lnSpc>
              <a:tabLst>
                <a:tab pos="1709420" algn="l"/>
                <a:tab pos="2745105" algn="l"/>
                <a:tab pos="3336290" algn="l"/>
                <a:tab pos="4606925" algn="l"/>
              </a:tabLst>
            </a:pPr>
            <a:r>
              <a:rPr sz="1400" spc="-5" dirty="0">
                <a:latin typeface="Arial"/>
                <a:cs typeface="Arial"/>
              </a:rPr>
              <a:t>-Verificar</a:t>
            </a:r>
            <a:r>
              <a:rPr sz="1400" spc="62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el	</a:t>
            </a:r>
            <a:r>
              <a:rPr sz="1400" spc="-5" dirty="0">
                <a:latin typeface="Arial"/>
                <a:cs typeface="Arial"/>
              </a:rPr>
              <a:t>movimiento	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6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la	</a:t>
            </a:r>
            <a:r>
              <a:rPr sz="1400" spc="-5" dirty="0">
                <a:latin typeface="Arial"/>
                <a:cs typeface="Arial"/>
              </a:rPr>
              <a:t>apertura</a:t>
            </a:r>
            <a:r>
              <a:rPr sz="1400" spc="6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y</a:t>
            </a:r>
            <a:r>
              <a:rPr sz="1400" spc="6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la	</a:t>
            </a:r>
            <a:r>
              <a:rPr sz="1400" spc="-5" dirty="0">
                <a:latin typeface="Arial"/>
                <a:cs typeface="Arial"/>
              </a:rPr>
              <a:t>posición</a:t>
            </a:r>
            <a:r>
              <a:rPr sz="1400" spc="54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del</a:t>
            </a:r>
            <a:endParaRPr sz="1400">
              <a:latin typeface="Arial"/>
              <a:cs typeface="Arial"/>
            </a:endParaRPr>
          </a:p>
          <a:p>
            <a:pPr marL="12700">
              <a:spcBef>
                <a:spcPts val="720"/>
              </a:spcBef>
            </a:pPr>
            <a:r>
              <a:rPr sz="1400" spc="-5" dirty="0">
                <a:latin typeface="Arial"/>
                <a:cs typeface="Arial"/>
              </a:rPr>
              <a:t>seccionador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después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de</a:t>
            </a:r>
            <a:r>
              <a:rPr sz="1400" spc="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la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apertura.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40"/>
              </a:spcBef>
            </a:pPr>
            <a:endParaRPr sz="1300">
              <a:latin typeface="Arial"/>
              <a:cs typeface="Arial"/>
            </a:endParaRPr>
          </a:p>
          <a:p>
            <a:pPr marL="606425"/>
            <a:r>
              <a:rPr sz="1400" spc="-5" dirty="0">
                <a:latin typeface="Arial"/>
                <a:cs typeface="Arial"/>
              </a:rPr>
              <a:t>-Funcionamiento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los contactos</a:t>
            </a:r>
            <a:r>
              <a:rPr sz="1400" spc="1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de </a:t>
            </a:r>
            <a:r>
              <a:rPr sz="1400" dirty="0">
                <a:latin typeface="Arial"/>
                <a:cs typeface="Arial"/>
              </a:rPr>
              <a:t>fin</a:t>
            </a:r>
            <a:r>
              <a:rPr sz="1400" spc="-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5" dirty="0">
                <a:latin typeface="Arial"/>
                <a:cs typeface="Arial"/>
              </a:rPr>
              <a:t> carrera.</a:t>
            </a:r>
            <a:endParaRPr sz="1400">
              <a:latin typeface="Arial"/>
              <a:cs typeface="Arial"/>
            </a:endParaRPr>
          </a:p>
          <a:p>
            <a:pPr marL="12700" marR="5080" indent="593725">
              <a:lnSpc>
                <a:spcPct val="143000"/>
              </a:lnSpc>
              <a:spcBef>
                <a:spcPts val="825"/>
              </a:spcBef>
            </a:pPr>
            <a:r>
              <a:rPr sz="1400" spc="-5" dirty="0">
                <a:latin typeface="Arial"/>
                <a:cs typeface="Arial"/>
              </a:rPr>
              <a:t>-Operación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cierre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y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apertura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seccionador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comando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local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y </a:t>
            </a:r>
            <a:r>
              <a:rPr sz="1400" spc="-37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remoto.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40"/>
              </a:spcBef>
            </a:pPr>
            <a:endParaRPr sz="1300">
              <a:latin typeface="Arial"/>
              <a:cs typeface="Arial"/>
            </a:endParaRPr>
          </a:p>
          <a:p>
            <a:pPr marL="606425"/>
            <a:r>
              <a:rPr sz="1400" spc="-5" dirty="0">
                <a:latin typeface="Arial"/>
                <a:cs typeface="Arial"/>
              </a:rPr>
              <a:t>-Verificación</a:t>
            </a:r>
            <a:r>
              <a:rPr sz="1400" spc="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los </a:t>
            </a:r>
            <a:r>
              <a:rPr sz="1400" spc="-5" dirty="0">
                <a:latin typeface="Arial"/>
                <a:cs typeface="Arial"/>
              </a:rPr>
              <a:t>enclavamientos</a:t>
            </a:r>
            <a:r>
              <a:rPr sz="1400" spc="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eléctricos</a:t>
            </a:r>
            <a:r>
              <a:rPr sz="1400" dirty="0">
                <a:latin typeface="Arial"/>
                <a:cs typeface="Arial"/>
              </a:rPr>
              <a:t> y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mecánicos.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40"/>
              </a:spcBef>
            </a:pPr>
            <a:endParaRPr sz="1300">
              <a:latin typeface="Arial"/>
              <a:cs typeface="Arial"/>
            </a:endParaRPr>
          </a:p>
          <a:p>
            <a:pPr marL="655320"/>
            <a:r>
              <a:rPr sz="1400" spc="-5" dirty="0">
                <a:latin typeface="Arial"/>
                <a:cs typeface="Arial"/>
              </a:rPr>
              <a:t>-Funcionamiento</a:t>
            </a:r>
            <a:r>
              <a:rPr sz="1400" spc="1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de</a:t>
            </a:r>
            <a:r>
              <a:rPr sz="1400" spc="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las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cuchillas</a:t>
            </a:r>
            <a:r>
              <a:rPr sz="1400" dirty="0">
                <a:latin typeface="Arial"/>
                <a:cs typeface="Arial"/>
              </a:rPr>
              <a:t> de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puesta </a:t>
            </a:r>
            <a:r>
              <a:rPr sz="1400" dirty="0">
                <a:latin typeface="Arial"/>
                <a:cs typeface="Arial"/>
              </a:rPr>
              <a:t>a</a:t>
            </a:r>
            <a:r>
              <a:rPr sz="1400" spc="-5" dirty="0">
                <a:latin typeface="Arial"/>
                <a:cs typeface="Arial"/>
              </a:rPr>
              <a:t> tierra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40"/>
              </a:spcBef>
            </a:pPr>
            <a:endParaRPr sz="1300">
              <a:latin typeface="Arial"/>
              <a:cs typeface="Arial"/>
            </a:endParaRPr>
          </a:p>
          <a:p>
            <a:pPr marL="507365">
              <a:spcBef>
                <a:spcPts val="5"/>
              </a:spcBef>
            </a:pPr>
            <a:r>
              <a:rPr sz="1400" b="1" spc="-5" dirty="0">
                <a:latin typeface="Arial"/>
                <a:cs typeface="Arial"/>
              </a:rPr>
              <a:t>5.7.2.</a:t>
            </a:r>
            <a:r>
              <a:rPr sz="1400" b="1" spc="-1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Verificaciones</a:t>
            </a:r>
            <a:r>
              <a:rPr sz="1400" b="1" spc="-1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eléctricas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40"/>
              </a:spcBef>
            </a:pPr>
            <a:endParaRPr sz="1300">
              <a:latin typeface="Arial"/>
              <a:cs typeface="Arial"/>
            </a:endParaRPr>
          </a:p>
          <a:p>
            <a:pPr marL="655320"/>
            <a:r>
              <a:rPr sz="1400" dirty="0">
                <a:latin typeface="Arial"/>
                <a:cs typeface="Arial"/>
              </a:rPr>
              <a:t>-Pruebas</a:t>
            </a:r>
            <a:r>
              <a:rPr sz="1400" spc="-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de</a:t>
            </a:r>
            <a:r>
              <a:rPr sz="1400" spc="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aislamiento </a:t>
            </a:r>
            <a:r>
              <a:rPr sz="1400" dirty="0">
                <a:latin typeface="Arial"/>
                <a:cs typeface="Arial"/>
              </a:rPr>
              <a:t>sobre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los</a:t>
            </a:r>
            <a:r>
              <a:rPr sz="1400" spc="-5" dirty="0">
                <a:latin typeface="Arial"/>
                <a:cs typeface="Arial"/>
              </a:rPr>
              <a:t> circuitos</a:t>
            </a:r>
            <a:r>
              <a:rPr sz="1400" dirty="0">
                <a:latin typeface="Arial"/>
                <a:cs typeface="Arial"/>
              </a:rPr>
              <a:t> de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mando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y</a:t>
            </a:r>
            <a:r>
              <a:rPr sz="1400" spc="-5" dirty="0">
                <a:latin typeface="Arial"/>
                <a:cs typeface="Arial"/>
              </a:rPr>
              <a:t> control</a:t>
            </a:r>
            <a:endParaRPr sz="1400">
              <a:latin typeface="Arial"/>
              <a:cs typeface="Arial"/>
            </a:endParaRPr>
          </a:p>
          <a:p>
            <a:pPr marL="12700" marR="9525" indent="642620">
              <a:lnSpc>
                <a:spcPct val="142900"/>
              </a:lnSpc>
              <a:spcBef>
                <a:spcPts val="830"/>
              </a:spcBef>
              <a:tabLst>
                <a:tab pos="2164715" algn="l"/>
                <a:tab pos="2548890" algn="l"/>
                <a:tab pos="2960370" algn="l"/>
                <a:tab pos="3848100" algn="l"/>
                <a:tab pos="4231005" algn="l"/>
                <a:tab pos="5523865" algn="l"/>
              </a:tabLst>
            </a:pPr>
            <a:r>
              <a:rPr sz="1400" dirty="0">
                <a:latin typeface="Arial"/>
                <a:cs typeface="Arial"/>
              </a:rPr>
              <a:t>-</a:t>
            </a:r>
            <a:r>
              <a:rPr sz="1400" spc="-10" dirty="0">
                <a:latin typeface="Arial"/>
                <a:cs typeface="Arial"/>
              </a:rPr>
              <a:t>F</a:t>
            </a:r>
            <a:r>
              <a:rPr sz="1400" dirty="0">
                <a:latin typeface="Arial"/>
                <a:cs typeface="Arial"/>
              </a:rPr>
              <a:t>unc</a:t>
            </a:r>
            <a:r>
              <a:rPr sz="1400" spc="-15" dirty="0">
                <a:latin typeface="Arial"/>
                <a:cs typeface="Arial"/>
              </a:rPr>
              <a:t>i</a:t>
            </a:r>
            <a:r>
              <a:rPr sz="1400" dirty="0">
                <a:latin typeface="Arial"/>
                <a:cs typeface="Arial"/>
              </a:rPr>
              <a:t>on</a:t>
            </a:r>
            <a:r>
              <a:rPr sz="1400" spc="-15" dirty="0">
                <a:latin typeface="Arial"/>
                <a:cs typeface="Arial"/>
              </a:rPr>
              <a:t>a</a:t>
            </a:r>
            <a:r>
              <a:rPr sz="1400" spc="-10" dirty="0">
                <a:latin typeface="Arial"/>
                <a:cs typeface="Arial"/>
              </a:rPr>
              <a:t>m</a:t>
            </a:r>
            <a:r>
              <a:rPr sz="1400" dirty="0">
                <a:latin typeface="Arial"/>
                <a:cs typeface="Arial"/>
              </a:rPr>
              <a:t>iento	de	l</a:t>
            </a:r>
            <a:r>
              <a:rPr sz="1400" spc="-15" dirty="0">
                <a:latin typeface="Arial"/>
                <a:cs typeface="Arial"/>
              </a:rPr>
              <a:t>o</a:t>
            </a:r>
            <a:r>
              <a:rPr sz="1400" dirty="0">
                <a:latin typeface="Arial"/>
                <a:cs typeface="Arial"/>
              </a:rPr>
              <a:t>s	si</a:t>
            </a:r>
            <a:r>
              <a:rPr sz="1400" spc="-10" dirty="0">
                <a:latin typeface="Arial"/>
                <a:cs typeface="Arial"/>
              </a:rPr>
              <a:t>s</a:t>
            </a:r>
            <a:r>
              <a:rPr sz="1400" dirty="0">
                <a:latin typeface="Arial"/>
                <a:cs typeface="Arial"/>
              </a:rPr>
              <a:t>te</a:t>
            </a:r>
            <a:r>
              <a:rPr sz="1400" spc="-10" dirty="0">
                <a:latin typeface="Arial"/>
                <a:cs typeface="Arial"/>
              </a:rPr>
              <a:t>m</a:t>
            </a:r>
            <a:r>
              <a:rPr sz="1400" spc="-15" dirty="0">
                <a:latin typeface="Arial"/>
                <a:cs typeface="Arial"/>
              </a:rPr>
              <a:t>a</a:t>
            </a:r>
            <a:r>
              <a:rPr sz="1400" dirty="0">
                <a:latin typeface="Arial"/>
                <a:cs typeface="Arial"/>
              </a:rPr>
              <a:t>s	de	ca</a:t>
            </a:r>
            <a:r>
              <a:rPr sz="1400" spc="-15" dirty="0">
                <a:latin typeface="Arial"/>
                <a:cs typeface="Arial"/>
              </a:rPr>
              <a:t>l</a:t>
            </a:r>
            <a:r>
              <a:rPr sz="1400" dirty="0">
                <a:latin typeface="Arial"/>
                <a:cs typeface="Arial"/>
              </a:rPr>
              <a:t>enta</a:t>
            </a:r>
            <a:r>
              <a:rPr sz="1400" spc="-10" dirty="0">
                <a:latin typeface="Arial"/>
                <a:cs typeface="Arial"/>
              </a:rPr>
              <a:t>m</a:t>
            </a:r>
            <a:r>
              <a:rPr sz="1400" dirty="0">
                <a:latin typeface="Arial"/>
                <a:cs typeface="Arial"/>
              </a:rPr>
              <a:t>ie</a:t>
            </a:r>
            <a:r>
              <a:rPr sz="1400" spc="-15" dirty="0">
                <a:latin typeface="Arial"/>
                <a:cs typeface="Arial"/>
              </a:rPr>
              <a:t>n</a:t>
            </a:r>
            <a:r>
              <a:rPr sz="1400" dirty="0">
                <a:latin typeface="Arial"/>
                <a:cs typeface="Arial"/>
              </a:rPr>
              <a:t>to	e  </a:t>
            </a:r>
            <a:r>
              <a:rPr sz="1400" spc="-5" dirty="0">
                <a:latin typeface="Arial"/>
                <a:cs typeface="Arial"/>
              </a:rPr>
              <a:t>iluminación.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40"/>
              </a:spcBef>
            </a:pPr>
            <a:endParaRPr sz="1300">
              <a:latin typeface="Arial"/>
              <a:cs typeface="Arial"/>
            </a:endParaRPr>
          </a:p>
          <a:p>
            <a:pPr marL="705485"/>
            <a:r>
              <a:rPr sz="1400" spc="-5" dirty="0">
                <a:latin typeface="Arial"/>
                <a:cs typeface="Arial"/>
              </a:rPr>
              <a:t>-Medición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la</a:t>
            </a:r>
            <a:r>
              <a:rPr sz="1400" spc="-5" dirty="0">
                <a:latin typeface="Arial"/>
                <a:cs typeface="Arial"/>
              </a:rPr>
              <a:t> resistencia</a:t>
            </a:r>
            <a:r>
              <a:rPr sz="1400" dirty="0">
                <a:latin typeface="Arial"/>
                <a:cs typeface="Arial"/>
              </a:rPr>
              <a:t> de</a:t>
            </a:r>
            <a:r>
              <a:rPr sz="1400" spc="-5" dirty="0">
                <a:latin typeface="Arial"/>
                <a:cs typeface="Arial"/>
              </a:rPr>
              <a:t> contacto</a:t>
            </a:r>
            <a:r>
              <a:rPr sz="1400" spc="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la </a:t>
            </a:r>
            <a:r>
              <a:rPr sz="1400" spc="-5" dirty="0">
                <a:latin typeface="Arial"/>
                <a:cs typeface="Arial"/>
              </a:rPr>
              <a:t>cuchilla</a:t>
            </a:r>
            <a:r>
              <a:rPr sz="1400" spc="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principal.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50"/>
              </a:spcBef>
            </a:pPr>
            <a:endParaRPr sz="1300">
              <a:latin typeface="Arial"/>
              <a:cs typeface="Arial"/>
            </a:endParaRPr>
          </a:p>
          <a:p>
            <a:pPr marL="754380">
              <a:spcBef>
                <a:spcPts val="5"/>
              </a:spcBef>
            </a:pPr>
            <a:r>
              <a:rPr sz="1400" spc="-5" dirty="0">
                <a:latin typeface="Arial"/>
                <a:cs typeface="Arial"/>
              </a:rPr>
              <a:t>-Medición</a:t>
            </a:r>
            <a:r>
              <a:rPr sz="1400" spc="-10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7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la</a:t>
            </a:r>
            <a:r>
              <a:rPr sz="1400" spc="-8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resistencia</a:t>
            </a:r>
            <a:r>
              <a:rPr sz="1400" spc="-8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1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contacto</a:t>
            </a:r>
            <a:r>
              <a:rPr sz="1400" spc="-8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7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la</a:t>
            </a:r>
            <a:r>
              <a:rPr sz="1400" spc="-8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cuchilla</a:t>
            </a:r>
            <a:r>
              <a:rPr sz="1400" spc="-7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8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puesta</a:t>
            </a:r>
            <a:endParaRPr sz="1400">
              <a:latin typeface="Arial"/>
              <a:cs typeface="Arial"/>
            </a:endParaRPr>
          </a:p>
          <a:p>
            <a:pPr marL="12700">
              <a:spcBef>
                <a:spcPts val="720"/>
              </a:spcBef>
            </a:pPr>
            <a:r>
              <a:rPr sz="1400" dirty="0">
                <a:latin typeface="Arial"/>
                <a:cs typeface="Arial"/>
              </a:rPr>
              <a:t>a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tierra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40"/>
              </a:spcBef>
            </a:pPr>
            <a:endParaRPr sz="1300">
              <a:latin typeface="Arial"/>
              <a:cs typeface="Arial"/>
            </a:endParaRPr>
          </a:p>
          <a:p>
            <a:pPr marL="804545"/>
            <a:r>
              <a:rPr sz="1400" spc="-5" dirty="0">
                <a:latin typeface="Arial"/>
                <a:cs typeface="Arial"/>
              </a:rPr>
              <a:t>-Verificación</a:t>
            </a:r>
            <a:r>
              <a:rPr sz="1400" dirty="0">
                <a:latin typeface="Arial"/>
                <a:cs typeface="Arial"/>
              </a:rPr>
              <a:t> del</a:t>
            </a:r>
            <a:r>
              <a:rPr sz="1400" spc="-5" dirty="0">
                <a:latin typeface="Arial"/>
                <a:cs typeface="Arial"/>
              </a:rPr>
              <a:t> ajuste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la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protección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del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motor</a:t>
            </a:r>
            <a:endParaRPr sz="14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255308" y="8940496"/>
            <a:ext cx="5372100" cy="5073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1150"/>
              </a:lnSpc>
            </a:pPr>
            <a:r>
              <a:rPr sz="1100" dirty="0">
                <a:latin typeface="Calibri"/>
                <a:cs typeface="Calibri"/>
              </a:rPr>
              <a:t>PH </a:t>
            </a:r>
            <a:r>
              <a:rPr sz="1100" spc="-5" dirty="0">
                <a:latin typeface="Calibri"/>
                <a:cs typeface="Calibri"/>
              </a:rPr>
              <a:t>Financial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Park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Tower,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Piso</a:t>
            </a:r>
            <a:r>
              <a:rPr sz="1100" dirty="0">
                <a:latin typeface="Calibri"/>
                <a:cs typeface="Calibri"/>
              </a:rPr>
              <a:t> 35,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Boulevard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Costa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Este. </a:t>
            </a:r>
            <a:r>
              <a:rPr sz="1100" spc="-5" dirty="0">
                <a:latin typeface="Calibri"/>
                <a:cs typeface="Calibri"/>
              </a:rPr>
              <a:t>Corregimiento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Juan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Díaz,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Costa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del</a:t>
            </a:r>
            <a:endParaRPr sz="1100">
              <a:latin typeface="Calibri"/>
              <a:cs typeface="Calibri"/>
            </a:endParaRPr>
          </a:p>
          <a:p>
            <a:pPr marL="1724025" marR="1714500" algn="ctr">
              <a:lnSpc>
                <a:spcPct val="101800"/>
              </a:lnSpc>
            </a:pPr>
            <a:r>
              <a:rPr sz="1100" spc="-5" dirty="0">
                <a:latin typeface="Calibri"/>
                <a:cs typeface="Calibri"/>
              </a:rPr>
              <a:t>Este.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Ciudad</a:t>
            </a:r>
            <a:r>
              <a:rPr sz="110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Panamá.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Panamá. </a:t>
            </a:r>
            <a:r>
              <a:rPr sz="1100" spc="-229" dirty="0">
                <a:latin typeface="Calibri"/>
                <a:cs typeface="Calibri"/>
              </a:rPr>
              <a:t> </a:t>
            </a:r>
            <a:r>
              <a:rPr sz="1100" u="sng" spc="-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3"/>
              </a:rPr>
              <a:t>www.kaizengrp.com</a:t>
            </a:r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158281" y="8909622"/>
            <a:ext cx="5561965" cy="0"/>
          </a:xfrm>
          <a:custGeom>
            <a:avLst/>
            <a:gdLst/>
            <a:ahLst/>
            <a:cxnLst/>
            <a:rect l="l" t="t" r="r" b="b"/>
            <a:pathLst>
              <a:path w="5561965">
                <a:moveTo>
                  <a:pt x="0" y="0"/>
                </a:moveTo>
                <a:lnTo>
                  <a:pt x="5561885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158044" y="804717"/>
            <a:ext cx="999649" cy="431186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6765799" y="1232661"/>
            <a:ext cx="4996815" cy="23799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715" algn="r">
              <a:spcBef>
                <a:spcPts val="100"/>
              </a:spcBef>
            </a:pPr>
            <a:r>
              <a:rPr sz="1100" spc="-5" dirty="0">
                <a:latin typeface="Calibri"/>
                <a:cs typeface="Calibri"/>
              </a:rPr>
              <a:t>Ficha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Técnica: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K-001</a:t>
            </a:r>
            <a:endParaRPr sz="1100">
              <a:latin typeface="Calibri"/>
              <a:cs typeface="Calibri"/>
            </a:endParaRPr>
          </a:p>
          <a:p>
            <a:pPr marL="4505960" marR="5080" indent="118745" algn="r">
              <a:lnSpc>
                <a:spcPct val="101800"/>
              </a:lnSpc>
              <a:spcBef>
                <a:spcPts val="5"/>
              </a:spcBef>
            </a:pPr>
            <a:r>
              <a:rPr sz="1100" dirty="0">
                <a:latin typeface="Calibri"/>
                <a:cs typeface="Calibri"/>
              </a:rPr>
              <a:t>Re</a:t>
            </a:r>
            <a:r>
              <a:rPr sz="1100" spc="5" dirty="0">
                <a:latin typeface="Calibri"/>
                <a:cs typeface="Calibri"/>
              </a:rPr>
              <a:t>v</a:t>
            </a:r>
            <a:r>
              <a:rPr sz="1100" dirty="0">
                <a:latin typeface="Calibri"/>
                <a:cs typeface="Calibri"/>
              </a:rPr>
              <a:t>.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  </a:t>
            </a:r>
            <a:r>
              <a:rPr sz="1100" spc="-5" dirty="0">
                <a:latin typeface="Calibri"/>
                <a:cs typeface="Calibri"/>
              </a:rPr>
              <a:t>Jul-</a:t>
            </a:r>
            <a:r>
              <a:rPr sz="1100" dirty="0">
                <a:latin typeface="Calibri"/>
                <a:cs typeface="Calibri"/>
              </a:rPr>
              <a:t>20</a:t>
            </a:r>
            <a:r>
              <a:rPr sz="1100" spc="-10" dirty="0">
                <a:latin typeface="Calibri"/>
                <a:cs typeface="Calibri"/>
              </a:rPr>
              <a:t>1</a:t>
            </a:r>
            <a:r>
              <a:rPr sz="1100" dirty="0">
                <a:latin typeface="Calibri"/>
                <a:cs typeface="Calibri"/>
              </a:rPr>
              <a:t>8</a:t>
            </a:r>
            <a:endParaRPr sz="11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100">
              <a:latin typeface="Calibri"/>
              <a:cs typeface="Calibri"/>
            </a:endParaRPr>
          </a:p>
          <a:p>
            <a:pPr>
              <a:spcBef>
                <a:spcPts val="15"/>
              </a:spcBef>
            </a:pPr>
            <a:endParaRPr sz="1500">
              <a:latin typeface="Calibri"/>
              <a:cs typeface="Calibri"/>
            </a:endParaRPr>
          </a:p>
          <a:p>
            <a:pPr marL="12700"/>
            <a:r>
              <a:rPr sz="1400" b="1" spc="-5" dirty="0">
                <a:latin typeface="Arial"/>
                <a:cs typeface="Arial"/>
              </a:rPr>
              <a:t>5.7.3. Medición de</a:t>
            </a:r>
            <a:r>
              <a:rPr sz="1400" b="1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tiempos</a:t>
            </a:r>
            <a:r>
              <a:rPr sz="1400" b="1" spc="5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de</a:t>
            </a:r>
            <a:r>
              <a:rPr sz="1400" b="1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operación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40"/>
              </a:spcBef>
            </a:pPr>
            <a:endParaRPr sz="1300">
              <a:latin typeface="Arial"/>
              <a:cs typeface="Arial"/>
            </a:endParaRPr>
          </a:p>
          <a:p>
            <a:pPr marL="210185"/>
            <a:r>
              <a:rPr sz="1400" spc="-5" dirty="0">
                <a:latin typeface="Arial"/>
                <a:cs typeface="Arial"/>
              </a:rPr>
              <a:t>-Tiempo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operación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al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cierre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45"/>
              </a:spcBef>
            </a:pPr>
            <a:endParaRPr sz="1300">
              <a:latin typeface="Arial"/>
              <a:cs typeface="Arial"/>
            </a:endParaRPr>
          </a:p>
          <a:p>
            <a:pPr marL="215265"/>
            <a:r>
              <a:rPr sz="1400" spc="-5" dirty="0">
                <a:latin typeface="Arial"/>
                <a:cs typeface="Arial"/>
              </a:rPr>
              <a:t>-Tiempo</a:t>
            </a:r>
            <a:r>
              <a:rPr sz="1400" spc="-10" dirty="0">
                <a:latin typeface="Arial"/>
                <a:cs typeface="Arial"/>
              </a:rPr>
              <a:t> de</a:t>
            </a:r>
            <a:r>
              <a:rPr sz="1400" dirty="0">
                <a:latin typeface="Arial"/>
                <a:cs typeface="Arial"/>
              </a:rPr>
              <a:t> operación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la </a:t>
            </a:r>
            <a:r>
              <a:rPr sz="1400" spc="-5" dirty="0">
                <a:latin typeface="Arial"/>
                <a:cs typeface="Arial"/>
              </a:rPr>
              <a:t>apertura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40"/>
              </a:spcBef>
            </a:pPr>
            <a:endParaRPr sz="1300">
              <a:latin typeface="Arial"/>
              <a:cs typeface="Arial"/>
            </a:endParaRPr>
          </a:p>
          <a:p>
            <a:pPr marL="210185"/>
            <a:r>
              <a:rPr sz="1400" spc="-5" dirty="0">
                <a:latin typeface="Arial"/>
                <a:cs typeface="Arial"/>
              </a:rPr>
              <a:t>-Verificación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1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la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simultaneidad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en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la </a:t>
            </a:r>
            <a:r>
              <a:rPr sz="1400" spc="-5" dirty="0">
                <a:latin typeface="Arial"/>
                <a:cs typeface="Arial"/>
              </a:rPr>
              <a:t>operación</a:t>
            </a:r>
            <a:r>
              <a:rPr sz="1400" spc="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trifásica</a:t>
            </a:r>
            <a:endParaRPr sz="14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255308" y="8940496"/>
            <a:ext cx="5372100" cy="5073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1150"/>
              </a:lnSpc>
            </a:pPr>
            <a:r>
              <a:rPr sz="1100" dirty="0">
                <a:latin typeface="Calibri"/>
                <a:cs typeface="Calibri"/>
              </a:rPr>
              <a:t>PH </a:t>
            </a:r>
            <a:r>
              <a:rPr sz="1100" spc="-5" dirty="0">
                <a:latin typeface="Calibri"/>
                <a:cs typeface="Calibri"/>
              </a:rPr>
              <a:t>Financial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Park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Tower,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Piso</a:t>
            </a:r>
            <a:r>
              <a:rPr sz="1100" dirty="0">
                <a:latin typeface="Calibri"/>
                <a:cs typeface="Calibri"/>
              </a:rPr>
              <a:t> 35,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Boulevard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Costa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Este. </a:t>
            </a:r>
            <a:r>
              <a:rPr sz="1100" spc="-5" dirty="0">
                <a:latin typeface="Calibri"/>
                <a:cs typeface="Calibri"/>
              </a:rPr>
              <a:t>Corregimiento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Juan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Díaz,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Costa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del</a:t>
            </a:r>
            <a:endParaRPr sz="1100">
              <a:latin typeface="Calibri"/>
              <a:cs typeface="Calibri"/>
            </a:endParaRPr>
          </a:p>
          <a:p>
            <a:pPr marL="1724025" marR="1714500" algn="ctr">
              <a:lnSpc>
                <a:spcPct val="101800"/>
              </a:lnSpc>
            </a:pPr>
            <a:r>
              <a:rPr sz="1100" spc="-5" dirty="0">
                <a:latin typeface="Calibri"/>
                <a:cs typeface="Calibri"/>
              </a:rPr>
              <a:t>Este.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Ciudad</a:t>
            </a:r>
            <a:r>
              <a:rPr sz="110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Panamá.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Panamá. </a:t>
            </a:r>
            <a:r>
              <a:rPr sz="1100" spc="-229" dirty="0">
                <a:latin typeface="Calibri"/>
                <a:cs typeface="Calibri"/>
              </a:rPr>
              <a:t> </a:t>
            </a:r>
            <a:r>
              <a:rPr sz="1100" u="sng" spc="-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3"/>
              </a:rPr>
              <a:t>www.kaizengrp.com</a:t>
            </a:r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158281" y="8909622"/>
            <a:ext cx="5561965" cy="0"/>
          </a:xfrm>
          <a:custGeom>
            <a:avLst/>
            <a:gdLst/>
            <a:ahLst/>
            <a:cxnLst/>
            <a:rect l="l" t="t" r="r" b="b"/>
            <a:pathLst>
              <a:path w="5561965">
                <a:moveTo>
                  <a:pt x="0" y="0"/>
                </a:moveTo>
                <a:lnTo>
                  <a:pt x="5561885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158044" y="804717"/>
            <a:ext cx="999649" cy="431186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6122721" y="1232662"/>
            <a:ext cx="5639435" cy="725564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715" algn="r">
              <a:spcBef>
                <a:spcPts val="100"/>
              </a:spcBef>
            </a:pPr>
            <a:r>
              <a:rPr sz="1100" spc="-5" dirty="0">
                <a:latin typeface="Calibri"/>
                <a:cs typeface="Calibri"/>
              </a:rPr>
              <a:t>Ficha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Técnica: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K-001</a:t>
            </a:r>
            <a:endParaRPr sz="1100">
              <a:latin typeface="Calibri"/>
              <a:cs typeface="Calibri"/>
            </a:endParaRPr>
          </a:p>
          <a:p>
            <a:pPr marL="5149215" marR="5080" indent="118745" algn="r">
              <a:lnSpc>
                <a:spcPct val="101800"/>
              </a:lnSpc>
              <a:spcBef>
                <a:spcPts val="5"/>
              </a:spcBef>
            </a:pPr>
            <a:r>
              <a:rPr sz="1100" dirty="0">
                <a:latin typeface="Calibri"/>
                <a:cs typeface="Calibri"/>
              </a:rPr>
              <a:t>Re</a:t>
            </a:r>
            <a:r>
              <a:rPr sz="1100" spc="5" dirty="0">
                <a:latin typeface="Calibri"/>
                <a:cs typeface="Calibri"/>
              </a:rPr>
              <a:t>v</a:t>
            </a:r>
            <a:r>
              <a:rPr sz="1100" dirty="0">
                <a:latin typeface="Calibri"/>
                <a:cs typeface="Calibri"/>
              </a:rPr>
              <a:t>.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  </a:t>
            </a:r>
            <a:r>
              <a:rPr sz="1100" spc="-5" dirty="0">
                <a:latin typeface="Calibri"/>
                <a:cs typeface="Calibri"/>
              </a:rPr>
              <a:t>Jul-</a:t>
            </a:r>
            <a:r>
              <a:rPr sz="1100" dirty="0">
                <a:latin typeface="Calibri"/>
                <a:cs typeface="Calibri"/>
              </a:rPr>
              <a:t>20</a:t>
            </a:r>
            <a:r>
              <a:rPr sz="1100" spc="-10" dirty="0">
                <a:latin typeface="Calibri"/>
                <a:cs typeface="Calibri"/>
              </a:rPr>
              <a:t>1</a:t>
            </a:r>
            <a:r>
              <a:rPr sz="1100" dirty="0">
                <a:latin typeface="Calibri"/>
                <a:cs typeface="Calibri"/>
              </a:rPr>
              <a:t>8</a:t>
            </a:r>
            <a:endParaRPr sz="11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100">
              <a:latin typeface="Calibri"/>
              <a:cs typeface="Calibri"/>
            </a:endParaRPr>
          </a:p>
          <a:p>
            <a:pPr>
              <a:spcBef>
                <a:spcPts val="25"/>
              </a:spcBef>
            </a:pPr>
            <a:endParaRPr sz="900">
              <a:latin typeface="Calibri"/>
              <a:cs typeface="Calibri"/>
            </a:endParaRPr>
          </a:p>
          <a:p>
            <a:pPr marL="240665" marR="6985" indent="-228600">
              <a:lnSpc>
                <a:spcPct val="143600"/>
              </a:lnSpc>
              <a:spcBef>
                <a:spcPts val="5"/>
              </a:spcBef>
              <a:buAutoNum type="arabicPeriod" startAt="6"/>
              <a:tabLst>
                <a:tab pos="241300" algn="l"/>
              </a:tabLst>
            </a:pPr>
            <a:r>
              <a:rPr sz="1400" b="1" spc="-5" dirty="0">
                <a:latin typeface="Arial"/>
                <a:cs typeface="Arial"/>
              </a:rPr>
              <a:t>Especificaciones</a:t>
            </a:r>
            <a:r>
              <a:rPr sz="1400" b="1" spc="8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y</a:t>
            </a:r>
            <a:r>
              <a:rPr sz="1400" b="1" spc="8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pruebas</a:t>
            </a:r>
            <a:r>
              <a:rPr sz="1400" b="1" spc="10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eléctricas</a:t>
            </a:r>
            <a:r>
              <a:rPr sz="1400" b="1" spc="10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de</a:t>
            </a:r>
            <a:r>
              <a:rPr sz="1400" b="1" spc="9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mantenimiento</a:t>
            </a:r>
            <a:r>
              <a:rPr sz="1400" b="1" spc="9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en </a:t>
            </a:r>
            <a:r>
              <a:rPr sz="1400" b="1" spc="-37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aisladores</a:t>
            </a:r>
            <a:r>
              <a:rPr sz="1400" b="1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de</a:t>
            </a:r>
            <a:r>
              <a:rPr sz="1400" b="1" spc="-1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suspensión</a:t>
            </a:r>
            <a:r>
              <a:rPr sz="1400" b="1" spc="2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y</a:t>
            </a:r>
            <a:r>
              <a:rPr sz="1400" b="1" spc="-4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de</a:t>
            </a:r>
            <a:r>
              <a:rPr sz="1400" b="1" spc="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soporte.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  <a:buFont typeface="Arial"/>
              <a:buAutoNum type="arabicPeriod" startAt="6"/>
            </a:pPr>
            <a:endParaRPr sz="1500">
              <a:latin typeface="Arial"/>
              <a:cs typeface="Arial"/>
            </a:endParaRPr>
          </a:p>
          <a:p>
            <a:pPr>
              <a:spcBef>
                <a:spcPts val="40"/>
              </a:spcBef>
              <a:buFont typeface="Arial"/>
              <a:buAutoNum type="arabicPeriod" startAt="6"/>
            </a:pPr>
            <a:endParaRPr sz="1200">
              <a:latin typeface="Arial"/>
              <a:cs typeface="Arial"/>
            </a:endParaRPr>
          </a:p>
          <a:p>
            <a:pPr marL="469265" lvl="1" indent="-457200" algn="just">
              <a:buAutoNum type="arabicPeriod"/>
              <a:tabLst>
                <a:tab pos="469900" algn="l"/>
              </a:tabLst>
            </a:pPr>
            <a:r>
              <a:rPr sz="1400" b="1" dirty="0">
                <a:latin typeface="Arial"/>
                <a:cs typeface="Arial"/>
              </a:rPr>
              <a:t>Objeto</a:t>
            </a:r>
            <a:r>
              <a:rPr sz="1400" b="1" spc="-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y</a:t>
            </a:r>
            <a:r>
              <a:rPr sz="1400" b="1" spc="-5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campo</a:t>
            </a:r>
            <a:r>
              <a:rPr sz="1400" b="1" spc="-1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de</a:t>
            </a:r>
            <a:r>
              <a:rPr sz="1400" b="1" spc="-5" dirty="0">
                <a:latin typeface="Arial"/>
                <a:cs typeface="Arial"/>
              </a:rPr>
              <a:t> aplicaciones</a:t>
            </a:r>
            <a:endParaRPr sz="1400">
              <a:latin typeface="Arial"/>
              <a:cs typeface="Arial"/>
            </a:endParaRPr>
          </a:p>
          <a:p>
            <a:pPr marL="12700" marR="5715" algn="just">
              <a:lnSpc>
                <a:spcPct val="143200"/>
              </a:lnSpc>
              <a:spcBef>
                <a:spcPts val="819"/>
              </a:spcBef>
            </a:pPr>
            <a:r>
              <a:rPr sz="1400" dirty="0">
                <a:latin typeface="Arial"/>
                <a:cs typeface="Arial"/>
              </a:rPr>
              <a:t>El </a:t>
            </a:r>
            <a:r>
              <a:rPr sz="1400" spc="-5" dirty="0">
                <a:latin typeface="Arial"/>
                <a:cs typeface="Arial"/>
              </a:rPr>
              <a:t>propósito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estas especificaciones </a:t>
            </a:r>
            <a:r>
              <a:rPr sz="1400" spc="-10" dirty="0">
                <a:latin typeface="Arial"/>
                <a:cs typeface="Arial"/>
              </a:rPr>
              <a:t>es </a:t>
            </a:r>
            <a:r>
              <a:rPr sz="1400" spc="-5" dirty="0">
                <a:latin typeface="Arial"/>
                <a:cs typeface="Arial"/>
              </a:rPr>
              <a:t>establecer las condiciones 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técnicas </a:t>
            </a:r>
            <a:r>
              <a:rPr sz="1400" dirty="0">
                <a:latin typeface="Arial"/>
                <a:cs typeface="Arial"/>
              </a:rPr>
              <a:t>y </a:t>
            </a:r>
            <a:r>
              <a:rPr sz="1400" spc="-5" dirty="0">
                <a:latin typeface="Arial"/>
                <a:cs typeface="Arial"/>
              </a:rPr>
              <a:t>generales </a:t>
            </a:r>
            <a:r>
              <a:rPr sz="1400" dirty="0">
                <a:latin typeface="Arial"/>
                <a:cs typeface="Arial"/>
              </a:rPr>
              <a:t>que </a:t>
            </a:r>
            <a:r>
              <a:rPr sz="1400" spc="-5" dirty="0">
                <a:latin typeface="Arial"/>
                <a:cs typeface="Arial"/>
              </a:rPr>
              <a:t>deberán cumplir los aisladores </a:t>
            </a:r>
            <a:r>
              <a:rPr sz="1400" spc="-1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suspensión </a:t>
            </a:r>
            <a:r>
              <a:rPr sz="1400" spc="-37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y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soporte.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55"/>
              </a:spcBef>
            </a:pPr>
            <a:endParaRPr sz="1300">
              <a:latin typeface="Arial"/>
              <a:cs typeface="Arial"/>
            </a:endParaRPr>
          </a:p>
          <a:p>
            <a:pPr marL="469265" lvl="1" indent="-457200" algn="just">
              <a:buAutoNum type="arabicPeriod" startAt="2"/>
              <a:tabLst>
                <a:tab pos="469900" algn="l"/>
              </a:tabLst>
            </a:pPr>
            <a:r>
              <a:rPr sz="1400" b="1" spc="-5" dirty="0">
                <a:latin typeface="Arial"/>
                <a:cs typeface="Arial"/>
              </a:rPr>
              <a:t>Normas</a:t>
            </a:r>
            <a:r>
              <a:rPr sz="1400" b="1" spc="-3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Internacionales</a:t>
            </a:r>
            <a:endParaRPr sz="1400">
              <a:latin typeface="Arial"/>
              <a:cs typeface="Arial"/>
            </a:endParaRPr>
          </a:p>
          <a:p>
            <a:pPr marL="697865" lvl="2" indent="-457834">
              <a:spcBef>
                <a:spcPts val="730"/>
              </a:spcBef>
              <a:buAutoNum type="arabicPeriod"/>
              <a:tabLst>
                <a:tab pos="698500" algn="l"/>
              </a:tabLst>
            </a:pPr>
            <a:r>
              <a:rPr sz="1400" b="1" spc="-5" dirty="0">
                <a:latin typeface="Arial"/>
                <a:cs typeface="Arial"/>
              </a:rPr>
              <a:t>Normas</a:t>
            </a:r>
            <a:r>
              <a:rPr sz="1400" b="1" spc="-15" dirty="0">
                <a:latin typeface="Arial"/>
                <a:cs typeface="Arial"/>
              </a:rPr>
              <a:t> ANSI</a:t>
            </a:r>
            <a:endParaRPr sz="1400">
              <a:latin typeface="Arial"/>
              <a:cs typeface="Arial"/>
            </a:endParaRPr>
          </a:p>
          <a:p>
            <a:pPr marL="697865">
              <a:spcBef>
                <a:spcPts val="735"/>
              </a:spcBef>
            </a:pPr>
            <a:r>
              <a:rPr sz="1400" dirty="0">
                <a:latin typeface="Arial"/>
                <a:cs typeface="Arial"/>
              </a:rPr>
              <a:t>-ANSI</a:t>
            </a:r>
            <a:r>
              <a:rPr sz="1400" spc="-8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C29.1</a:t>
            </a:r>
            <a:endParaRPr sz="1400">
              <a:latin typeface="Arial"/>
              <a:cs typeface="Arial"/>
            </a:endParaRPr>
          </a:p>
          <a:p>
            <a:pPr marL="697865">
              <a:spcBef>
                <a:spcPts val="745"/>
              </a:spcBef>
            </a:pPr>
            <a:r>
              <a:rPr sz="1400" dirty="0">
                <a:latin typeface="Arial"/>
                <a:cs typeface="Arial"/>
              </a:rPr>
              <a:t>-ANSI</a:t>
            </a:r>
            <a:r>
              <a:rPr sz="1400" spc="-8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C68.1</a:t>
            </a:r>
            <a:endParaRPr sz="1400">
              <a:latin typeface="Arial"/>
              <a:cs typeface="Arial"/>
            </a:endParaRPr>
          </a:p>
          <a:p>
            <a:pPr marL="697865">
              <a:spcBef>
                <a:spcPts val="720"/>
              </a:spcBef>
            </a:pPr>
            <a:r>
              <a:rPr sz="1400" dirty="0">
                <a:latin typeface="Arial"/>
                <a:cs typeface="Arial"/>
              </a:rPr>
              <a:t>-ANSI</a:t>
            </a:r>
            <a:r>
              <a:rPr sz="1400" spc="-8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C76.1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40"/>
              </a:spcBef>
            </a:pPr>
            <a:endParaRPr sz="1300">
              <a:latin typeface="Arial"/>
              <a:cs typeface="Arial"/>
            </a:endParaRPr>
          </a:p>
          <a:p>
            <a:pPr marL="705485" lvl="2" indent="-494030">
              <a:buAutoNum type="arabicPeriod" startAt="2"/>
              <a:tabLst>
                <a:tab pos="706120" algn="l"/>
              </a:tabLst>
            </a:pPr>
            <a:r>
              <a:rPr sz="1400" b="1" spc="-5" dirty="0">
                <a:latin typeface="Arial"/>
                <a:cs typeface="Arial"/>
              </a:rPr>
              <a:t>Normas</a:t>
            </a:r>
            <a:r>
              <a:rPr sz="1400" b="1" spc="-4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CEI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40"/>
              </a:spcBef>
            </a:pPr>
            <a:endParaRPr sz="1300">
              <a:latin typeface="Arial"/>
              <a:cs typeface="Arial"/>
            </a:endParaRPr>
          </a:p>
          <a:p>
            <a:pPr marL="705485">
              <a:spcBef>
                <a:spcPts val="5"/>
              </a:spcBef>
            </a:pPr>
            <a:r>
              <a:rPr sz="1400" spc="-5" dirty="0">
                <a:latin typeface="Arial"/>
                <a:cs typeface="Arial"/>
              </a:rPr>
              <a:t>-CEI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60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40"/>
              </a:spcBef>
            </a:pPr>
            <a:endParaRPr sz="1300">
              <a:latin typeface="Arial"/>
              <a:cs typeface="Arial"/>
            </a:endParaRPr>
          </a:p>
          <a:p>
            <a:pPr marL="705485"/>
            <a:r>
              <a:rPr sz="1400" dirty="0">
                <a:latin typeface="Arial"/>
                <a:cs typeface="Arial"/>
              </a:rPr>
              <a:t>-</a:t>
            </a:r>
            <a:r>
              <a:rPr sz="1400" spc="-10" dirty="0">
                <a:latin typeface="Arial"/>
                <a:cs typeface="Arial"/>
              </a:rPr>
              <a:t>C</a:t>
            </a:r>
            <a:r>
              <a:rPr sz="1400" spc="-15" dirty="0">
                <a:latin typeface="Arial"/>
                <a:cs typeface="Arial"/>
              </a:rPr>
              <a:t>E</a:t>
            </a:r>
            <a:r>
              <a:rPr sz="1400" dirty="0">
                <a:latin typeface="Arial"/>
                <a:cs typeface="Arial"/>
              </a:rPr>
              <a:t>I</a:t>
            </a:r>
            <a:r>
              <a:rPr sz="1400" spc="-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120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30"/>
              </a:spcBef>
            </a:pPr>
            <a:endParaRPr sz="1300">
              <a:latin typeface="Arial"/>
              <a:cs typeface="Arial"/>
            </a:endParaRPr>
          </a:p>
          <a:p>
            <a:pPr marL="705485"/>
            <a:r>
              <a:rPr sz="1400" dirty="0">
                <a:latin typeface="Arial"/>
                <a:cs typeface="Arial"/>
              </a:rPr>
              <a:t>-</a:t>
            </a:r>
            <a:r>
              <a:rPr sz="1400" spc="-10" dirty="0">
                <a:latin typeface="Arial"/>
                <a:cs typeface="Arial"/>
              </a:rPr>
              <a:t>C</a:t>
            </a:r>
            <a:r>
              <a:rPr sz="1400" spc="-15" dirty="0">
                <a:latin typeface="Arial"/>
                <a:cs typeface="Arial"/>
              </a:rPr>
              <a:t>E</a:t>
            </a:r>
            <a:r>
              <a:rPr sz="1400" dirty="0">
                <a:latin typeface="Arial"/>
                <a:cs typeface="Arial"/>
              </a:rPr>
              <a:t>I</a:t>
            </a:r>
            <a:r>
              <a:rPr sz="1400" spc="-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383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40"/>
              </a:spcBef>
            </a:pPr>
            <a:endParaRPr sz="1300">
              <a:latin typeface="Arial"/>
              <a:cs typeface="Arial"/>
            </a:endParaRPr>
          </a:p>
          <a:p>
            <a:pPr marL="655320"/>
            <a:r>
              <a:rPr sz="1400" spc="-5" dirty="0">
                <a:latin typeface="Arial"/>
                <a:cs typeface="Arial"/>
              </a:rPr>
              <a:t>-CEI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575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40"/>
              </a:spcBef>
            </a:pPr>
            <a:endParaRPr sz="1300">
              <a:latin typeface="Arial"/>
              <a:cs typeface="Arial"/>
            </a:endParaRPr>
          </a:p>
          <a:p>
            <a:pPr marL="655320">
              <a:spcBef>
                <a:spcPts val="5"/>
              </a:spcBef>
            </a:pPr>
            <a:r>
              <a:rPr sz="1400" spc="-5" dirty="0">
                <a:latin typeface="Arial"/>
                <a:cs typeface="Arial"/>
              </a:rPr>
              <a:t>-CEI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SPR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publicación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1</a:t>
            </a:r>
            <a:endParaRPr sz="14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255308" y="8940496"/>
            <a:ext cx="5372100" cy="5073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1150"/>
              </a:lnSpc>
            </a:pPr>
            <a:r>
              <a:rPr sz="1100" dirty="0">
                <a:latin typeface="Calibri"/>
                <a:cs typeface="Calibri"/>
              </a:rPr>
              <a:t>PH </a:t>
            </a:r>
            <a:r>
              <a:rPr sz="1100" spc="-5" dirty="0">
                <a:latin typeface="Calibri"/>
                <a:cs typeface="Calibri"/>
              </a:rPr>
              <a:t>Financial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Park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Tower,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Piso</a:t>
            </a:r>
            <a:r>
              <a:rPr sz="1100" dirty="0">
                <a:latin typeface="Calibri"/>
                <a:cs typeface="Calibri"/>
              </a:rPr>
              <a:t> 35,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Boulevard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Costa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Este. </a:t>
            </a:r>
            <a:r>
              <a:rPr sz="1100" spc="-5" dirty="0">
                <a:latin typeface="Calibri"/>
                <a:cs typeface="Calibri"/>
              </a:rPr>
              <a:t>Corregimiento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Juan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Díaz,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Costa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del</a:t>
            </a:r>
            <a:endParaRPr sz="1100">
              <a:latin typeface="Calibri"/>
              <a:cs typeface="Calibri"/>
            </a:endParaRPr>
          </a:p>
          <a:p>
            <a:pPr marL="1724025" marR="1714500" algn="ctr">
              <a:lnSpc>
                <a:spcPct val="101800"/>
              </a:lnSpc>
            </a:pPr>
            <a:r>
              <a:rPr sz="1100" spc="-5" dirty="0">
                <a:latin typeface="Calibri"/>
                <a:cs typeface="Calibri"/>
              </a:rPr>
              <a:t>Este.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Ciudad</a:t>
            </a:r>
            <a:r>
              <a:rPr sz="110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Panamá.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Panamá. </a:t>
            </a:r>
            <a:r>
              <a:rPr sz="1100" spc="-229" dirty="0">
                <a:latin typeface="Calibri"/>
                <a:cs typeface="Calibri"/>
              </a:rPr>
              <a:t> </a:t>
            </a:r>
            <a:r>
              <a:rPr sz="1100" u="sng" spc="-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3"/>
              </a:rPr>
              <a:t>www.kaizengrp.com</a:t>
            </a:r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582528" y="1232662"/>
            <a:ext cx="1179830" cy="5353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00" spc="-5" dirty="0">
                <a:latin typeface="Calibri"/>
                <a:cs typeface="Calibri"/>
              </a:rPr>
              <a:t>Ficha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Técnica: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K-001</a:t>
            </a:r>
            <a:endParaRPr sz="1100">
              <a:latin typeface="Calibri"/>
              <a:cs typeface="Calibri"/>
            </a:endParaRPr>
          </a:p>
          <a:p>
            <a:pPr marL="689610" marR="5080" indent="118745">
              <a:lnSpc>
                <a:spcPct val="101800"/>
              </a:lnSpc>
              <a:spcBef>
                <a:spcPts val="5"/>
              </a:spcBef>
            </a:pPr>
            <a:r>
              <a:rPr sz="1100" dirty="0">
                <a:latin typeface="Calibri"/>
                <a:cs typeface="Calibri"/>
              </a:rPr>
              <a:t>Re</a:t>
            </a:r>
            <a:r>
              <a:rPr sz="1100" spc="5" dirty="0">
                <a:latin typeface="Calibri"/>
                <a:cs typeface="Calibri"/>
              </a:rPr>
              <a:t>v</a:t>
            </a:r>
            <a:r>
              <a:rPr sz="1100" dirty="0">
                <a:latin typeface="Calibri"/>
                <a:cs typeface="Calibri"/>
              </a:rPr>
              <a:t>.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  </a:t>
            </a:r>
            <a:r>
              <a:rPr sz="1100" spc="-5" dirty="0">
                <a:latin typeface="Calibri"/>
                <a:cs typeface="Calibri"/>
              </a:rPr>
              <a:t>Jul-</a:t>
            </a:r>
            <a:r>
              <a:rPr sz="1100" dirty="0">
                <a:latin typeface="Calibri"/>
                <a:cs typeface="Calibri"/>
              </a:rPr>
              <a:t>20</a:t>
            </a:r>
            <a:r>
              <a:rPr sz="1100" spc="-10" dirty="0">
                <a:latin typeface="Calibri"/>
                <a:cs typeface="Calibri"/>
              </a:rPr>
              <a:t>1</a:t>
            </a:r>
            <a:r>
              <a:rPr sz="1100" dirty="0">
                <a:latin typeface="Calibri"/>
                <a:cs typeface="Calibri"/>
              </a:rPr>
              <a:t>8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6158281" y="8909622"/>
            <a:ext cx="5561965" cy="0"/>
          </a:xfrm>
          <a:custGeom>
            <a:avLst/>
            <a:gdLst/>
            <a:ahLst/>
            <a:cxnLst/>
            <a:rect l="l" t="t" r="r" b="b"/>
            <a:pathLst>
              <a:path w="5561965">
                <a:moveTo>
                  <a:pt x="0" y="0"/>
                </a:moveTo>
                <a:lnTo>
                  <a:pt x="5561885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158044" y="804717"/>
            <a:ext cx="999649" cy="431186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6122721" y="2147062"/>
            <a:ext cx="5027295" cy="60452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05485" lvl="2" indent="-494030">
              <a:spcBef>
                <a:spcPts val="100"/>
              </a:spcBef>
              <a:buAutoNum type="arabicPeriod" startAt="3"/>
              <a:tabLst>
                <a:tab pos="706120" algn="l"/>
              </a:tabLst>
            </a:pPr>
            <a:r>
              <a:rPr sz="1400" b="1" spc="-5" dirty="0">
                <a:latin typeface="Arial"/>
                <a:cs typeface="Arial"/>
              </a:rPr>
              <a:t>Norma</a:t>
            </a:r>
            <a:r>
              <a:rPr sz="1400" b="1" spc="-5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IEEE</a:t>
            </a:r>
            <a:endParaRPr sz="1400">
              <a:latin typeface="Arial"/>
              <a:cs typeface="Arial"/>
            </a:endParaRPr>
          </a:p>
          <a:p>
            <a:pPr lvl="2">
              <a:spcBef>
                <a:spcPts val="45"/>
              </a:spcBef>
              <a:buFont typeface="Arial"/>
              <a:buAutoNum type="arabicPeriod" startAt="3"/>
            </a:pPr>
            <a:endParaRPr sz="1300">
              <a:latin typeface="Arial"/>
              <a:cs typeface="Arial"/>
            </a:endParaRPr>
          </a:p>
          <a:p>
            <a:pPr marL="655320"/>
            <a:r>
              <a:rPr sz="1400" spc="-5" dirty="0">
                <a:latin typeface="Arial"/>
                <a:cs typeface="Arial"/>
              </a:rPr>
              <a:t>-IEEE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Std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539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40"/>
              </a:spcBef>
            </a:pPr>
            <a:endParaRPr sz="1300">
              <a:latin typeface="Arial"/>
              <a:cs typeface="Arial"/>
            </a:endParaRPr>
          </a:p>
          <a:p>
            <a:pPr marL="705485" lvl="2" indent="-494030">
              <a:spcBef>
                <a:spcPts val="5"/>
              </a:spcBef>
              <a:buAutoNum type="arabicPeriod" startAt="4"/>
              <a:tabLst>
                <a:tab pos="706120" algn="l"/>
              </a:tabLst>
            </a:pPr>
            <a:r>
              <a:rPr sz="1400" b="1" spc="-5" dirty="0">
                <a:latin typeface="Arial"/>
                <a:cs typeface="Arial"/>
              </a:rPr>
              <a:t>Norma</a:t>
            </a:r>
            <a:r>
              <a:rPr sz="1400" b="1" spc="-5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NEMA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40"/>
              </a:spcBef>
            </a:pPr>
            <a:endParaRPr sz="1300">
              <a:latin typeface="Arial"/>
              <a:cs typeface="Arial"/>
            </a:endParaRPr>
          </a:p>
          <a:p>
            <a:pPr marL="705485"/>
            <a:r>
              <a:rPr sz="1400" spc="-5" dirty="0">
                <a:latin typeface="Arial"/>
                <a:cs typeface="Arial"/>
              </a:rPr>
              <a:t>-NEMA</a:t>
            </a:r>
            <a:r>
              <a:rPr sz="1400" spc="-9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HV1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40"/>
              </a:spcBef>
            </a:pPr>
            <a:endParaRPr sz="1300">
              <a:latin typeface="Arial"/>
              <a:cs typeface="Arial"/>
            </a:endParaRPr>
          </a:p>
          <a:p>
            <a:pPr marL="705485"/>
            <a:r>
              <a:rPr sz="1400" spc="-5" dirty="0">
                <a:latin typeface="Arial"/>
                <a:cs typeface="Arial"/>
              </a:rPr>
              <a:t>-NEMA</a:t>
            </a:r>
            <a:r>
              <a:rPr sz="1400" spc="-9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HV2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30"/>
              </a:spcBef>
            </a:pPr>
            <a:endParaRPr sz="1300">
              <a:latin typeface="Arial"/>
              <a:cs typeface="Arial"/>
            </a:endParaRPr>
          </a:p>
          <a:p>
            <a:pPr marL="705485"/>
            <a:r>
              <a:rPr sz="1400" spc="-5" dirty="0">
                <a:latin typeface="Arial"/>
                <a:cs typeface="Arial"/>
              </a:rPr>
              <a:t>-NEMA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107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40"/>
              </a:spcBef>
            </a:pPr>
            <a:endParaRPr sz="1300">
              <a:latin typeface="Arial"/>
              <a:cs typeface="Arial"/>
            </a:endParaRPr>
          </a:p>
          <a:p>
            <a:pPr marL="359410" lvl="1" indent="-347345">
              <a:buAutoNum type="arabicPeriod" startAt="3"/>
              <a:tabLst>
                <a:tab pos="360045" algn="l"/>
              </a:tabLst>
            </a:pPr>
            <a:r>
              <a:rPr sz="1400" b="1" spc="-5" dirty="0">
                <a:latin typeface="Arial"/>
                <a:cs typeface="Arial"/>
              </a:rPr>
              <a:t>Características</a:t>
            </a:r>
            <a:r>
              <a:rPr sz="1400" b="1" spc="2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eléctricas</a:t>
            </a:r>
            <a:r>
              <a:rPr sz="1400" b="1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generales</a:t>
            </a:r>
            <a:r>
              <a:rPr sz="1400" b="1" spc="1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aisladores</a:t>
            </a:r>
            <a:r>
              <a:rPr sz="1400" b="1" spc="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soporte</a:t>
            </a:r>
            <a:endParaRPr sz="1400">
              <a:latin typeface="Arial"/>
              <a:cs typeface="Arial"/>
            </a:endParaRPr>
          </a:p>
          <a:p>
            <a:pPr lvl="1">
              <a:spcBef>
                <a:spcPts val="40"/>
              </a:spcBef>
              <a:buFont typeface="Arial"/>
              <a:buAutoNum type="arabicPeriod" startAt="3"/>
            </a:pPr>
            <a:endParaRPr sz="1300">
              <a:latin typeface="Arial"/>
              <a:cs typeface="Arial"/>
            </a:endParaRPr>
          </a:p>
          <a:p>
            <a:pPr marL="803910" lvl="2" indent="-495300">
              <a:buAutoNum type="arabicPeriod"/>
              <a:tabLst>
                <a:tab pos="804545" algn="l"/>
              </a:tabLst>
            </a:pPr>
            <a:r>
              <a:rPr sz="1400" b="1" spc="-5" dirty="0">
                <a:latin typeface="Arial"/>
                <a:cs typeface="Arial"/>
              </a:rPr>
              <a:t>Tensión</a:t>
            </a:r>
            <a:r>
              <a:rPr sz="1400" b="1" spc="-4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nominal</a:t>
            </a:r>
            <a:endParaRPr sz="1400">
              <a:latin typeface="Arial"/>
              <a:cs typeface="Arial"/>
            </a:endParaRPr>
          </a:p>
          <a:p>
            <a:pPr lvl="2">
              <a:spcBef>
                <a:spcPts val="45"/>
              </a:spcBef>
              <a:buFont typeface="Arial"/>
              <a:buAutoNum type="arabicPeriod"/>
            </a:pPr>
            <a:endParaRPr sz="1300">
              <a:latin typeface="Arial"/>
              <a:cs typeface="Arial"/>
            </a:endParaRPr>
          </a:p>
          <a:p>
            <a:pPr marL="803910" lvl="2" indent="-495300">
              <a:buAutoNum type="arabicPeriod"/>
              <a:tabLst>
                <a:tab pos="804545" algn="l"/>
              </a:tabLst>
            </a:pPr>
            <a:r>
              <a:rPr sz="1400" b="1" spc="-5" dirty="0">
                <a:latin typeface="Arial"/>
                <a:cs typeface="Arial"/>
              </a:rPr>
              <a:t>Tensión</a:t>
            </a:r>
            <a:r>
              <a:rPr sz="1400" b="1" spc="-2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máxima</a:t>
            </a:r>
            <a:r>
              <a:rPr sz="1400" b="1" spc="-2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de</a:t>
            </a:r>
            <a:r>
              <a:rPr sz="1400" b="1" spc="-2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servicio</a:t>
            </a:r>
            <a:endParaRPr sz="1400">
              <a:latin typeface="Arial"/>
              <a:cs typeface="Arial"/>
            </a:endParaRPr>
          </a:p>
          <a:p>
            <a:pPr lvl="2">
              <a:spcBef>
                <a:spcPts val="40"/>
              </a:spcBef>
              <a:buFont typeface="Arial"/>
              <a:buAutoNum type="arabicPeriod"/>
            </a:pPr>
            <a:endParaRPr sz="1300">
              <a:latin typeface="Arial"/>
              <a:cs typeface="Arial"/>
            </a:endParaRPr>
          </a:p>
          <a:p>
            <a:pPr marL="805815" lvl="2" indent="-497205">
              <a:buAutoNum type="arabicPeriod"/>
              <a:tabLst>
                <a:tab pos="806450" algn="l"/>
              </a:tabLst>
            </a:pPr>
            <a:r>
              <a:rPr sz="1400" b="1" spc="-10" dirty="0">
                <a:latin typeface="Arial"/>
                <a:cs typeface="Arial"/>
              </a:rPr>
              <a:t>Altura</a:t>
            </a:r>
            <a:r>
              <a:rPr sz="1400" b="1" spc="-5" dirty="0">
                <a:latin typeface="Arial"/>
                <a:cs typeface="Arial"/>
              </a:rPr>
              <a:t> mínima</a:t>
            </a:r>
            <a:r>
              <a:rPr sz="1400" b="1" spc="-2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de</a:t>
            </a:r>
            <a:r>
              <a:rPr sz="1400" b="1" spc="-2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la</a:t>
            </a:r>
            <a:r>
              <a:rPr sz="1400" b="1" spc="-2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columna</a:t>
            </a:r>
            <a:endParaRPr sz="1400">
              <a:latin typeface="Arial"/>
              <a:cs typeface="Arial"/>
            </a:endParaRPr>
          </a:p>
          <a:p>
            <a:pPr lvl="2">
              <a:spcBef>
                <a:spcPts val="40"/>
              </a:spcBef>
              <a:buFont typeface="Arial"/>
              <a:buAutoNum type="arabicPeriod"/>
            </a:pPr>
            <a:endParaRPr sz="1300">
              <a:latin typeface="Arial"/>
              <a:cs typeface="Arial"/>
            </a:endParaRPr>
          </a:p>
          <a:p>
            <a:pPr marL="803910" lvl="2" indent="-495300">
              <a:buAutoNum type="arabicPeriod"/>
              <a:tabLst>
                <a:tab pos="804545" algn="l"/>
              </a:tabLst>
            </a:pPr>
            <a:r>
              <a:rPr sz="1400" b="1" spc="-5" dirty="0">
                <a:latin typeface="Arial"/>
                <a:cs typeface="Arial"/>
              </a:rPr>
              <a:t>Distancia de fuga</a:t>
            </a:r>
            <a:r>
              <a:rPr sz="1400" b="1" spc="-2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mínima</a:t>
            </a:r>
            <a:endParaRPr sz="1400">
              <a:latin typeface="Arial"/>
              <a:cs typeface="Arial"/>
            </a:endParaRPr>
          </a:p>
          <a:p>
            <a:pPr lvl="2">
              <a:spcBef>
                <a:spcPts val="40"/>
              </a:spcBef>
              <a:buFont typeface="Arial"/>
              <a:buAutoNum type="arabicPeriod"/>
            </a:pPr>
            <a:endParaRPr sz="1300">
              <a:latin typeface="Arial"/>
              <a:cs typeface="Arial"/>
            </a:endParaRPr>
          </a:p>
          <a:p>
            <a:pPr marL="803910" lvl="2" indent="-495300">
              <a:spcBef>
                <a:spcPts val="5"/>
              </a:spcBef>
              <a:buAutoNum type="arabicPeriod"/>
              <a:tabLst>
                <a:tab pos="804545" algn="l"/>
              </a:tabLst>
            </a:pPr>
            <a:r>
              <a:rPr sz="1400" b="1" spc="-5" dirty="0">
                <a:latin typeface="Arial"/>
                <a:cs typeface="Arial"/>
              </a:rPr>
              <a:t>Carga de</a:t>
            </a:r>
            <a:r>
              <a:rPr sz="1400" b="1" spc="-2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rotura</a:t>
            </a:r>
            <a:r>
              <a:rPr sz="1400" b="1" spc="-1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a</a:t>
            </a:r>
            <a:r>
              <a:rPr sz="1400" b="1" spc="-2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flexión</a:t>
            </a:r>
            <a:endParaRPr sz="1400">
              <a:latin typeface="Arial"/>
              <a:cs typeface="Arial"/>
            </a:endParaRPr>
          </a:p>
          <a:p>
            <a:pPr lvl="2">
              <a:spcBef>
                <a:spcPts val="40"/>
              </a:spcBef>
              <a:buFont typeface="Arial"/>
              <a:buAutoNum type="arabicPeriod"/>
            </a:pPr>
            <a:endParaRPr sz="1300">
              <a:latin typeface="Arial"/>
              <a:cs typeface="Arial"/>
            </a:endParaRPr>
          </a:p>
          <a:p>
            <a:pPr marL="803910" lvl="2" indent="-495300">
              <a:buAutoNum type="arabicPeriod"/>
              <a:tabLst>
                <a:tab pos="804545" algn="l"/>
              </a:tabLst>
            </a:pPr>
            <a:r>
              <a:rPr sz="1400" b="1" spc="-5" dirty="0">
                <a:latin typeface="Arial"/>
                <a:cs typeface="Arial"/>
              </a:rPr>
              <a:t>Carga</a:t>
            </a:r>
            <a:r>
              <a:rPr sz="1400" b="1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de</a:t>
            </a:r>
            <a:r>
              <a:rPr sz="1400" b="1" spc="-2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rotura</a:t>
            </a:r>
            <a:r>
              <a:rPr sz="1400" b="1" spc="-2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a</a:t>
            </a:r>
            <a:r>
              <a:rPr sz="1400" b="1" spc="-2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tracción</a:t>
            </a:r>
            <a:endParaRPr sz="1400">
              <a:latin typeface="Arial"/>
              <a:cs typeface="Arial"/>
            </a:endParaRPr>
          </a:p>
          <a:p>
            <a:pPr lvl="2">
              <a:spcBef>
                <a:spcPts val="40"/>
              </a:spcBef>
              <a:buFont typeface="Arial"/>
              <a:buAutoNum type="arabicPeriod"/>
            </a:pPr>
            <a:endParaRPr sz="1300">
              <a:latin typeface="Arial"/>
              <a:cs typeface="Arial"/>
            </a:endParaRPr>
          </a:p>
          <a:p>
            <a:pPr marL="802640" lvl="2" indent="-494030">
              <a:spcBef>
                <a:spcPts val="5"/>
              </a:spcBef>
              <a:buAutoNum type="arabicPeriod"/>
              <a:tabLst>
                <a:tab pos="803275" algn="l"/>
              </a:tabLst>
            </a:pPr>
            <a:r>
              <a:rPr sz="1400" b="1" spc="-5" dirty="0">
                <a:latin typeface="Arial"/>
                <a:cs typeface="Arial"/>
              </a:rPr>
              <a:t>Momento</a:t>
            </a:r>
            <a:r>
              <a:rPr sz="1400" b="1" spc="-1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de</a:t>
            </a:r>
            <a:r>
              <a:rPr sz="1400" b="1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ruptura</a:t>
            </a:r>
            <a:r>
              <a:rPr sz="1400" b="1" spc="-1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a</a:t>
            </a:r>
            <a:r>
              <a:rPr sz="1400" b="1" spc="-1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torsión</a:t>
            </a:r>
            <a:endParaRPr sz="1400">
              <a:latin typeface="Arial"/>
              <a:cs typeface="Arial"/>
            </a:endParaRPr>
          </a:p>
          <a:p>
            <a:pPr lvl="2">
              <a:spcBef>
                <a:spcPts val="40"/>
              </a:spcBef>
              <a:buFont typeface="Arial"/>
              <a:buAutoNum type="arabicPeriod"/>
            </a:pPr>
            <a:endParaRPr sz="1300">
              <a:latin typeface="Arial"/>
              <a:cs typeface="Arial"/>
            </a:endParaRPr>
          </a:p>
          <a:p>
            <a:pPr marL="803910" lvl="2" indent="-495300">
              <a:buAutoNum type="arabicPeriod"/>
              <a:tabLst>
                <a:tab pos="804545" algn="l"/>
              </a:tabLst>
            </a:pPr>
            <a:r>
              <a:rPr sz="1400" b="1" spc="-5" dirty="0">
                <a:latin typeface="Arial"/>
                <a:cs typeface="Arial"/>
              </a:rPr>
              <a:t>Tensión</a:t>
            </a:r>
            <a:r>
              <a:rPr sz="1400" b="1" spc="-1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de</a:t>
            </a:r>
            <a:r>
              <a:rPr sz="1400" b="1" spc="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resistencia</a:t>
            </a:r>
            <a:r>
              <a:rPr sz="1400" b="1" spc="5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al</a:t>
            </a:r>
            <a:r>
              <a:rPr sz="1400" b="1" spc="-5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choque</a:t>
            </a:r>
            <a:r>
              <a:rPr sz="1400" b="1" spc="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de</a:t>
            </a:r>
            <a:r>
              <a:rPr sz="1400" b="1" spc="10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rayo</a:t>
            </a:r>
            <a:endParaRPr sz="14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255308" y="8940496"/>
            <a:ext cx="5372100" cy="5073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1150"/>
              </a:lnSpc>
            </a:pPr>
            <a:r>
              <a:rPr sz="1100" dirty="0">
                <a:latin typeface="Calibri"/>
                <a:cs typeface="Calibri"/>
              </a:rPr>
              <a:t>PH </a:t>
            </a:r>
            <a:r>
              <a:rPr sz="1100" spc="-5" dirty="0">
                <a:latin typeface="Calibri"/>
                <a:cs typeface="Calibri"/>
              </a:rPr>
              <a:t>Financial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Park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Tower,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Piso</a:t>
            </a:r>
            <a:r>
              <a:rPr sz="1100" dirty="0">
                <a:latin typeface="Calibri"/>
                <a:cs typeface="Calibri"/>
              </a:rPr>
              <a:t> 35,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Boulevard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Costa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Este. </a:t>
            </a:r>
            <a:r>
              <a:rPr sz="1100" spc="-5" dirty="0">
                <a:latin typeface="Calibri"/>
                <a:cs typeface="Calibri"/>
              </a:rPr>
              <a:t>Corregimiento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Juan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Díaz,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Costa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del</a:t>
            </a:r>
            <a:endParaRPr sz="1100">
              <a:latin typeface="Calibri"/>
              <a:cs typeface="Calibri"/>
            </a:endParaRPr>
          </a:p>
          <a:p>
            <a:pPr marL="1724025" marR="1714500" algn="ctr">
              <a:lnSpc>
                <a:spcPct val="101800"/>
              </a:lnSpc>
            </a:pPr>
            <a:r>
              <a:rPr sz="1100" spc="-5" dirty="0">
                <a:latin typeface="Calibri"/>
                <a:cs typeface="Calibri"/>
              </a:rPr>
              <a:t>Este.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Ciudad</a:t>
            </a:r>
            <a:r>
              <a:rPr sz="110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Panamá.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Panamá. </a:t>
            </a:r>
            <a:r>
              <a:rPr sz="1100" spc="-229" dirty="0">
                <a:latin typeface="Calibri"/>
                <a:cs typeface="Calibri"/>
              </a:rPr>
              <a:t> </a:t>
            </a:r>
            <a:r>
              <a:rPr sz="1100" u="sng" spc="-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3"/>
              </a:rPr>
              <a:t>www.kaizengrp.com</a:t>
            </a:r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6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158281" y="8909622"/>
            <a:ext cx="5561965" cy="0"/>
          </a:xfrm>
          <a:custGeom>
            <a:avLst/>
            <a:gdLst/>
            <a:ahLst/>
            <a:cxnLst/>
            <a:rect l="l" t="t" r="r" b="b"/>
            <a:pathLst>
              <a:path w="5561965">
                <a:moveTo>
                  <a:pt x="0" y="0"/>
                </a:moveTo>
                <a:lnTo>
                  <a:pt x="5561885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158044" y="804717"/>
            <a:ext cx="999649" cy="431186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6122721" y="1232662"/>
            <a:ext cx="5639435" cy="73812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715" algn="r">
              <a:spcBef>
                <a:spcPts val="100"/>
              </a:spcBef>
            </a:pPr>
            <a:r>
              <a:rPr sz="1100" spc="-5" dirty="0">
                <a:latin typeface="Calibri"/>
                <a:cs typeface="Calibri"/>
              </a:rPr>
              <a:t>Ficha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Técnica: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K-001</a:t>
            </a:r>
            <a:endParaRPr sz="1100">
              <a:latin typeface="Calibri"/>
              <a:cs typeface="Calibri"/>
            </a:endParaRPr>
          </a:p>
          <a:p>
            <a:pPr marL="5149215" marR="5080" indent="118745" algn="r">
              <a:lnSpc>
                <a:spcPct val="101800"/>
              </a:lnSpc>
              <a:spcBef>
                <a:spcPts val="5"/>
              </a:spcBef>
            </a:pPr>
            <a:r>
              <a:rPr sz="1100" dirty="0">
                <a:latin typeface="Calibri"/>
                <a:cs typeface="Calibri"/>
              </a:rPr>
              <a:t>Re</a:t>
            </a:r>
            <a:r>
              <a:rPr sz="1100" spc="5" dirty="0">
                <a:latin typeface="Calibri"/>
                <a:cs typeface="Calibri"/>
              </a:rPr>
              <a:t>v</a:t>
            </a:r>
            <a:r>
              <a:rPr sz="1100" dirty="0">
                <a:latin typeface="Calibri"/>
                <a:cs typeface="Calibri"/>
              </a:rPr>
              <a:t>.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  </a:t>
            </a:r>
            <a:r>
              <a:rPr sz="1100" spc="-5" dirty="0">
                <a:latin typeface="Calibri"/>
                <a:cs typeface="Calibri"/>
              </a:rPr>
              <a:t>Jul-</a:t>
            </a:r>
            <a:r>
              <a:rPr sz="1100" dirty="0">
                <a:latin typeface="Calibri"/>
                <a:cs typeface="Calibri"/>
              </a:rPr>
              <a:t>20</a:t>
            </a:r>
            <a:r>
              <a:rPr sz="1100" spc="-10" dirty="0">
                <a:latin typeface="Calibri"/>
                <a:cs typeface="Calibri"/>
              </a:rPr>
              <a:t>1</a:t>
            </a:r>
            <a:r>
              <a:rPr sz="1100" dirty="0">
                <a:latin typeface="Calibri"/>
                <a:cs typeface="Calibri"/>
              </a:rPr>
              <a:t>8</a:t>
            </a:r>
            <a:endParaRPr sz="1100">
              <a:latin typeface="Calibri"/>
              <a:cs typeface="Calibri"/>
            </a:endParaRPr>
          </a:p>
          <a:p>
            <a:pPr marL="900430" lvl="2" indent="-591820">
              <a:lnSpc>
                <a:spcPts val="1670"/>
              </a:lnSpc>
              <a:buAutoNum type="arabicPeriod" startAt="9"/>
              <a:tabLst>
                <a:tab pos="900430" algn="l"/>
                <a:tab pos="901065" algn="l"/>
                <a:tab pos="1725930" algn="l"/>
                <a:tab pos="2079625" algn="l"/>
                <a:tab pos="3153410" algn="l"/>
                <a:tab pos="3446779" algn="l"/>
                <a:tab pos="4224020" algn="l"/>
                <a:tab pos="4577715" algn="l"/>
                <a:tab pos="5524500" algn="l"/>
              </a:tabLst>
            </a:pPr>
            <a:r>
              <a:rPr sz="1400" b="1" spc="-10" dirty="0">
                <a:latin typeface="Arial"/>
                <a:cs typeface="Arial"/>
              </a:rPr>
              <a:t>T</a:t>
            </a:r>
            <a:r>
              <a:rPr sz="1400" b="1" dirty="0">
                <a:latin typeface="Arial"/>
                <a:cs typeface="Arial"/>
              </a:rPr>
              <a:t>e</a:t>
            </a:r>
            <a:r>
              <a:rPr sz="1400" b="1" spc="-10" dirty="0">
                <a:latin typeface="Arial"/>
                <a:cs typeface="Arial"/>
              </a:rPr>
              <a:t>n</a:t>
            </a:r>
            <a:r>
              <a:rPr sz="1400" b="1" dirty="0">
                <a:latin typeface="Arial"/>
                <a:cs typeface="Arial"/>
              </a:rPr>
              <a:t>si</a:t>
            </a:r>
            <a:r>
              <a:rPr sz="1400" b="1" spc="-20" dirty="0">
                <a:latin typeface="Arial"/>
                <a:cs typeface="Arial"/>
              </a:rPr>
              <a:t>ó</a:t>
            </a:r>
            <a:r>
              <a:rPr sz="1400" b="1" dirty="0">
                <a:latin typeface="Arial"/>
                <a:cs typeface="Arial"/>
              </a:rPr>
              <a:t>n	</a:t>
            </a:r>
            <a:r>
              <a:rPr sz="1400" b="1" spc="-10" dirty="0">
                <a:latin typeface="Arial"/>
                <a:cs typeface="Arial"/>
              </a:rPr>
              <a:t>d</a:t>
            </a:r>
            <a:r>
              <a:rPr sz="1400" b="1" dirty="0">
                <a:latin typeface="Arial"/>
                <a:cs typeface="Arial"/>
              </a:rPr>
              <a:t>e	re</a:t>
            </a:r>
            <a:r>
              <a:rPr sz="1400" b="1" spc="-15" dirty="0">
                <a:latin typeface="Arial"/>
                <a:cs typeface="Arial"/>
              </a:rPr>
              <a:t>s</a:t>
            </a:r>
            <a:r>
              <a:rPr sz="1400" b="1" dirty="0">
                <a:latin typeface="Arial"/>
                <a:cs typeface="Arial"/>
              </a:rPr>
              <a:t>iste</a:t>
            </a:r>
            <a:r>
              <a:rPr sz="1400" b="1" spc="-10" dirty="0">
                <a:latin typeface="Arial"/>
                <a:cs typeface="Arial"/>
              </a:rPr>
              <a:t>n</a:t>
            </a:r>
            <a:r>
              <a:rPr sz="1400" b="1" spc="-15" dirty="0">
                <a:latin typeface="Arial"/>
                <a:cs typeface="Arial"/>
              </a:rPr>
              <a:t>c</a:t>
            </a:r>
            <a:r>
              <a:rPr sz="1400" b="1" dirty="0">
                <a:latin typeface="Arial"/>
                <a:cs typeface="Arial"/>
              </a:rPr>
              <a:t>ia	al	c</a:t>
            </a:r>
            <a:r>
              <a:rPr sz="1400" b="1" spc="-10" dirty="0">
                <a:latin typeface="Arial"/>
                <a:cs typeface="Arial"/>
              </a:rPr>
              <a:t>hoqu</a:t>
            </a:r>
            <a:r>
              <a:rPr sz="1400" b="1" dirty="0">
                <a:latin typeface="Arial"/>
                <a:cs typeface="Arial"/>
              </a:rPr>
              <a:t>e	</a:t>
            </a:r>
            <a:r>
              <a:rPr sz="1400" b="1" spc="-10" dirty="0">
                <a:latin typeface="Arial"/>
                <a:cs typeface="Arial"/>
              </a:rPr>
              <a:t>d</a:t>
            </a:r>
            <a:r>
              <a:rPr sz="1400" b="1" dirty="0">
                <a:latin typeface="Arial"/>
                <a:cs typeface="Arial"/>
              </a:rPr>
              <a:t>e	ma</a:t>
            </a:r>
            <a:r>
              <a:rPr sz="1400" b="1" spc="-10" dirty="0">
                <a:latin typeface="Arial"/>
                <a:cs typeface="Arial"/>
              </a:rPr>
              <a:t>n</a:t>
            </a:r>
            <a:r>
              <a:rPr sz="1400" b="1" dirty="0">
                <a:latin typeface="Arial"/>
                <a:cs typeface="Arial"/>
              </a:rPr>
              <a:t>i</a:t>
            </a:r>
            <a:r>
              <a:rPr sz="1400" b="1" spc="-10" dirty="0">
                <a:latin typeface="Arial"/>
                <a:cs typeface="Arial"/>
              </a:rPr>
              <a:t>ob</a:t>
            </a:r>
            <a:r>
              <a:rPr sz="1400" b="1" dirty="0">
                <a:latin typeface="Arial"/>
                <a:cs typeface="Arial"/>
              </a:rPr>
              <a:t>ra	y</a:t>
            </a:r>
            <a:endParaRPr sz="1400">
              <a:latin typeface="Arial"/>
              <a:cs typeface="Arial"/>
            </a:endParaRPr>
          </a:p>
          <a:p>
            <a:pPr marL="12700">
              <a:spcBef>
                <a:spcPts val="720"/>
              </a:spcBef>
            </a:pPr>
            <a:r>
              <a:rPr sz="1400" b="1" dirty="0">
                <a:latin typeface="Arial"/>
                <a:cs typeface="Arial"/>
              </a:rPr>
              <a:t>resistencia</a:t>
            </a:r>
            <a:r>
              <a:rPr sz="1400" b="1" spc="-2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a</a:t>
            </a:r>
            <a:r>
              <a:rPr sz="1400" b="1" spc="-2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frecuencia</a:t>
            </a:r>
            <a:r>
              <a:rPr sz="1400" b="1" spc="-2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industrial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40"/>
              </a:spcBef>
            </a:pPr>
            <a:endParaRPr sz="1300">
              <a:latin typeface="Arial"/>
              <a:cs typeface="Arial"/>
            </a:endParaRPr>
          </a:p>
          <a:p>
            <a:pPr marL="902969" lvl="2" indent="-594360">
              <a:buAutoNum type="arabicPeriod" startAt="10"/>
              <a:tabLst>
                <a:tab pos="903605" algn="l"/>
              </a:tabLst>
            </a:pPr>
            <a:r>
              <a:rPr sz="1400" b="1" spc="-5" dirty="0">
                <a:latin typeface="Arial"/>
                <a:cs typeface="Arial"/>
              </a:rPr>
              <a:t>Tensión</a:t>
            </a:r>
            <a:r>
              <a:rPr sz="1400" b="1" spc="-2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de radio-influencia</a:t>
            </a:r>
            <a:endParaRPr sz="1400">
              <a:latin typeface="Arial"/>
              <a:cs typeface="Arial"/>
            </a:endParaRPr>
          </a:p>
          <a:p>
            <a:pPr lvl="2">
              <a:spcBef>
                <a:spcPts val="40"/>
              </a:spcBef>
              <a:buFont typeface="Arial"/>
              <a:buAutoNum type="arabicPeriod" startAt="10"/>
            </a:pPr>
            <a:endParaRPr sz="1300">
              <a:latin typeface="Arial"/>
              <a:cs typeface="Arial"/>
            </a:endParaRPr>
          </a:p>
          <a:p>
            <a:pPr marL="902969" lvl="2" indent="-594360">
              <a:buAutoNum type="arabicPeriod" startAt="10"/>
              <a:tabLst>
                <a:tab pos="903605" algn="l"/>
              </a:tabLst>
            </a:pPr>
            <a:r>
              <a:rPr sz="1400" b="1" spc="-5" dirty="0">
                <a:latin typeface="Arial"/>
                <a:cs typeface="Arial"/>
              </a:rPr>
              <a:t>Tensión</a:t>
            </a:r>
            <a:r>
              <a:rPr sz="1400" b="1" spc="-1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máxima a</a:t>
            </a:r>
            <a:r>
              <a:rPr sz="1400" b="1" spc="-2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la</a:t>
            </a:r>
            <a:r>
              <a:rPr sz="1400" b="1" spc="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cual</a:t>
            </a:r>
            <a:r>
              <a:rPr sz="1400" b="1" spc="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no</a:t>
            </a:r>
            <a:r>
              <a:rPr sz="1400" b="1" spc="-1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se</a:t>
            </a:r>
            <a:r>
              <a:rPr sz="1400" b="1" spc="-1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produce</a:t>
            </a:r>
            <a:r>
              <a:rPr sz="1400" b="1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corona</a:t>
            </a:r>
            <a:r>
              <a:rPr sz="1400" b="1" spc="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visible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500">
              <a:latin typeface="Arial"/>
              <a:cs typeface="Arial"/>
            </a:endParaRPr>
          </a:p>
          <a:p>
            <a:pPr>
              <a:spcBef>
                <a:spcPts val="20"/>
              </a:spcBef>
            </a:pPr>
            <a:endParaRPr sz="2000">
              <a:latin typeface="Arial"/>
              <a:cs typeface="Arial"/>
            </a:endParaRPr>
          </a:p>
          <a:p>
            <a:pPr marL="469265" marR="5715" lvl="1" indent="-457200">
              <a:lnSpc>
                <a:spcPct val="142900"/>
              </a:lnSpc>
              <a:buAutoNum type="arabicPeriod" startAt="3"/>
              <a:tabLst>
                <a:tab pos="469265" algn="l"/>
                <a:tab pos="469900" algn="l"/>
                <a:tab pos="2030730" algn="l"/>
                <a:tab pos="3136900" algn="l"/>
                <a:tab pos="4254500" algn="l"/>
                <a:tab pos="5419725" algn="l"/>
              </a:tabLst>
            </a:pPr>
            <a:r>
              <a:rPr sz="1400" b="1" spc="-10" dirty="0">
                <a:latin typeface="Arial"/>
                <a:cs typeface="Arial"/>
              </a:rPr>
              <a:t>C</a:t>
            </a:r>
            <a:r>
              <a:rPr sz="1400" b="1" dirty="0">
                <a:latin typeface="Arial"/>
                <a:cs typeface="Arial"/>
              </a:rPr>
              <a:t>aract</a:t>
            </a:r>
            <a:r>
              <a:rPr sz="1400" b="1" spc="-15" dirty="0">
                <a:latin typeface="Arial"/>
                <a:cs typeface="Arial"/>
              </a:rPr>
              <a:t>e</a:t>
            </a:r>
            <a:r>
              <a:rPr sz="1400" b="1" dirty="0">
                <a:latin typeface="Arial"/>
                <a:cs typeface="Arial"/>
              </a:rPr>
              <a:t>rís</a:t>
            </a:r>
            <a:r>
              <a:rPr sz="1400" b="1" spc="-15" dirty="0">
                <a:latin typeface="Arial"/>
                <a:cs typeface="Arial"/>
              </a:rPr>
              <a:t>t</a:t>
            </a:r>
            <a:r>
              <a:rPr sz="1400" b="1" dirty="0">
                <a:latin typeface="Arial"/>
                <a:cs typeface="Arial"/>
              </a:rPr>
              <a:t>icas	el</a:t>
            </a:r>
            <a:r>
              <a:rPr sz="1400" b="1" spc="-15" dirty="0">
                <a:latin typeface="Arial"/>
                <a:cs typeface="Arial"/>
              </a:rPr>
              <a:t>é</a:t>
            </a:r>
            <a:r>
              <a:rPr sz="1400" b="1" dirty="0">
                <a:latin typeface="Arial"/>
                <a:cs typeface="Arial"/>
              </a:rPr>
              <a:t>ct</a:t>
            </a:r>
            <a:r>
              <a:rPr sz="1400" b="1" spc="-10" dirty="0">
                <a:latin typeface="Arial"/>
                <a:cs typeface="Arial"/>
              </a:rPr>
              <a:t>r</a:t>
            </a:r>
            <a:r>
              <a:rPr sz="1400" b="1" dirty="0">
                <a:latin typeface="Arial"/>
                <a:cs typeface="Arial"/>
              </a:rPr>
              <a:t>icas	</a:t>
            </a:r>
            <a:r>
              <a:rPr sz="1400" b="1" spc="-20" dirty="0">
                <a:latin typeface="Arial"/>
                <a:cs typeface="Arial"/>
              </a:rPr>
              <a:t>g</a:t>
            </a:r>
            <a:r>
              <a:rPr sz="1400" b="1" dirty="0">
                <a:latin typeface="Arial"/>
                <a:cs typeface="Arial"/>
              </a:rPr>
              <a:t>e</a:t>
            </a:r>
            <a:r>
              <a:rPr sz="1400" b="1" spc="-10" dirty="0">
                <a:latin typeface="Arial"/>
                <a:cs typeface="Arial"/>
              </a:rPr>
              <a:t>n</a:t>
            </a:r>
            <a:r>
              <a:rPr sz="1400" b="1" dirty="0">
                <a:latin typeface="Arial"/>
                <a:cs typeface="Arial"/>
              </a:rPr>
              <a:t>erales	</a:t>
            </a:r>
            <a:r>
              <a:rPr sz="1400" b="1" spc="-15" dirty="0">
                <a:latin typeface="Arial"/>
                <a:cs typeface="Arial"/>
              </a:rPr>
              <a:t>a</a:t>
            </a:r>
            <a:r>
              <a:rPr sz="1400" b="1" dirty="0">
                <a:latin typeface="Arial"/>
                <a:cs typeface="Arial"/>
              </a:rPr>
              <a:t>is</a:t>
            </a:r>
            <a:r>
              <a:rPr sz="1400" b="1" spc="-10" dirty="0">
                <a:latin typeface="Arial"/>
                <a:cs typeface="Arial"/>
              </a:rPr>
              <a:t>l</a:t>
            </a:r>
            <a:r>
              <a:rPr sz="1400" b="1" dirty="0">
                <a:latin typeface="Arial"/>
                <a:cs typeface="Arial"/>
              </a:rPr>
              <a:t>a</a:t>
            </a:r>
            <a:r>
              <a:rPr sz="1400" b="1" spc="-10" dirty="0">
                <a:latin typeface="Arial"/>
                <a:cs typeface="Arial"/>
              </a:rPr>
              <a:t>do</a:t>
            </a:r>
            <a:r>
              <a:rPr sz="1400" b="1" dirty="0">
                <a:latin typeface="Arial"/>
                <a:cs typeface="Arial"/>
              </a:rPr>
              <a:t>res	</a:t>
            </a:r>
            <a:r>
              <a:rPr sz="1400" b="1" spc="-20" dirty="0">
                <a:latin typeface="Arial"/>
                <a:cs typeface="Arial"/>
              </a:rPr>
              <a:t>d</a:t>
            </a:r>
            <a:r>
              <a:rPr sz="1400" b="1" dirty="0">
                <a:latin typeface="Arial"/>
                <a:cs typeface="Arial"/>
              </a:rPr>
              <a:t>e  </a:t>
            </a:r>
            <a:r>
              <a:rPr sz="1400" b="1" spc="-5" dirty="0">
                <a:latin typeface="Arial"/>
                <a:cs typeface="Arial"/>
              </a:rPr>
              <a:t>suspensión</a:t>
            </a:r>
            <a:endParaRPr sz="1400">
              <a:latin typeface="Arial"/>
              <a:cs typeface="Arial"/>
            </a:endParaRPr>
          </a:p>
          <a:p>
            <a:pPr lvl="1">
              <a:spcBef>
                <a:spcPts val="40"/>
              </a:spcBef>
              <a:buFont typeface="Arial"/>
              <a:buAutoNum type="arabicPeriod" startAt="3"/>
            </a:pPr>
            <a:endParaRPr sz="1300">
              <a:latin typeface="Arial"/>
              <a:cs typeface="Arial"/>
            </a:endParaRPr>
          </a:p>
          <a:p>
            <a:pPr marL="755650" lvl="2" indent="-447040">
              <a:spcBef>
                <a:spcPts val="5"/>
              </a:spcBef>
              <a:buAutoNum type="arabicPeriod"/>
              <a:tabLst>
                <a:tab pos="756285" algn="l"/>
              </a:tabLst>
            </a:pPr>
            <a:r>
              <a:rPr sz="1400" b="1" spc="-5" dirty="0">
                <a:latin typeface="Arial"/>
                <a:cs typeface="Arial"/>
              </a:rPr>
              <a:t>Acoplamiento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40"/>
              </a:spcBef>
            </a:pPr>
            <a:endParaRPr sz="1300">
              <a:latin typeface="Arial"/>
              <a:cs typeface="Arial"/>
            </a:endParaRPr>
          </a:p>
          <a:p>
            <a:pPr marL="803910" lvl="2" indent="-495300">
              <a:buAutoNum type="arabicPeriod" startAt="2"/>
              <a:tabLst>
                <a:tab pos="804545" algn="l"/>
              </a:tabLst>
            </a:pPr>
            <a:r>
              <a:rPr sz="1400" b="1" spc="-5" dirty="0">
                <a:latin typeface="Arial"/>
                <a:cs typeface="Arial"/>
              </a:rPr>
              <a:t>Diámetro</a:t>
            </a:r>
            <a:r>
              <a:rPr sz="1400" b="1" spc="-2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máximo</a:t>
            </a:r>
            <a:r>
              <a:rPr sz="1400" b="1" spc="-2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del</a:t>
            </a:r>
            <a:r>
              <a:rPr sz="1400" b="1" spc="-2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disco</a:t>
            </a:r>
            <a:endParaRPr sz="1400">
              <a:latin typeface="Arial"/>
              <a:cs typeface="Arial"/>
            </a:endParaRPr>
          </a:p>
          <a:p>
            <a:pPr lvl="2">
              <a:spcBef>
                <a:spcPts val="40"/>
              </a:spcBef>
              <a:buFont typeface="Arial"/>
              <a:buAutoNum type="arabicPeriod" startAt="2"/>
            </a:pPr>
            <a:endParaRPr sz="1300">
              <a:latin typeface="Arial"/>
              <a:cs typeface="Arial"/>
            </a:endParaRPr>
          </a:p>
          <a:p>
            <a:pPr marL="803910" lvl="2" indent="-495300">
              <a:buAutoNum type="arabicPeriod" startAt="2"/>
              <a:tabLst>
                <a:tab pos="804545" algn="l"/>
              </a:tabLst>
            </a:pPr>
            <a:r>
              <a:rPr sz="1400" b="1" spc="-5" dirty="0">
                <a:latin typeface="Arial"/>
                <a:cs typeface="Arial"/>
              </a:rPr>
              <a:t>Espacio</a:t>
            </a:r>
            <a:r>
              <a:rPr sz="1400" b="1" spc="-2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entre</a:t>
            </a:r>
            <a:r>
              <a:rPr sz="1400" b="1" spc="-1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unidades</a:t>
            </a:r>
            <a:endParaRPr sz="1400">
              <a:latin typeface="Arial"/>
              <a:cs typeface="Arial"/>
            </a:endParaRPr>
          </a:p>
          <a:p>
            <a:pPr lvl="2">
              <a:spcBef>
                <a:spcPts val="40"/>
              </a:spcBef>
              <a:buFont typeface="Arial"/>
              <a:buAutoNum type="arabicPeriod" startAt="2"/>
            </a:pPr>
            <a:endParaRPr sz="1300">
              <a:latin typeface="Arial"/>
              <a:cs typeface="Arial"/>
            </a:endParaRPr>
          </a:p>
          <a:p>
            <a:pPr marL="804545" lvl="2" indent="-495934">
              <a:spcBef>
                <a:spcPts val="5"/>
              </a:spcBef>
              <a:buAutoNum type="arabicPeriod" startAt="2"/>
              <a:tabLst>
                <a:tab pos="805180" algn="l"/>
              </a:tabLst>
            </a:pPr>
            <a:r>
              <a:rPr sz="1400" b="1" spc="-5" dirty="0">
                <a:latin typeface="Arial"/>
                <a:cs typeface="Arial"/>
              </a:rPr>
              <a:t>Distancia</a:t>
            </a:r>
            <a:r>
              <a:rPr sz="1400" b="1" spc="-1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mínima</a:t>
            </a:r>
            <a:r>
              <a:rPr sz="1400" b="1" spc="-2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de fuga</a:t>
            </a:r>
            <a:endParaRPr sz="1400">
              <a:latin typeface="Arial"/>
              <a:cs typeface="Arial"/>
            </a:endParaRPr>
          </a:p>
          <a:p>
            <a:pPr lvl="2">
              <a:spcBef>
                <a:spcPts val="40"/>
              </a:spcBef>
              <a:buFont typeface="Arial"/>
              <a:buAutoNum type="arabicPeriod" startAt="2"/>
            </a:pPr>
            <a:endParaRPr sz="1300">
              <a:latin typeface="Arial"/>
              <a:cs typeface="Arial"/>
            </a:endParaRPr>
          </a:p>
          <a:p>
            <a:pPr marL="803910" lvl="2" indent="-495300">
              <a:buAutoNum type="arabicPeriod" startAt="2"/>
              <a:tabLst>
                <a:tab pos="804545" algn="l"/>
              </a:tabLst>
            </a:pPr>
            <a:r>
              <a:rPr sz="1400" b="1" spc="-5" dirty="0">
                <a:latin typeface="Arial"/>
                <a:cs typeface="Arial"/>
              </a:rPr>
              <a:t>Resistencia</a:t>
            </a:r>
            <a:r>
              <a:rPr sz="1400" b="1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electromecánica</a:t>
            </a:r>
            <a:r>
              <a:rPr sz="1400" b="1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combinada</a:t>
            </a:r>
            <a:endParaRPr sz="1400">
              <a:latin typeface="Arial"/>
              <a:cs typeface="Arial"/>
            </a:endParaRPr>
          </a:p>
          <a:p>
            <a:pPr lvl="2">
              <a:spcBef>
                <a:spcPts val="40"/>
              </a:spcBef>
              <a:buFont typeface="Arial"/>
              <a:buAutoNum type="arabicPeriod" startAt="2"/>
            </a:pPr>
            <a:endParaRPr sz="1300">
              <a:latin typeface="Arial"/>
              <a:cs typeface="Arial"/>
            </a:endParaRPr>
          </a:p>
          <a:p>
            <a:pPr marL="803910" lvl="2" indent="-495300">
              <a:buAutoNum type="arabicPeriod" startAt="2"/>
              <a:tabLst>
                <a:tab pos="804545" algn="l"/>
              </a:tabLst>
            </a:pPr>
            <a:r>
              <a:rPr sz="1400" b="1" spc="-5" dirty="0">
                <a:latin typeface="Arial"/>
                <a:cs typeface="Arial"/>
              </a:rPr>
              <a:t>Nivel</a:t>
            </a:r>
            <a:r>
              <a:rPr sz="1400" b="1" spc="-1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básico</a:t>
            </a:r>
            <a:r>
              <a:rPr sz="1400" b="1" spc="-1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de</a:t>
            </a:r>
            <a:r>
              <a:rPr sz="1400" b="1" spc="-1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impulso</a:t>
            </a:r>
            <a:r>
              <a:rPr sz="1400" b="1" spc="-10" dirty="0">
                <a:latin typeface="Arial"/>
                <a:cs typeface="Arial"/>
              </a:rPr>
              <a:t> (BIL)</a:t>
            </a:r>
            <a:endParaRPr sz="1400">
              <a:latin typeface="Arial"/>
              <a:cs typeface="Arial"/>
            </a:endParaRPr>
          </a:p>
          <a:p>
            <a:pPr marL="309245" marR="368935" lvl="2">
              <a:lnSpc>
                <a:spcPts val="3220"/>
              </a:lnSpc>
              <a:spcBef>
                <a:spcPts val="350"/>
              </a:spcBef>
              <a:buAutoNum type="arabicPeriod" startAt="2"/>
              <a:tabLst>
                <a:tab pos="804545" algn="l"/>
              </a:tabLst>
            </a:pPr>
            <a:r>
              <a:rPr sz="1400" b="1" spc="-5" dirty="0">
                <a:latin typeface="Arial"/>
                <a:cs typeface="Arial"/>
              </a:rPr>
              <a:t>Tensión</a:t>
            </a:r>
            <a:r>
              <a:rPr sz="1400" b="1" spc="-1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de</a:t>
            </a:r>
            <a:r>
              <a:rPr sz="1400" b="1" spc="1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resistencia</a:t>
            </a:r>
            <a:r>
              <a:rPr sz="1400" b="1" spc="1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a</a:t>
            </a:r>
            <a:r>
              <a:rPr sz="1400" b="1" spc="-5" dirty="0">
                <a:latin typeface="Arial"/>
                <a:cs typeface="Arial"/>
              </a:rPr>
              <a:t> frecuencia industrial</a:t>
            </a:r>
            <a:r>
              <a:rPr sz="1400" b="1" spc="1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seco</a:t>
            </a:r>
            <a:r>
              <a:rPr sz="1400" b="1" spc="1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y </a:t>
            </a:r>
            <a:r>
              <a:rPr sz="1400" b="1" spc="-37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bajo</a:t>
            </a:r>
            <a:r>
              <a:rPr sz="1400" b="1" spc="-1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lluvia</a:t>
            </a:r>
            <a:endParaRPr sz="1400">
              <a:latin typeface="Arial"/>
              <a:cs typeface="Arial"/>
            </a:endParaRPr>
          </a:p>
          <a:p>
            <a:pPr marL="469265" lvl="1" indent="-457200">
              <a:spcBef>
                <a:spcPts val="1180"/>
              </a:spcBef>
              <a:buAutoNum type="arabicPeriod" startAt="4"/>
              <a:tabLst>
                <a:tab pos="469265" algn="l"/>
                <a:tab pos="469900" algn="l"/>
              </a:tabLst>
            </a:pPr>
            <a:r>
              <a:rPr sz="1400" b="1" spc="-5" dirty="0">
                <a:latin typeface="Arial"/>
                <a:cs typeface="Arial"/>
              </a:rPr>
              <a:t>Pruebas</a:t>
            </a:r>
            <a:r>
              <a:rPr sz="1400" b="1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de</a:t>
            </a:r>
            <a:r>
              <a:rPr sz="1400" b="1" spc="-1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calificación</a:t>
            </a:r>
            <a:r>
              <a:rPr sz="1400" b="1" dirty="0">
                <a:latin typeface="Arial"/>
                <a:cs typeface="Arial"/>
              </a:rPr>
              <a:t> o</a:t>
            </a:r>
            <a:r>
              <a:rPr sz="1400" b="1" spc="-5" dirty="0">
                <a:latin typeface="Arial"/>
                <a:cs typeface="Arial"/>
              </a:rPr>
              <a:t> diseño aisladores </a:t>
            </a:r>
            <a:r>
              <a:rPr sz="1400" b="1" dirty="0">
                <a:latin typeface="Arial"/>
                <a:cs typeface="Arial"/>
              </a:rPr>
              <a:t>soporte</a:t>
            </a:r>
            <a:endParaRPr sz="1400">
              <a:latin typeface="Arial"/>
              <a:cs typeface="Arial"/>
            </a:endParaRPr>
          </a:p>
          <a:p>
            <a:pPr marL="697865" lvl="2" indent="-457834">
              <a:spcBef>
                <a:spcPts val="735"/>
              </a:spcBef>
              <a:buAutoNum type="arabicPeriod"/>
              <a:tabLst>
                <a:tab pos="698500" algn="l"/>
              </a:tabLst>
            </a:pPr>
            <a:r>
              <a:rPr sz="1400" b="1" spc="-5" dirty="0">
                <a:latin typeface="Arial"/>
                <a:cs typeface="Arial"/>
              </a:rPr>
              <a:t>Prueba</a:t>
            </a:r>
            <a:r>
              <a:rPr sz="1400" b="1" spc="-1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de</a:t>
            </a:r>
            <a:r>
              <a:rPr sz="1400" b="1" spc="-2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corona</a:t>
            </a:r>
            <a:r>
              <a:rPr sz="1400" b="1" spc="-2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visual</a:t>
            </a:r>
            <a:endParaRPr sz="1400">
              <a:latin typeface="Arial"/>
              <a:cs typeface="Arial"/>
            </a:endParaRPr>
          </a:p>
          <a:p>
            <a:pPr marL="697865" lvl="2" indent="-457834">
              <a:spcBef>
                <a:spcPts val="740"/>
              </a:spcBef>
              <a:buAutoNum type="arabicPeriod"/>
              <a:tabLst>
                <a:tab pos="698500" algn="l"/>
              </a:tabLst>
            </a:pPr>
            <a:r>
              <a:rPr sz="1400" b="1" spc="-5" dirty="0">
                <a:latin typeface="Arial"/>
                <a:cs typeface="Arial"/>
              </a:rPr>
              <a:t>Prueba de</a:t>
            </a:r>
            <a:r>
              <a:rPr sz="1400" b="1" spc="-1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radio</a:t>
            </a:r>
            <a:r>
              <a:rPr sz="1400" b="1" spc="-2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interferencia</a:t>
            </a:r>
            <a:endParaRPr sz="14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255308" y="8940496"/>
            <a:ext cx="5372100" cy="5073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1150"/>
              </a:lnSpc>
            </a:pPr>
            <a:r>
              <a:rPr sz="1100" dirty="0">
                <a:latin typeface="Calibri"/>
                <a:cs typeface="Calibri"/>
              </a:rPr>
              <a:t>PH </a:t>
            </a:r>
            <a:r>
              <a:rPr sz="1100" spc="-5" dirty="0">
                <a:latin typeface="Calibri"/>
                <a:cs typeface="Calibri"/>
              </a:rPr>
              <a:t>Financial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Park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Tower,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Piso</a:t>
            </a:r>
            <a:r>
              <a:rPr sz="1100" dirty="0">
                <a:latin typeface="Calibri"/>
                <a:cs typeface="Calibri"/>
              </a:rPr>
              <a:t> 35,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Boulevard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Costa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Este. </a:t>
            </a:r>
            <a:r>
              <a:rPr sz="1100" spc="-5" dirty="0">
                <a:latin typeface="Calibri"/>
                <a:cs typeface="Calibri"/>
              </a:rPr>
              <a:t>Corregimiento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Juan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Díaz,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Costa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del</a:t>
            </a:r>
            <a:endParaRPr sz="1100">
              <a:latin typeface="Calibri"/>
              <a:cs typeface="Calibri"/>
            </a:endParaRPr>
          </a:p>
          <a:p>
            <a:pPr marL="1724025" marR="1714500" algn="ctr">
              <a:lnSpc>
                <a:spcPct val="101800"/>
              </a:lnSpc>
            </a:pPr>
            <a:r>
              <a:rPr sz="1100" spc="-5" dirty="0">
                <a:latin typeface="Calibri"/>
                <a:cs typeface="Calibri"/>
              </a:rPr>
              <a:t>Este.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Ciudad</a:t>
            </a:r>
            <a:r>
              <a:rPr sz="110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Panamá.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Panamá. </a:t>
            </a:r>
            <a:r>
              <a:rPr sz="1100" spc="-229" dirty="0">
                <a:latin typeface="Calibri"/>
                <a:cs typeface="Calibri"/>
              </a:rPr>
              <a:t> </a:t>
            </a:r>
            <a:r>
              <a:rPr sz="1100" u="sng" spc="-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3"/>
              </a:rPr>
              <a:t>www.kaizengrp.com</a:t>
            </a:r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6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582528" y="1232662"/>
            <a:ext cx="1179830" cy="5353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00" spc="-5" dirty="0">
                <a:latin typeface="Calibri"/>
                <a:cs typeface="Calibri"/>
              </a:rPr>
              <a:t>Ficha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Técnica: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K-001</a:t>
            </a:r>
            <a:endParaRPr sz="1100">
              <a:latin typeface="Calibri"/>
              <a:cs typeface="Calibri"/>
            </a:endParaRPr>
          </a:p>
          <a:p>
            <a:pPr marL="689610" marR="5080" indent="118745">
              <a:lnSpc>
                <a:spcPct val="101800"/>
              </a:lnSpc>
              <a:spcBef>
                <a:spcPts val="5"/>
              </a:spcBef>
            </a:pPr>
            <a:r>
              <a:rPr sz="1100" dirty="0">
                <a:latin typeface="Calibri"/>
                <a:cs typeface="Calibri"/>
              </a:rPr>
              <a:t>Re</a:t>
            </a:r>
            <a:r>
              <a:rPr sz="1100" spc="5" dirty="0">
                <a:latin typeface="Calibri"/>
                <a:cs typeface="Calibri"/>
              </a:rPr>
              <a:t>v</a:t>
            </a:r>
            <a:r>
              <a:rPr sz="1100" dirty="0">
                <a:latin typeface="Calibri"/>
                <a:cs typeface="Calibri"/>
              </a:rPr>
              <a:t>.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  </a:t>
            </a:r>
            <a:r>
              <a:rPr sz="1100" spc="-5" dirty="0">
                <a:latin typeface="Calibri"/>
                <a:cs typeface="Calibri"/>
              </a:rPr>
              <a:t>Jul-</a:t>
            </a:r>
            <a:r>
              <a:rPr sz="1100" dirty="0">
                <a:latin typeface="Calibri"/>
                <a:cs typeface="Calibri"/>
              </a:rPr>
              <a:t>20</a:t>
            </a:r>
            <a:r>
              <a:rPr sz="1100" spc="-10" dirty="0">
                <a:latin typeface="Calibri"/>
                <a:cs typeface="Calibri"/>
              </a:rPr>
              <a:t>1</a:t>
            </a:r>
            <a:r>
              <a:rPr sz="1100" dirty="0">
                <a:latin typeface="Calibri"/>
                <a:cs typeface="Calibri"/>
              </a:rPr>
              <a:t>8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6158281" y="8909622"/>
            <a:ext cx="5561965" cy="0"/>
          </a:xfrm>
          <a:custGeom>
            <a:avLst/>
            <a:gdLst/>
            <a:ahLst/>
            <a:cxnLst/>
            <a:rect l="l" t="t" r="r" b="b"/>
            <a:pathLst>
              <a:path w="5561965">
                <a:moveTo>
                  <a:pt x="0" y="0"/>
                </a:moveTo>
                <a:lnTo>
                  <a:pt x="5561885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158044" y="804717"/>
            <a:ext cx="999649" cy="431186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6351269" y="1647799"/>
            <a:ext cx="3793490" cy="1252220"/>
          </a:xfrm>
          <a:prstGeom prst="rect">
            <a:avLst/>
          </a:prstGeom>
        </p:spPr>
        <p:txBody>
          <a:bodyPr vert="horz" wrap="square" lIns="0" tIns="105410" rIns="0" bIns="0" rtlCol="0">
            <a:spAutoFit/>
          </a:bodyPr>
          <a:lstStyle/>
          <a:p>
            <a:pPr marL="469900" lvl="2" indent="-457200">
              <a:spcBef>
                <a:spcPts val="830"/>
              </a:spcBef>
              <a:buAutoNum type="arabicPeriod" startAt="3"/>
              <a:tabLst>
                <a:tab pos="469900" algn="l"/>
              </a:tabLst>
            </a:pPr>
            <a:r>
              <a:rPr sz="1400" b="1" spc="-5" dirty="0">
                <a:latin typeface="Arial"/>
                <a:cs typeface="Arial"/>
              </a:rPr>
              <a:t>Prueba</a:t>
            </a:r>
            <a:r>
              <a:rPr sz="1400" b="1" spc="-1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de</a:t>
            </a:r>
            <a:r>
              <a:rPr sz="1400" b="1" spc="-2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impulso</a:t>
            </a:r>
            <a:endParaRPr sz="1400">
              <a:latin typeface="Arial"/>
              <a:cs typeface="Arial"/>
            </a:endParaRPr>
          </a:p>
          <a:p>
            <a:pPr marL="469900" lvl="2" indent="-457200">
              <a:spcBef>
                <a:spcPts val="730"/>
              </a:spcBef>
              <a:buAutoNum type="arabicPeriod" startAt="3"/>
              <a:tabLst>
                <a:tab pos="469900" algn="l"/>
              </a:tabLst>
            </a:pPr>
            <a:r>
              <a:rPr sz="1400" b="1" spc="-5" dirty="0">
                <a:latin typeface="Arial"/>
                <a:cs typeface="Arial"/>
              </a:rPr>
              <a:t>Pruebas </a:t>
            </a:r>
            <a:r>
              <a:rPr sz="1400" b="1" dirty="0">
                <a:latin typeface="Arial"/>
                <a:cs typeface="Arial"/>
              </a:rPr>
              <a:t>a</a:t>
            </a:r>
            <a:r>
              <a:rPr sz="1400" b="1" spc="-1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frecuencias</a:t>
            </a:r>
            <a:r>
              <a:rPr sz="1400" b="1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de</a:t>
            </a:r>
            <a:r>
              <a:rPr sz="1400" b="1" spc="-2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régimen</a:t>
            </a:r>
            <a:endParaRPr sz="1400">
              <a:latin typeface="Arial"/>
              <a:cs typeface="Arial"/>
            </a:endParaRPr>
          </a:p>
          <a:p>
            <a:pPr marL="469900" lvl="2" indent="-457200">
              <a:spcBef>
                <a:spcPts val="745"/>
              </a:spcBef>
              <a:buAutoNum type="arabicPeriod" startAt="3"/>
              <a:tabLst>
                <a:tab pos="469900" algn="l"/>
              </a:tabLst>
            </a:pPr>
            <a:r>
              <a:rPr sz="1400" b="1" spc="-5" dirty="0">
                <a:latin typeface="Arial"/>
                <a:cs typeface="Arial"/>
              </a:rPr>
              <a:t>Pruebas mecánicas</a:t>
            </a:r>
            <a:r>
              <a:rPr sz="1400" b="1" spc="1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y</a:t>
            </a:r>
            <a:r>
              <a:rPr sz="1400" b="1" spc="-3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termo</a:t>
            </a:r>
            <a:r>
              <a:rPr sz="1400" b="1" spc="-5" dirty="0">
                <a:latin typeface="Arial"/>
                <a:cs typeface="Arial"/>
              </a:rPr>
              <a:t> mecánicas</a:t>
            </a:r>
            <a:endParaRPr sz="1400">
              <a:latin typeface="Arial"/>
              <a:cs typeface="Arial"/>
            </a:endParaRPr>
          </a:p>
          <a:p>
            <a:pPr marL="469900" lvl="2" indent="-457200">
              <a:spcBef>
                <a:spcPts val="735"/>
              </a:spcBef>
              <a:buAutoNum type="arabicPeriod" startAt="3"/>
              <a:tabLst>
                <a:tab pos="469900" algn="l"/>
              </a:tabLst>
            </a:pPr>
            <a:r>
              <a:rPr sz="1400" b="1" spc="-5" dirty="0">
                <a:latin typeface="Arial"/>
                <a:cs typeface="Arial"/>
              </a:rPr>
              <a:t>Pruebas</a:t>
            </a:r>
            <a:r>
              <a:rPr sz="1400" b="1" spc="-2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sísmicas</a:t>
            </a:r>
            <a:endParaRPr sz="14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255308" y="8940496"/>
            <a:ext cx="5372100" cy="5073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1150"/>
              </a:lnSpc>
            </a:pPr>
            <a:r>
              <a:rPr sz="1100" dirty="0">
                <a:latin typeface="Calibri"/>
                <a:cs typeface="Calibri"/>
              </a:rPr>
              <a:t>PH </a:t>
            </a:r>
            <a:r>
              <a:rPr sz="1100" spc="-5" dirty="0">
                <a:latin typeface="Calibri"/>
                <a:cs typeface="Calibri"/>
              </a:rPr>
              <a:t>Financial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Park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Tower,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Piso</a:t>
            </a:r>
            <a:r>
              <a:rPr sz="1100" dirty="0">
                <a:latin typeface="Calibri"/>
                <a:cs typeface="Calibri"/>
              </a:rPr>
              <a:t> 35,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Boulevard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Costa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Este. </a:t>
            </a:r>
            <a:r>
              <a:rPr sz="1100" spc="-5" dirty="0">
                <a:latin typeface="Calibri"/>
                <a:cs typeface="Calibri"/>
              </a:rPr>
              <a:t>Corregimiento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Juan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Díaz,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Costa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del</a:t>
            </a:r>
            <a:endParaRPr sz="1100">
              <a:latin typeface="Calibri"/>
              <a:cs typeface="Calibri"/>
            </a:endParaRPr>
          </a:p>
          <a:p>
            <a:pPr marL="1724025" marR="1714500" algn="ctr">
              <a:lnSpc>
                <a:spcPct val="101800"/>
              </a:lnSpc>
            </a:pPr>
            <a:r>
              <a:rPr sz="1100" spc="-5" dirty="0">
                <a:latin typeface="Calibri"/>
                <a:cs typeface="Calibri"/>
              </a:rPr>
              <a:t>Este.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Ciudad</a:t>
            </a:r>
            <a:r>
              <a:rPr sz="110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Panamá.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Panamá. </a:t>
            </a:r>
            <a:r>
              <a:rPr sz="1100" spc="-229" dirty="0">
                <a:latin typeface="Calibri"/>
                <a:cs typeface="Calibri"/>
              </a:rPr>
              <a:t> </a:t>
            </a:r>
            <a:r>
              <a:rPr sz="1100" u="sng" spc="-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3"/>
              </a:rPr>
              <a:t>www.kaizengrp.com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122721" y="2875000"/>
            <a:ext cx="5202555" cy="3704590"/>
          </a:xfrm>
          <a:prstGeom prst="rect">
            <a:avLst/>
          </a:prstGeom>
        </p:spPr>
        <p:txBody>
          <a:bodyPr vert="horz" wrap="square" lIns="0" tIns="105410" rIns="0" bIns="0" rtlCol="0">
            <a:spAutoFit/>
          </a:bodyPr>
          <a:lstStyle/>
          <a:p>
            <a:pPr marL="469265" lvl="1" indent="-457200">
              <a:spcBef>
                <a:spcPts val="830"/>
              </a:spcBef>
              <a:buAutoNum type="arabicPeriod" startAt="5"/>
              <a:tabLst>
                <a:tab pos="469265" algn="l"/>
                <a:tab pos="469900" algn="l"/>
              </a:tabLst>
            </a:pPr>
            <a:r>
              <a:rPr sz="1400" b="1" spc="-5" dirty="0">
                <a:latin typeface="Arial"/>
                <a:cs typeface="Arial"/>
              </a:rPr>
              <a:t>Pruebas</a:t>
            </a:r>
            <a:r>
              <a:rPr sz="1400" b="1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de calificación</a:t>
            </a:r>
            <a:r>
              <a:rPr sz="1400" b="1" dirty="0">
                <a:latin typeface="Arial"/>
                <a:cs typeface="Arial"/>
              </a:rPr>
              <a:t> o </a:t>
            </a:r>
            <a:r>
              <a:rPr sz="1400" b="1" spc="-5" dirty="0">
                <a:latin typeface="Arial"/>
                <a:cs typeface="Arial"/>
              </a:rPr>
              <a:t>diseño</a:t>
            </a:r>
            <a:r>
              <a:rPr sz="1400" b="1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aisladores suspensión</a:t>
            </a:r>
            <a:endParaRPr sz="1400">
              <a:latin typeface="Arial"/>
              <a:cs typeface="Arial"/>
            </a:endParaRPr>
          </a:p>
          <a:p>
            <a:pPr marL="697865" lvl="2" indent="-457834">
              <a:spcBef>
                <a:spcPts val="730"/>
              </a:spcBef>
              <a:buAutoNum type="arabicPeriod"/>
              <a:tabLst>
                <a:tab pos="698500" algn="l"/>
              </a:tabLst>
            </a:pPr>
            <a:r>
              <a:rPr sz="1400" b="1" spc="-5" dirty="0">
                <a:latin typeface="Arial"/>
                <a:cs typeface="Arial"/>
              </a:rPr>
              <a:t>Prueba</a:t>
            </a:r>
            <a:r>
              <a:rPr sz="1400" b="1" spc="-1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de</a:t>
            </a:r>
            <a:r>
              <a:rPr sz="1400" b="1" spc="-2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corona</a:t>
            </a:r>
            <a:r>
              <a:rPr sz="1400" b="1" spc="-2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visual</a:t>
            </a:r>
            <a:endParaRPr sz="1400">
              <a:latin typeface="Arial"/>
              <a:cs typeface="Arial"/>
            </a:endParaRPr>
          </a:p>
          <a:p>
            <a:pPr marL="697865" lvl="2" indent="-457834">
              <a:spcBef>
                <a:spcPts val="735"/>
              </a:spcBef>
              <a:buAutoNum type="arabicPeriod"/>
              <a:tabLst>
                <a:tab pos="698500" algn="l"/>
              </a:tabLst>
            </a:pPr>
            <a:r>
              <a:rPr sz="1400" b="1" spc="-5" dirty="0">
                <a:latin typeface="Arial"/>
                <a:cs typeface="Arial"/>
              </a:rPr>
              <a:t>Prueba de</a:t>
            </a:r>
            <a:r>
              <a:rPr sz="1400" b="1" spc="-1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radio</a:t>
            </a:r>
            <a:r>
              <a:rPr sz="1400" b="1" spc="-2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interferencia</a:t>
            </a:r>
            <a:endParaRPr sz="1400">
              <a:latin typeface="Arial"/>
              <a:cs typeface="Arial"/>
            </a:endParaRPr>
          </a:p>
          <a:p>
            <a:pPr marL="697865" lvl="2" indent="-457834">
              <a:spcBef>
                <a:spcPts val="745"/>
              </a:spcBef>
              <a:buAutoNum type="arabicPeriod"/>
              <a:tabLst>
                <a:tab pos="698500" algn="l"/>
              </a:tabLst>
            </a:pPr>
            <a:r>
              <a:rPr sz="1400" b="1" spc="-5" dirty="0">
                <a:latin typeface="Arial"/>
                <a:cs typeface="Arial"/>
              </a:rPr>
              <a:t>Prueba</a:t>
            </a:r>
            <a:r>
              <a:rPr sz="1400" b="1" spc="-1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de</a:t>
            </a:r>
            <a:r>
              <a:rPr sz="1400" b="1" spc="-2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impulso</a:t>
            </a:r>
            <a:endParaRPr sz="1400">
              <a:latin typeface="Arial"/>
              <a:cs typeface="Arial"/>
            </a:endParaRPr>
          </a:p>
          <a:p>
            <a:pPr marL="697865" lvl="2" indent="-457834">
              <a:spcBef>
                <a:spcPts val="730"/>
              </a:spcBef>
              <a:buAutoNum type="arabicPeriod"/>
              <a:tabLst>
                <a:tab pos="698500" algn="l"/>
              </a:tabLst>
            </a:pPr>
            <a:r>
              <a:rPr sz="1400" b="1" spc="-5" dirty="0">
                <a:latin typeface="Arial"/>
                <a:cs typeface="Arial"/>
              </a:rPr>
              <a:t>Pruebas </a:t>
            </a:r>
            <a:r>
              <a:rPr sz="1400" b="1" dirty="0">
                <a:latin typeface="Arial"/>
                <a:cs typeface="Arial"/>
              </a:rPr>
              <a:t>a</a:t>
            </a:r>
            <a:r>
              <a:rPr sz="1400" b="1" spc="-1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frecuencias</a:t>
            </a:r>
            <a:r>
              <a:rPr sz="1400" b="1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de</a:t>
            </a:r>
            <a:r>
              <a:rPr sz="1400" b="1" spc="-2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régimen</a:t>
            </a:r>
            <a:endParaRPr sz="1400">
              <a:latin typeface="Arial"/>
              <a:cs typeface="Arial"/>
            </a:endParaRPr>
          </a:p>
          <a:p>
            <a:pPr marL="697865" lvl="2" indent="-457834">
              <a:spcBef>
                <a:spcPts val="730"/>
              </a:spcBef>
              <a:buAutoNum type="arabicPeriod"/>
              <a:tabLst>
                <a:tab pos="698500" algn="l"/>
              </a:tabLst>
            </a:pPr>
            <a:r>
              <a:rPr sz="1400" b="1" spc="-5" dirty="0">
                <a:latin typeface="Arial"/>
                <a:cs typeface="Arial"/>
              </a:rPr>
              <a:t>Pruebas de</a:t>
            </a:r>
            <a:r>
              <a:rPr sz="1400" b="1" spc="-1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distribución</a:t>
            </a:r>
            <a:r>
              <a:rPr sz="1400" b="1" spc="-1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de</a:t>
            </a:r>
            <a:r>
              <a:rPr sz="1400" b="1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potencial</a:t>
            </a:r>
            <a:endParaRPr sz="1400">
              <a:latin typeface="Arial"/>
              <a:cs typeface="Arial"/>
            </a:endParaRPr>
          </a:p>
          <a:p>
            <a:pPr marL="697865" lvl="2" indent="-457834">
              <a:spcBef>
                <a:spcPts val="735"/>
              </a:spcBef>
              <a:buAutoNum type="arabicPeriod"/>
              <a:tabLst>
                <a:tab pos="698500" algn="l"/>
              </a:tabLst>
            </a:pPr>
            <a:r>
              <a:rPr sz="1400" b="1" spc="-5" dirty="0">
                <a:latin typeface="Arial"/>
                <a:cs typeface="Arial"/>
              </a:rPr>
              <a:t>Pruebas de</a:t>
            </a:r>
            <a:r>
              <a:rPr sz="1400" b="1" spc="-1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arco</a:t>
            </a:r>
            <a:r>
              <a:rPr sz="1400" b="1" spc="-2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de</a:t>
            </a:r>
            <a:r>
              <a:rPr sz="1400" b="1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potencia</a:t>
            </a:r>
            <a:endParaRPr sz="1400">
              <a:latin typeface="Arial"/>
              <a:cs typeface="Arial"/>
            </a:endParaRPr>
          </a:p>
          <a:p>
            <a:pPr lvl="2">
              <a:lnSpc>
                <a:spcPct val="100000"/>
              </a:lnSpc>
              <a:buFont typeface="Arial"/>
              <a:buAutoNum type="arabicPeriod"/>
            </a:pPr>
            <a:endParaRPr sz="1500">
              <a:latin typeface="Arial"/>
              <a:cs typeface="Arial"/>
            </a:endParaRPr>
          </a:p>
          <a:p>
            <a:pPr lvl="2">
              <a:spcBef>
                <a:spcPts val="50"/>
              </a:spcBef>
              <a:buFont typeface="Arial"/>
              <a:buAutoNum type="arabicPeriod"/>
            </a:pPr>
            <a:endParaRPr sz="1200">
              <a:latin typeface="Arial"/>
              <a:cs typeface="Arial"/>
            </a:endParaRPr>
          </a:p>
          <a:p>
            <a:pPr marL="469265" lvl="1" indent="-457200">
              <a:buAutoNum type="arabicPeriod" startAt="5"/>
              <a:tabLst>
                <a:tab pos="469265" algn="l"/>
                <a:tab pos="469900" algn="l"/>
              </a:tabLst>
            </a:pPr>
            <a:r>
              <a:rPr sz="1400" b="1" spc="-5" dirty="0">
                <a:latin typeface="Arial"/>
                <a:cs typeface="Arial"/>
              </a:rPr>
              <a:t>Prueba</a:t>
            </a:r>
            <a:r>
              <a:rPr sz="1400" b="1" spc="-2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de</a:t>
            </a:r>
            <a:r>
              <a:rPr sz="1400" b="1" spc="-3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rutina</a:t>
            </a:r>
            <a:endParaRPr sz="1400">
              <a:latin typeface="Arial"/>
              <a:cs typeface="Arial"/>
            </a:endParaRPr>
          </a:p>
          <a:p>
            <a:pPr marL="697865" lvl="2" indent="-457834">
              <a:spcBef>
                <a:spcPts val="735"/>
              </a:spcBef>
              <a:buAutoNum type="arabicPeriod"/>
              <a:tabLst>
                <a:tab pos="698500" algn="l"/>
              </a:tabLst>
            </a:pPr>
            <a:r>
              <a:rPr sz="1400" b="1" dirty="0">
                <a:latin typeface="Arial"/>
                <a:cs typeface="Arial"/>
              </a:rPr>
              <a:t>Inspección</a:t>
            </a:r>
            <a:r>
              <a:rPr sz="1400" b="1" spc="-4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visual</a:t>
            </a:r>
            <a:endParaRPr sz="1400">
              <a:latin typeface="Arial"/>
              <a:cs typeface="Arial"/>
            </a:endParaRPr>
          </a:p>
          <a:p>
            <a:pPr marL="697865" lvl="2" indent="-457834">
              <a:spcBef>
                <a:spcPts val="730"/>
              </a:spcBef>
              <a:buAutoNum type="arabicPeriod"/>
              <a:tabLst>
                <a:tab pos="698500" algn="l"/>
              </a:tabLst>
            </a:pPr>
            <a:r>
              <a:rPr sz="1400" b="1" spc="-5" dirty="0">
                <a:latin typeface="Arial"/>
                <a:cs typeface="Arial"/>
              </a:rPr>
              <a:t>Prueba</a:t>
            </a:r>
            <a:r>
              <a:rPr sz="1400" b="1" spc="-1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de descarga</a:t>
            </a:r>
            <a:r>
              <a:rPr sz="1400" b="1" spc="-1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disruptiva</a:t>
            </a:r>
            <a:endParaRPr sz="1400">
              <a:latin typeface="Arial"/>
              <a:cs typeface="Arial"/>
            </a:endParaRPr>
          </a:p>
          <a:p>
            <a:pPr marL="697865" lvl="2" indent="-457834">
              <a:spcBef>
                <a:spcPts val="735"/>
              </a:spcBef>
              <a:buAutoNum type="arabicPeriod"/>
              <a:tabLst>
                <a:tab pos="698500" algn="l"/>
              </a:tabLst>
            </a:pPr>
            <a:r>
              <a:rPr sz="1400" b="1" spc="-5" dirty="0">
                <a:latin typeface="Arial"/>
                <a:cs typeface="Arial"/>
              </a:rPr>
              <a:t>Prueba</a:t>
            </a:r>
            <a:r>
              <a:rPr sz="1400" b="1" spc="-1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de</a:t>
            </a:r>
            <a:r>
              <a:rPr sz="1400" b="1" spc="-2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tracción</a:t>
            </a:r>
            <a:r>
              <a:rPr sz="1400" b="1" spc="-1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mecánica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6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158281" y="8909622"/>
            <a:ext cx="5561965" cy="0"/>
          </a:xfrm>
          <a:custGeom>
            <a:avLst/>
            <a:gdLst/>
            <a:ahLst/>
            <a:cxnLst/>
            <a:rect l="l" t="t" r="r" b="b"/>
            <a:pathLst>
              <a:path w="5561965">
                <a:moveTo>
                  <a:pt x="0" y="0"/>
                </a:moveTo>
                <a:lnTo>
                  <a:pt x="5561885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158044" y="804717"/>
            <a:ext cx="999649" cy="431186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6122721" y="1232661"/>
            <a:ext cx="5639435" cy="73653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715" algn="r">
              <a:spcBef>
                <a:spcPts val="100"/>
              </a:spcBef>
            </a:pPr>
            <a:r>
              <a:rPr sz="1100" spc="-5" dirty="0">
                <a:latin typeface="Calibri"/>
                <a:cs typeface="Calibri"/>
              </a:rPr>
              <a:t>Ficha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Técnica: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K-001</a:t>
            </a:r>
            <a:endParaRPr sz="1100">
              <a:latin typeface="Calibri"/>
              <a:cs typeface="Calibri"/>
            </a:endParaRPr>
          </a:p>
          <a:p>
            <a:pPr marL="5149215" marR="5080" indent="118745" algn="r">
              <a:lnSpc>
                <a:spcPct val="101800"/>
              </a:lnSpc>
              <a:spcBef>
                <a:spcPts val="5"/>
              </a:spcBef>
            </a:pPr>
            <a:r>
              <a:rPr sz="1100" dirty="0">
                <a:latin typeface="Calibri"/>
                <a:cs typeface="Calibri"/>
              </a:rPr>
              <a:t>Re</a:t>
            </a:r>
            <a:r>
              <a:rPr sz="1100" spc="5" dirty="0">
                <a:latin typeface="Calibri"/>
                <a:cs typeface="Calibri"/>
              </a:rPr>
              <a:t>v</a:t>
            </a:r>
            <a:r>
              <a:rPr sz="1100" dirty="0">
                <a:latin typeface="Calibri"/>
                <a:cs typeface="Calibri"/>
              </a:rPr>
              <a:t>.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  </a:t>
            </a:r>
            <a:r>
              <a:rPr sz="1100" spc="-5" dirty="0">
                <a:latin typeface="Calibri"/>
                <a:cs typeface="Calibri"/>
              </a:rPr>
              <a:t>Jul-</a:t>
            </a:r>
            <a:r>
              <a:rPr sz="1100" dirty="0">
                <a:latin typeface="Calibri"/>
                <a:cs typeface="Calibri"/>
              </a:rPr>
              <a:t>20</a:t>
            </a:r>
            <a:r>
              <a:rPr sz="1100" spc="-10" dirty="0">
                <a:latin typeface="Calibri"/>
                <a:cs typeface="Calibri"/>
              </a:rPr>
              <a:t>1</a:t>
            </a:r>
            <a:r>
              <a:rPr sz="1100" dirty="0">
                <a:latin typeface="Calibri"/>
                <a:cs typeface="Calibri"/>
              </a:rPr>
              <a:t>8</a:t>
            </a:r>
            <a:endParaRPr sz="11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100">
              <a:latin typeface="Calibri"/>
              <a:cs typeface="Calibri"/>
            </a:endParaRPr>
          </a:p>
          <a:p>
            <a:pPr>
              <a:spcBef>
                <a:spcPts val="40"/>
              </a:spcBef>
            </a:pPr>
            <a:endParaRPr sz="900">
              <a:latin typeface="Calibri"/>
              <a:cs typeface="Calibri"/>
            </a:endParaRPr>
          </a:p>
          <a:p>
            <a:pPr marL="12700" marR="6985" algn="just">
              <a:lnSpc>
                <a:spcPct val="142900"/>
              </a:lnSpc>
              <a:buAutoNum type="arabicPeriod" startAt="7"/>
              <a:tabLst>
                <a:tab pos="267335" algn="l"/>
              </a:tabLst>
            </a:pPr>
            <a:r>
              <a:rPr sz="1400" b="1" spc="-5" dirty="0">
                <a:latin typeface="Arial"/>
                <a:cs typeface="Arial"/>
              </a:rPr>
              <a:t>Especificaciones</a:t>
            </a:r>
            <a:r>
              <a:rPr sz="1400" b="1" dirty="0">
                <a:latin typeface="Arial"/>
                <a:cs typeface="Arial"/>
              </a:rPr>
              <a:t> y</a:t>
            </a:r>
            <a:r>
              <a:rPr sz="1400" b="1" spc="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pruebas</a:t>
            </a:r>
            <a:r>
              <a:rPr sz="1400" b="1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eléctricas</a:t>
            </a:r>
            <a:r>
              <a:rPr sz="1400" b="1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de</a:t>
            </a:r>
            <a:r>
              <a:rPr sz="1400" b="1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mantenimiento</a:t>
            </a:r>
            <a:r>
              <a:rPr sz="1400" b="1" dirty="0">
                <a:latin typeface="Arial"/>
                <a:cs typeface="Arial"/>
              </a:rPr>
              <a:t> en </a:t>
            </a:r>
            <a:r>
              <a:rPr sz="1400" b="1" spc="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descargadores</a:t>
            </a:r>
            <a:r>
              <a:rPr sz="1400" b="1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de</a:t>
            </a:r>
            <a:r>
              <a:rPr sz="1400" b="1" spc="-1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sobretensiones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40"/>
              </a:spcBef>
              <a:buFont typeface="Arial"/>
              <a:buAutoNum type="arabicPeriod" startAt="7"/>
            </a:pPr>
            <a:endParaRPr sz="1300">
              <a:latin typeface="Arial"/>
              <a:cs typeface="Arial"/>
            </a:endParaRPr>
          </a:p>
          <a:p>
            <a:pPr marL="359410" lvl="1" indent="-347345" algn="just">
              <a:buAutoNum type="arabicPeriod"/>
              <a:tabLst>
                <a:tab pos="360045" algn="l"/>
              </a:tabLst>
            </a:pPr>
            <a:r>
              <a:rPr sz="1400" b="1" spc="-5" dirty="0">
                <a:latin typeface="Arial"/>
                <a:cs typeface="Arial"/>
              </a:rPr>
              <a:t>Objeto</a:t>
            </a:r>
            <a:r>
              <a:rPr sz="1400" b="1" spc="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y</a:t>
            </a:r>
            <a:r>
              <a:rPr sz="1400" b="1" spc="-5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campo</a:t>
            </a:r>
            <a:r>
              <a:rPr sz="1400" b="1" spc="-1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de</a:t>
            </a:r>
            <a:r>
              <a:rPr sz="1400" b="1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aplicaciones</a:t>
            </a:r>
            <a:endParaRPr sz="1400">
              <a:latin typeface="Arial"/>
              <a:cs typeface="Arial"/>
            </a:endParaRPr>
          </a:p>
          <a:p>
            <a:pPr marL="12700" marR="5715" algn="just">
              <a:lnSpc>
                <a:spcPct val="143600"/>
              </a:lnSpc>
              <a:spcBef>
                <a:spcPts val="819"/>
              </a:spcBef>
            </a:pPr>
            <a:r>
              <a:rPr sz="1400" dirty="0">
                <a:latin typeface="Arial"/>
                <a:cs typeface="Arial"/>
              </a:rPr>
              <a:t>El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propósito</a:t>
            </a:r>
            <a:r>
              <a:rPr sz="1400" dirty="0">
                <a:latin typeface="Arial"/>
                <a:cs typeface="Arial"/>
              </a:rPr>
              <a:t> de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esta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especificación</a:t>
            </a:r>
            <a:r>
              <a:rPr sz="1400" dirty="0">
                <a:latin typeface="Arial"/>
                <a:cs typeface="Arial"/>
              </a:rPr>
              <a:t> es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establecer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las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condiciones 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técnicas generales </a:t>
            </a:r>
            <a:r>
              <a:rPr sz="1400" dirty="0">
                <a:latin typeface="Arial"/>
                <a:cs typeface="Arial"/>
              </a:rPr>
              <a:t>que </a:t>
            </a:r>
            <a:r>
              <a:rPr sz="1400" spc="-5" dirty="0">
                <a:latin typeface="Arial"/>
                <a:cs typeface="Arial"/>
              </a:rPr>
              <a:t>deberán cumplir </a:t>
            </a:r>
            <a:r>
              <a:rPr sz="1400" dirty="0">
                <a:latin typeface="Arial"/>
                <a:cs typeface="Arial"/>
              </a:rPr>
              <a:t>los </a:t>
            </a:r>
            <a:r>
              <a:rPr sz="1400" spc="-5" dirty="0">
                <a:latin typeface="Arial"/>
                <a:cs typeface="Arial"/>
              </a:rPr>
              <a:t>pararrayos </a:t>
            </a:r>
            <a:r>
              <a:rPr sz="1400" dirty="0">
                <a:latin typeface="Arial"/>
                <a:cs typeface="Arial"/>
              </a:rPr>
              <a:t>a </a:t>
            </a:r>
            <a:r>
              <a:rPr sz="1400" spc="-5" dirty="0">
                <a:latin typeface="Arial"/>
                <a:cs typeface="Arial"/>
              </a:rPr>
              <a:t>ser instalados </a:t>
            </a:r>
            <a:r>
              <a:rPr sz="1400" spc="-37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en </a:t>
            </a:r>
            <a:r>
              <a:rPr sz="1400" spc="-5" dirty="0">
                <a:latin typeface="Arial"/>
                <a:cs typeface="Arial"/>
              </a:rPr>
              <a:t>las subestaciones </a:t>
            </a:r>
            <a:r>
              <a:rPr sz="1400" dirty="0">
                <a:latin typeface="Arial"/>
                <a:cs typeface="Arial"/>
              </a:rPr>
              <a:t>que </a:t>
            </a:r>
            <a:r>
              <a:rPr sz="1400" spc="-5" dirty="0">
                <a:latin typeface="Arial"/>
                <a:cs typeface="Arial"/>
              </a:rPr>
              <a:t>tengan una </a:t>
            </a:r>
            <a:r>
              <a:rPr sz="1400" dirty="0">
                <a:latin typeface="Arial"/>
                <a:cs typeface="Arial"/>
              </a:rPr>
              <a:t>tensión nominal superior a </a:t>
            </a:r>
            <a:r>
              <a:rPr sz="1400" spc="-5" dirty="0">
                <a:latin typeface="Arial"/>
                <a:cs typeface="Arial"/>
              </a:rPr>
              <a:t>13.8 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Kv.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40"/>
              </a:spcBef>
            </a:pPr>
            <a:endParaRPr sz="1300">
              <a:latin typeface="Arial"/>
              <a:cs typeface="Arial"/>
            </a:endParaRPr>
          </a:p>
          <a:p>
            <a:pPr marL="359410" lvl="1" indent="-347345" algn="just">
              <a:buAutoNum type="arabicPeriod" startAt="2"/>
              <a:tabLst>
                <a:tab pos="360045" algn="l"/>
              </a:tabLst>
            </a:pPr>
            <a:r>
              <a:rPr sz="1400" b="1" spc="-5" dirty="0">
                <a:latin typeface="Arial"/>
                <a:cs typeface="Arial"/>
              </a:rPr>
              <a:t>Normas</a:t>
            </a:r>
            <a:r>
              <a:rPr sz="1400" b="1" spc="-3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Internacionales</a:t>
            </a:r>
            <a:endParaRPr sz="1400">
              <a:latin typeface="Arial"/>
              <a:cs typeface="Arial"/>
            </a:endParaRPr>
          </a:p>
          <a:p>
            <a:pPr lvl="1">
              <a:spcBef>
                <a:spcPts val="40"/>
              </a:spcBef>
              <a:buFont typeface="Arial"/>
              <a:buAutoNum type="arabicPeriod" startAt="2"/>
            </a:pPr>
            <a:endParaRPr sz="1300">
              <a:latin typeface="Arial"/>
              <a:cs typeface="Arial"/>
            </a:endParaRPr>
          </a:p>
          <a:p>
            <a:pPr marL="754380" lvl="2" indent="-494030">
              <a:buAutoNum type="arabicPeriod"/>
              <a:tabLst>
                <a:tab pos="755015" algn="l"/>
              </a:tabLst>
            </a:pPr>
            <a:r>
              <a:rPr sz="1400" b="1" spc="-5" dirty="0">
                <a:latin typeface="Arial"/>
                <a:cs typeface="Arial"/>
              </a:rPr>
              <a:t>Norma</a:t>
            </a:r>
            <a:r>
              <a:rPr sz="1400" b="1" spc="-25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ANSI</a:t>
            </a:r>
            <a:endParaRPr sz="1400">
              <a:latin typeface="Arial"/>
              <a:cs typeface="Arial"/>
            </a:endParaRPr>
          </a:p>
          <a:p>
            <a:pPr lvl="2">
              <a:spcBef>
                <a:spcPts val="30"/>
              </a:spcBef>
              <a:buFont typeface="Arial"/>
              <a:buAutoNum type="arabicPeriod"/>
            </a:pPr>
            <a:endParaRPr sz="1300">
              <a:latin typeface="Arial"/>
              <a:cs typeface="Arial"/>
            </a:endParaRPr>
          </a:p>
          <a:p>
            <a:pPr marL="408305">
              <a:spcBef>
                <a:spcPts val="5"/>
              </a:spcBef>
            </a:pPr>
            <a:r>
              <a:rPr sz="1400" dirty="0">
                <a:latin typeface="Arial"/>
                <a:cs typeface="Arial"/>
              </a:rPr>
              <a:t>-ANSI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C72.11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40"/>
              </a:spcBef>
            </a:pPr>
            <a:endParaRPr sz="1300">
              <a:latin typeface="Arial"/>
              <a:cs typeface="Arial"/>
            </a:endParaRPr>
          </a:p>
          <a:p>
            <a:pPr marL="408305"/>
            <a:r>
              <a:rPr sz="1400" dirty="0">
                <a:latin typeface="Arial"/>
                <a:cs typeface="Arial"/>
              </a:rPr>
              <a:t>-ANSI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C68.1,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IEEE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Std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/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4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40"/>
              </a:spcBef>
            </a:pPr>
            <a:endParaRPr sz="1300">
              <a:latin typeface="Arial"/>
              <a:cs typeface="Arial"/>
            </a:endParaRPr>
          </a:p>
          <a:p>
            <a:pPr marL="408305"/>
            <a:r>
              <a:rPr sz="1400" dirty="0">
                <a:latin typeface="Arial"/>
                <a:cs typeface="Arial"/>
              </a:rPr>
              <a:t>-ANSI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C68.2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40"/>
              </a:spcBef>
            </a:pPr>
            <a:endParaRPr sz="1300">
              <a:latin typeface="Arial"/>
              <a:cs typeface="Arial"/>
            </a:endParaRPr>
          </a:p>
          <a:p>
            <a:pPr marL="754380" lvl="2" indent="-494030">
              <a:buAutoNum type="arabicPeriod" startAt="2"/>
              <a:tabLst>
                <a:tab pos="755015" algn="l"/>
              </a:tabLst>
            </a:pPr>
            <a:r>
              <a:rPr sz="1400" b="1" spc="-5" dirty="0">
                <a:latin typeface="Arial"/>
                <a:cs typeface="Arial"/>
              </a:rPr>
              <a:t>Norma</a:t>
            </a:r>
            <a:r>
              <a:rPr sz="1400" b="1" spc="-4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NEMA</a:t>
            </a:r>
            <a:endParaRPr sz="1400">
              <a:latin typeface="Arial"/>
              <a:cs typeface="Arial"/>
            </a:endParaRPr>
          </a:p>
          <a:p>
            <a:pPr lvl="2">
              <a:spcBef>
                <a:spcPts val="40"/>
              </a:spcBef>
              <a:buFont typeface="Arial"/>
              <a:buAutoNum type="arabicPeriod" startAt="2"/>
            </a:pPr>
            <a:endParaRPr sz="1300">
              <a:latin typeface="Arial"/>
              <a:cs typeface="Arial"/>
            </a:endParaRPr>
          </a:p>
          <a:p>
            <a:pPr marL="459105"/>
            <a:r>
              <a:rPr sz="1400" spc="-5" dirty="0">
                <a:latin typeface="Arial"/>
                <a:cs typeface="Arial"/>
              </a:rPr>
              <a:t>-NEMA</a:t>
            </a:r>
            <a:r>
              <a:rPr sz="1400" spc="-9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107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45"/>
              </a:spcBef>
            </a:pPr>
            <a:endParaRPr sz="1300">
              <a:latin typeface="Arial"/>
              <a:cs typeface="Arial"/>
            </a:endParaRPr>
          </a:p>
          <a:p>
            <a:pPr marL="459105"/>
            <a:r>
              <a:rPr sz="1400" spc="-5" dirty="0">
                <a:latin typeface="Arial"/>
                <a:cs typeface="Arial"/>
              </a:rPr>
              <a:t>-NEMA</a:t>
            </a:r>
            <a:r>
              <a:rPr sz="1400" spc="-9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LA1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40"/>
              </a:spcBef>
            </a:pPr>
            <a:endParaRPr sz="1300">
              <a:latin typeface="Arial"/>
              <a:cs typeface="Arial"/>
            </a:endParaRPr>
          </a:p>
          <a:p>
            <a:pPr marL="754380" lvl="2" indent="-494030">
              <a:buAutoNum type="arabicPeriod" startAt="3"/>
              <a:tabLst>
                <a:tab pos="755015" algn="l"/>
              </a:tabLst>
            </a:pPr>
            <a:r>
              <a:rPr sz="1400" b="1" spc="-5" dirty="0">
                <a:latin typeface="Arial"/>
                <a:cs typeface="Arial"/>
              </a:rPr>
              <a:t>Norma</a:t>
            </a:r>
            <a:r>
              <a:rPr sz="1400" b="1" spc="-4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CEI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45"/>
              </a:spcBef>
            </a:pPr>
            <a:endParaRPr sz="1300">
              <a:latin typeface="Arial"/>
              <a:cs typeface="Arial"/>
            </a:endParaRPr>
          </a:p>
          <a:p>
            <a:pPr marL="507365"/>
            <a:r>
              <a:rPr sz="1400" spc="-5" dirty="0">
                <a:latin typeface="Arial"/>
                <a:cs typeface="Arial"/>
              </a:rPr>
              <a:t>-CEI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99-4</a:t>
            </a:r>
            <a:endParaRPr sz="14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255308" y="8940496"/>
            <a:ext cx="5372100" cy="5073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1150"/>
              </a:lnSpc>
            </a:pPr>
            <a:r>
              <a:rPr sz="1100" dirty="0">
                <a:latin typeface="Calibri"/>
                <a:cs typeface="Calibri"/>
              </a:rPr>
              <a:t>PH </a:t>
            </a:r>
            <a:r>
              <a:rPr sz="1100" spc="-5" dirty="0">
                <a:latin typeface="Calibri"/>
                <a:cs typeface="Calibri"/>
              </a:rPr>
              <a:t>Financial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Park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Tower,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Piso</a:t>
            </a:r>
            <a:r>
              <a:rPr sz="1100" dirty="0">
                <a:latin typeface="Calibri"/>
                <a:cs typeface="Calibri"/>
              </a:rPr>
              <a:t> 35,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Boulevard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Costa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Este. </a:t>
            </a:r>
            <a:r>
              <a:rPr sz="1100" spc="-5" dirty="0">
                <a:latin typeface="Calibri"/>
                <a:cs typeface="Calibri"/>
              </a:rPr>
              <a:t>Corregimiento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Juan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Díaz,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Costa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del</a:t>
            </a:r>
            <a:endParaRPr sz="1100">
              <a:latin typeface="Calibri"/>
              <a:cs typeface="Calibri"/>
            </a:endParaRPr>
          </a:p>
          <a:p>
            <a:pPr marL="1724025" marR="1714500" algn="ctr">
              <a:lnSpc>
                <a:spcPct val="101800"/>
              </a:lnSpc>
            </a:pPr>
            <a:r>
              <a:rPr sz="1100" spc="-5" dirty="0">
                <a:latin typeface="Calibri"/>
                <a:cs typeface="Calibri"/>
              </a:rPr>
              <a:t>Este.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Ciudad</a:t>
            </a:r>
            <a:r>
              <a:rPr sz="110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Panamá.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Panamá. </a:t>
            </a:r>
            <a:r>
              <a:rPr sz="1100" spc="-229" dirty="0">
                <a:latin typeface="Calibri"/>
                <a:cs typeface="Calibri"/>
              </a:rPr>
              <a:t> </a:t>
            </a:r>
            <a:r>
              <a:rPr sz="1100" u="sng" spc="-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3"/>
              </a:rPr>
              <a:t>www.kaizengrp.com</a:t>
            </a:r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582528" y="1232662"/>
            <a:ext cx="1179830" cy="5353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00" spc="-5" dirty="0">
                <a:latin typeface="Calibri"/>
                <a:cs typeface="Calibri"/>
              </a:rPr>
              <a:t>Ficha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Técnica: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K-001</a:t>
            </a:r>
            <a:endParaRPr sz="1100">
              <a:latin typeface="Calibri"/>
              <a:cs typeface="Calibri"/>
            </a:endParaRPr>
          </a:p>
          <a:p>
            <a:pPr marL="689610" marR="5080" indent="118745">
              <a:lnSpc>
                <a:spcPct val="101800"/>
              </a:lnSpc>
              <a:spcBef>
                <a:spcPts val="5"/>
              </a:spcBef>
            </a:pPr>
            <a:r>
              <a:rPr sz="1100" dirty="0">
                <a:latin typeface="Calibri"/>
                <a:cs typeface="Calibri"/>
              </a:rPr>
              <a:t>Re</a:t>
            </a:r>
            <a:r>
              <a:rPr sz="1100" spc="5" dirty="0">
                <a:latin typeface="Calibri"/>
                <a:cs typeface="Calibri"/>
              </a:rPr>
              <a:t>v</a:t>
            </a:r>
            <a:r>
              <a:rPr sz="1100" dirty="0">
                <a:latin typeface="Calibri"/>
                <a:cs typeface="Calibri"/>
              </a:rPr>
              <a:t>.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  </a:t>
            </a:r>
            <a:r>
              <a:rPr sz="1100" spc="-5" dirty="0">
                <a:latin typeface="Calibri"/>
                <a:cs typeface="Calibri"/>
              </a:rPr>
              <a:t>Jul-</a:t>
            </a:r>
            <a:r>
              <a:rPr sz="1100" dirty="0">
                <a:latin typeface="Calibri"/>
                <a:cs typeface="Calibri"/>
              </a:rPr>
              <a:t>20</a:t>
            </a:r>
            <a:r>
              <a:rPr sz="1100" spc="-10" dirty="0">
                <a:latin typeface="Calibri"/>
                <a:cs typeface="Calibri"/>
              </a:rPr>
              <a:t>1</a:t>
            </a:r>
            <a:r>
              <a:rPr sz="1100" dirty="0">
                <a:latin typeface="Calibri"/>
                <a:cs typeface="Calibri"/>
              </a:rPr>
              <a:t>8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6158281" y="8909622"/>
            <a:ext cx="5561965" cy="0"/>
          </a:xfrm>
          <a:custGeom>
            <a:avLst/>
            <a:gdLst/>
            <a:ahLst/>
            <a:cxnLst/>
            <a:rect l="l" t="t" r="r" b="b"/>
            <a:pathLst>
              <a:path w="5561965">
                <a:moveTo>
                  <a:pt x="0" y="0"/>
                </a:moveTo>
                <a:lnTo>
                  <a:pt x="5561885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158044" y="804717"/>
            <a:ext cx="999649" cy="431186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6173013" y="1738631"/>
            <a:ext cx="5328285" cy="43832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57200">
              <a:spcBef>
                <a:spcPts val="100"/>
              </a:spcBef>
            </a:pPr>
            <a:r>
              <a:rPr sz="1400" spc="-5" dirty="0">
                <a:latin typeface="Arial"/>
                <a:cs typeface="Arial"/>
              </a:rPr>
              <a:t>-CEI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50-65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45"/>
              </a:spcBef>
            </a:pPr>
            <a:endParaRPr sz="1300">
              <a:latin typeface="Arial"/>
              <a:cs typeface="Arial"/>
            </a:endParaRPr>
          </a:p>
          <a:p>
            <a:pPr marL="358140" lvl="1" indent="-346075">
              <a:buAutoNum type="arabicPeriod" startAt="3"/>
              <a:tabLst>
                <a:tab pos="358775" algn="l"/>
              </a:tabLst>
            </a:pPr>
            <a:r>
              <a:rPr sz="1400" b="1" spc="-5" dirty="0">
                <a:latin typeface="Arial"/>
                <a:cs typeface="Arial"/>
              </a:rPr>
              <a:t>Características</a:t>
            </a:r>
            <a:r>
              <a:rPr sz="1400" b="1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eléctricas</a:t>
            </a:r>
            <a:r>
              <a:rPr sz="1400" b="1" spc="-1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generales</a:t>
            </a:r>
            <a:endParaRPr sz="1400">
              <a:latin typeface="Arial"/>
              <a:cs typeface="Arial"/>
            </a:endParaRPr>
          </a:p>
          <a:p>
            <a:pPr lvl="1">
              <a:spcBef>
                <a:spcPts val="40"/>
              </a:spcBef>
              <a:buFont typeface="Arial"/>
              <a:buAutoNum type="arabicPeriod" startAt="3"/>
            </a:pPr>
            <a:endParaRPr sz="1300">
              <a:latin typeface="Arial"/>
              <a:cs typeface="Arial"/>
            </a:endParaRPr>
          </a:p>
          <a:p>
            <a:pPr marL="753745" lvl="2" indent="-495300">
              <a:buAutoNum type="arabicPeriod"/>
              <a:tabLst>
                <a:tab pos="754380" algn="l"/>
              </a:tabLst>
            </a:pPr>
            <a:r>
              <a:rPr sz="1400" b="1" spc="-5" dirty="0">
                <a:latin typeface="Arial"/>
                <a:cs typeface="Arial"/>
              </a:rPr>
              <a:t>Tensión</a:t>
            </a:r>
            <a:r>
              <a:rPr sz="1400" b="1" spc="-2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máxima</a:t>
            </a:r>
            <a:r>
              <a:rPr sz="1400" b="1" spc="-2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de</a:t>
            </a:r>
            <a:r>
              <a:rPr sz="1400" b="1" spc="-2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sistema</a:t>
            </a:r>
            <a:endParaRPr sz="1400">
              <a:latin typeface="Arial"/>
              <a:cs typeface="Arial"/>
            </a:endParaRPr>
          </a:p>
          <a:p>
            <a:pPr lvl="2">
              <a:spcBef>
                <a:spcPts val="45"/>
              </a:spcBef>
              <a:buFont typeface="Arial"/>
              <a:buAutoNum type="arabicPeriod"/>
            </a:pPr>
            <a:endParaRPr sz="1300">
              <a:latin typeface="Arial"/>
              <a:cs typeface="Arial"/>
            </a:endParaRPr>
          </a:p>
          <a:p>
            <a:pPr marL="753745" lvl="2" indent="-495300">
              <a:buAutoNum type="arabicPeriod"/>
              <a:tabLst>
                <a:tab pos="754380" algn="l"/>
              </a:tabLst>
            </a:pPr>
            <a:r>
              <a:rPr sz="1400" b="1" spc="-5" dirty="0">
                <a:latin typeface="Arial"/>
                <a:cs typeface="Arial"/>
              </a:rPr>
              <a:t>Tensión</a:t>
            </a:r>
            <a:r>
              <a:rPr sz="1400" b="1" spc="-2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nominal</a:t>
            </a:r>
            <a:r>
              <a:rPr sz="1400" b="1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del</a:t>
            </a:r>
            <a:r>
              <a:rPr sz="1400" b="1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sistema</a:t>
            </a:r>
            <a:endParaRPr sz="1400">
              <a:latin typeface="Arial"/>
              <a:cs typeface="Arial"/>
            </a:endParaRPr>
          </a:p>
          <a:p>
            <a:pPr lvl="2">
              <a:spcBef>
                <a:spcPts val="40"/>
              </a:spcBef>
              <a:buFont typeface="Arial"/>
              <a:buAutoNum type="arabicPeriod"/>
            </a:pPr>
            <a:endParaRPr sz="1300">
              <a:latin typeface="Arial"/>
              <a:cs typeface="Arial"/>
            </a:endParaRPr>
          </a:p>
          <a:p>
            <a:pPr marL="753745" lvl="2" indent="-495300">
              <a:buAutoNum type="arabicPeriod"/>
              <a:tabLst>
                <a:tab pos="754380" algn="l"/>
              </a:tabLst>
            </a:pPr>
            <a:r>
              <a:rPr sz="1400" b="1" spc="-5" dirty="0">
                <a:latin typeface="Arial"/>
                <a:cs typeface="Arial"/>
              </a:rPr>
              <a:t>Frecuencia</a:t>
            </a:r>
            <a:endParaRPr sz="1400">
              <a:latin typeface="Arial"/>
              <a:cs typeface="Arial"/>
            </a:endParaRPr>
          </a:p>
          <a:p>
            <a:pPr lvl="2">
              <a:spcBef>
                <a:spcPts val="40"/>
              </a:spcBef>
              <a:buFont typeface="Arial"/>
              <a:buAutoNum type="arabicPeriod"/>
            </a:pPr>
            <a:endParaRPr sz="1300">
              <a:latin typeface="Arial"/>
              <a:cs typeface="Arial"/>
            </a:endParaRPr>
          </a:p>
          <a:p>
            <a:pPr marL="753745" lvl="2" indent="-495300">
              <a:buAutoNum type="arabicPeriod"/>
              <a:tabLst>
                <a:tab pos="754380" algn="l"/>
              </a:tabLst>
            </a:pPr>
            <a:r>
              <a:rPr sz="1400" b="1" spc="-5" dirty="0">
                <a:latin typeface="Arial"/>
                <a:cs typeface="Arial"/>
              </a:rPr>
              <a:t>Tipo</a:t>
            </a:r>
            <a:r>
              <a:rPr sz="1400" b="1" spc="-4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de</a:t>
            </a:r>
            <a:r>
              <a:rPr sz="1400" b="1" spc="-3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pararrayos</a:t>
            </a:r>
            <a:endParaRPr sz="1400">
              <a:latin typeface="Arial"/>
              <a:cs typeface="Arial"/>
            </a:endParaRPr>
          </a:p>
          <a:p>
            <a:pPr lvl="2">
              <a:spcBef>
                <a:spcPts val="30"/>
              </a:spcBef>
              <a:buFont typeface="Arial"/>
              <a:buAutoNum type="arabicPeriod"/>
            </a:pPr>
            <a:endParaRPr sz="1300">
              <a:latin typeface="Arial"/>
              <a:cs typeface="Arial"/>
            </a:endParaRPr>
          </a:p>
          <a:p>
            <a:pPr marL="753745" lvl="2" indent="-495300">
              <a:buAutoNum type="arabicPeriod"/>
              <a:tabLst>
                <a:tab pos="754380" algn="l"/>
              </a:tabLst>
            </a:pPr>
            <a:r>
              <a:rPr sz="1400" b="1" spc="-5" dirty="0">
                <a:latin typeface="Arial"/>
                <a:cs typeface="Arial"/>
              </a:rPr>
              <a:t>Tensión</a:t>
            </a:r>
            <a:r>
              <a:rPr sz="1400" b="1" spc="-1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máxima</a:t>
            </a:r>
            <a:r>
              <a:rPr sz="1400" b="1" spc="-1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de</a:t>
            </a:r>
            <a:r>
              <a:rPr sz="1400" b="1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operación</a:t>
            </a:r>
            <a:r>
              <a:rPr sz="1400" b="1" spc="-1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continúa</a:t>
            </a:r>
            <a:r>
              <a:rPr sz="1400" b="1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de</a:t>
            </a:r>
            <a:r>
              <a:rPr sz="1400" b="1" spc="-1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pararrayos</a:t>
            </a:r>
            <a:endParaRPr sz="1400">
              <a:latin typeface="Arial"/>
              <a:cs typeface="Arial"/>
            </a:endParaRPr>
          </a:p>
          <a:p>
            <a:pPr lvl="2">
              <a:spcBef>
                <a:spcPts val="40"/>
              </a:spcBef>
              <a:buFont typeface="Arial"/>
              <a:buAutoNum type="arabicPeriod"/>
            </a:pPr>
            <a:endParaRPr sz="1300">
              <a:latin typeface="Arial"/>
              <a:cs typeface="Arial"/>
            </a:endParaRPr>
          </a:p>
          <a:p>
            <a:pPr marL="752475" lvl="2" indent="-494030">
              <a:buAutoNum type="arabicPeriod"/>
              <a:tabLst>
                <a:tab pos="753110" algn="l"/>
              </a:tabLst>
            </a:pPr>
            <a:r>
              <a:rPr sz="1400" b="1" dirty="0">
                <a:latin typeface="Arial"/>
                <a:cs typeface="Arial"/>
              </a:rPr>
              <a:t>Máximo</a:t>
            </a:r>
            <a:r>
              <a:rPr sz="1400" b="1" spc="-2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nivel</a:t>
            </a:r>
            <a:r>
              <a:rPr sz="1400" b="1" spc="1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de</a:t>
            </a:r>
            <a:r>
              <a:rPr sz="1400" b="1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protección</a:t>
            </a:r>
            <a:r>
              <a:rPr sz="1400" b="1" spc="-1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al</a:t>
            </a:r>
            <a:r>
              <a:rPr sz="1400" b="1" spc="-1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frente</a:t>
            </a:r>
            <a:r>
              <a:rPr sz="1400" b="1" spc="-1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de </a:t>
            </a:r>
            <a:r>
              <a:rPr sz="1400" b="1" spc="-10" dirty="0">
                <a:latin typeface="Arial"/>
                <a:cs typeface="Arial"/>
              </a:rPr>
              <a:t>onda</a:t>
            </a:r>
            <a:endParaRPr sz="1400">
              <a:latin typeface="Arial"/>
              <a:cs typeface="Arial"/>
            </a:endParaRPr>
          </a:p>
          <a:p>
            <a:pPr lvl="2">
              <a:spcBef>
                <a:spcPts val="40"/>
              </a:spcBef>
              <a:buFont typeface="Arial"/>
              <a:buAutoNum type="arabicPeriod"/>
            </a:pPr>
            <a:endParaRPr sz="1300">
              <a:latin typeface="Arial"/>
              <a:cs typeface="Arial"/>
            </a:endParaRPr>
          </a:p>
          <a:p>
            <a:pPr marL="752475" lvl="2" indent="-494030">
              <a:spcBef>
                <a:spcPts val="5"/>
              </a:spcBef>
              <a:buAutoNum type="arabicPeriod"/>
              <a:tabLst>
                <a:tab pos="753110" algn="l"/>
              </a:tabLst>
            </a:pPr>
            <a:r>
              <a:rPr sz="1400" b="1" dirty="0">
                <a:latin typeface="Arial"/>
                <a:cs typeface="Arial"/>
              </a:rPr>
              <a:t>Máximo</a:t>
            </a:r>
            <a:r>
              <a:rPr sz="1400" b="1" spc="-1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nivel</a:t>
            </a:r>
            <a:r>
              <a:rPr sz="1400" b="1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de</a:t>
            </a:r>
            <a:r>
              <a:rPr sz="1400" b="1" spc="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protección</a:t>
            </a:r>
            <a:r>
              <a:rPr sz="1400" b="1" spc="-1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al</a:t>
            </a:r>
            <a:r>
              <a:rPr sz="1400" b="1" spc="-5" dirty="0">
                <a:latin typeface="Arial"/>
                <a:cs typeface="Arial"/>
              </a:rPr>
              <a:t> impulso</a:t>
            </a:r>
            <a:r>
              <a:rPr sz="1400" b="1" spc="-1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de</a:t>
            </a:r>
            <a:r>
              <a:rPr sz="1400" b="1" spc="-1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maniobra</a:t>
            </a:r>
            <a:endParaRPr sz="1400">
              <a:latin typeface="Arial"/>
              <a:cs typeface="Arial"/>
            </a:endParaRPr>
          </a:p>
          <a:p>
            <a:pPr lvl="2">
              <a:spcBef>
                <a:spcPts val="40"/>
              </a:spcBef>
              <a:buFont typeface="Arial"/>
              <a:buAutoNum type="arabicPeriod"/>
            </a:pPr>
            <a:endParaRPr sz="1300">
              <a:latin typeface="Arial"/>
              <a:cs typeface="Arial"/>
            </a:endParaRPr>
          </a:p>
          <a:p>
            <a:pPr marL="753110" lvl="2" indent="-494665">
              <a:buAutoNum type="arabicPeriod"/>
              <a:tabLst>
                <a:tab pos="753745" algn="l"/>
              </a:tabLst>
            </a:pPr>
            <a:r>
              <a:rPr sz="1400" b="1" dirty="0">
                <a:latin typeface="Arial"/>
                <a:cs typeface="Arial"/>
              </a:rPr>
              <a:t>Máxima</a:t>
            </a:r>
            <a:r>
              <a:rPr sz="1400" b="1" spc="-1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tensión</a:t>
            </a:r>
            <a:r>
              <a:rPr sz="1400" b="1" spc="-1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de</a:t>
            </a:r>
            <a:r>
              <a:rPr sz="1400" b="1" spc="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descarga</a:t>
            </a:r>
            <a:r>
              <a:rPr sz="1400" b="1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para</a:t>
            </a:r>
            <a:r>
              <a:rPr sz="1400" b="1" spc="-1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onda</a:t>
            </a:r>
            <a:r>
              <a:rPr sz="1400" b="1" spc="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de</a:t>
            </a:r>
            <a:r>
              <a:rPr sz="1400" b="1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corriente</a:t>
            </a:r>
            <a:endParaRPr sz="1400">
              <a:latin typeface="Arial"/>
              <a:cs typeface="Arial"/>
            </a:endParaRPr>
          </a:p>
          <a:p>
            <a:pPr lvl="2">
              <a:spcBef>
                <a:spcPts val="40"/>
              </a:spcBef>
              <a:buFont typeface="Arial"/>
              <a:buAutoNum type="arabicPeriod"/>
            </a:pPr>
            <a:endParaRPr sz="1300">
              <a:latin typeface="Arial"/>
              <a:cs typeface="Arial"/>
            </a:endParaRPr>
          </a:p>
          <a:p>
            <a:pPr marL="755650" lvl="2" indent="-497205">
              <a:buAutoNum type="arabicPeriod"/>
              <a:tabLst>
                <a:tab pos="756285" algn="l"/>
              </a:tabLst>
            </a:pPr>
            <a:r>
              <a:rPr sz="1400" b="1" spc="-10" dirty="0">
                <a:latin typeface="Arial"/>
                <a:cs typeface="Arial"/>
              </a:rPr>
              <a:t>Alta</a:t>
            </a:r>
            <a:r>
              <a:rPr sz="1400" b="1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corriente</a:t>
            </a:r>
            <a:r>
              <a:rPr sz="1400" b="1" spc="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de</a:t>
            </a:r>
            <a:r>
              <a:rPr sz="1400" b="1" spc="-1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alivio de</a:t>
            </a:r>
            <a:r>
              <a:rPr sz="1400" b="1" spc="-1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presión</a:t>
            </a:r>
            <a:endParaRPr sz="14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255308" y="8940496"/>
            <a:ext cx="5372100" cy="5073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1150"/>
              </a:lnSpc>
            </a:pPr>
            <a:r>
              <a:rPr sz="1100" dirty="0">
                <a:latin typeface="Calibri"/>
                <a:cs typeface="Calibri"/>
              </a:rPr>
              <a:t>PH </a:t>
            </a:r>
            <a:r>
              <a:rPr sz="1100" spc="-5" dirty="0">
                <a:latin typeface="Calibri"/>
                <a:cs typeface="Calibri"/>
              </a:rPr>
              <a:t>Financial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Park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Tower,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Piso</a:t>
            </a:r>
            <a:r>
              <a:rPr sz="1100" dirty="0">
                <a:latin typeface="Calibri"/>
                <a:cs typeface="Calibri"/>
              </a:rPr>
              <a:t> 35,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Boulevard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Costa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Este. </a:t>
            </a:r>
            <a:r>
              <a:rPr sz="1100" spc="-5" dirty="0">
                <a:latin typeface="Calibri"/>
                <a:cs typeface="Calibri"/>
              </a:rPr>
              <a:t>Corregimiento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Juan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Díaz,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Costa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del</a:t>
            </a:r>
            <a:endParaRPr sz="1100">
              <a:latin typeface="Calibri"/>
              <a:cs typeface="Calibri"/>
            </a:endParaRPr>
          </a:p>
          <a:p>
            <a:pPr marL="1724025" marR="1714500" algn="ctr">
              <a:lnSpc>
                <a:spcPct val="101800"/>
              </a:lnSpc>
            </a:pPr>
            <a:r>
              <a:rPr sz="1100" spc="-5" dirty="0">
                <a:latin typeface="Calibri"/>
                <a:cs typeface="Calibri"/>
              </a:rPr>
              <a:t>Este.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Ciudad</a:t>
            </a:r>
            <a:r>
              <a:rPr sz="110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Panamá.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Panamá. </a:t>
            </a:r>
            <a:r>
              <a:rPr sz="1100" spc="-229" dirty="0">
                <a:latin typeface="Calibri"/>
                <a:cs typeface="Calibri"/>
              </a:rPr>
              <a:t> </a:t>
            </a:r>
            <a:r>
              <a:rPr sz="1100" u="sng" spc="-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3"/>
              </a:rPr>
              <a:t>www.kaizengrp.com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122721" y="6638925"/>
            <a:ext cx="5429885" cy="189090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9410" lvl="1" indent="-347345">
              <a:spcBef>
                <a:spcPts val="105"/>
              </a:spcBef>
              <a:buAutoNum type="arabicPeriod" startAt="4"/>
              <a:tabLst>
                <a:tab pos="360045" algn="l"/>
              </a:tabLst>
            </a:pPr>
            <a:r>
              <a:rPr sz="1400" b="1" spc="-5" dirty="0">
                <a:latin typeface="Arial"/>
                <a:cs typeface="Arial"/>
              </a:rPr>
              <a:t>Características</a:t>
            </a:r>
            <a:r>
              <a:rPr sz="1400" b="1" spc="1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eléctricas</a:t>
            </a:r>
            <a:r>
              <a:rPr sz="1400" b="1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generales</a:t>
            </a:r>
            <a:r>
              <a:rPr sz="1400" b="1" spc="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de</a:t>
            </a:r>
            <a:r>
              <a:rPr sz="1400" b="1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aislamiento</a:t>
            </a:r>
            <a:r>
              <a:rPr sz="1400" b="1" dirty="0">
                <a:latin typeface="Arial"/>
                <a:cs typeface="Arial"/>
              </a:rPr>
              <a:t> externo</a:t>
            </a:r>
            <a:endParaRPr sz="1400">
              <a:latin typeface="Arial"/>
              <a:cs typeface="Arial"/>
            </a:endParaRPr>
          </a:p>
          <a:p>
            <a:pPr lvl="1">
              <a:spcBef>
                <a:spcPts val="40"/>
              </a:spcBef>
              <a:buFont typeface="Arial"/>
              <a:buAutoNum type="arabicPeriod" startAt="4"/>
            </a:pPr>
            <a:endParaRPr sz="1300">
              <a:latin typeface="Arial"/>
              <a:cs typeface="Arial"/>
            </a:endParaRPr>
          </a:p>
          <a:p>
            <a:pPr marL="853440" lvl="2" indent="-494030">
              <a:buAutoNum type="arabicPeriod"/>
              <a:tabLst>
                <a:tab pos="854075" algn="l"/>
              </a:tabLst>
            </a:pPr>
            <a:r>
              <a:rPr sz="1400" b="1" spc="-5" dirty="0">
                <a:latin typeface="Arial"/>
                <a:cs typeface="Arial"/>
              </a:rPr>
              <a:t>Tensión</a:t>
            </a:r>
            <a:r>
              <a:rPr sz="1400" b="1" spc="-1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máxima</a:t>
            </a:r>
            <a:r>
              <a:rPr sz="1400" b="1" spc="-1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del</a:t>
            </a:r>
            <a:r>
              <a:rPr sz="1400" b="1" spc="-1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sistema</a:t>
            </a:r>
            <a:endParaRPr sz="1400">
              <a:latin typeface="Arial"/>
              <a:cs typeface="Arial"/>
            </a:endParaRPr>
          </a:p>
          <a:p>
            <a:pPr lvl="2">
              <a:spcBef>
                <a:spcPts val="40"/>
              </a:spcBef>
              <a:buFont typeface="Arial"/>
              <a:buAutoNum type="arabicPeriod"/>
            </a:pPr>
            <a:endParaRPr sz="1300">
              <a:latin typeface="Arial"/>
              <a:cs typeface="Arial"/>
            </a:endParaRPr>
          </a:p>
          <a:p>
            <a:pPr marL="853440" lvl="2" indent="-494030">
              <a:spcBef>
                <a:spcPts val="5"/>
              </a:spcBef>
              <a:buAutoNum type="arabicPeriod"/>
              <a:tabLst>
                <a:tab pos="854075" algn="l"/>
              </a:tabLst>
            </a:pPr>
            <a:r>
              <a:rPr sz="1400" b="1" spc="-5" dirty="0">
                <a:latin typeface="Arial"/>
                <a:cs typeface="Arial"/>
              </a:rPr>
              <a:t>Tensión</a:t>
            </a:r>
            <a:r>
              <a:rPr sz="1400" b="1" spc="-1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nominal</a:t>
            </a:r>
            <a:r>
              <a:rPr sz="1400" b="1" spc="-1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del</a:t>
            </a:r>
            <a:r>
              <a:rPr sz="1400" b="1" spc="-1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sistema</a:t>
            </a:r>
            <a:endParaRPr sz="1400">
              <a:latin typeface="Arial"/>
              <a:cs typeface="Arial"/>
            </a:endParaRPr>
          </a:p>
          <a:p>
            <a:pPr lvl="2">
              <a:spcBef>
                <a:spcPts val="40"/>
              </a:spcBef>
              <a:buFont typeface="Arial"/>
              <a:buAutoNum type="arabicPeriod"/>
            </a:pPr>
            <a:endParaRPr sz="1300">
              <a:latin typeface="Arial"/>
              <a:cs typeface="Arial"/>
            </a:endParaRPr>
          </a:p>
          <a:p>
            <a:pPr marL="853440" lvl="2" indent="-494030">
              <a:buAutoNum type="arabicPeriod"/>
              <a:tabLst>
                <a:tab pos="854075" algn="l"/>
              </a:tabLst>
            </a:pPr>
            <a:r>
              <a:rPr sz="1400" b="1" spc="-5" dirty="0">
                <a:latin typeface="Arial"/>
                <a:cs typeface="Arial"/>
              </a:rPr>
              <a:t>Tensión máxima de</a:t>
            </a:r>
            <a:r>
              <a:rPr sz="1400" b="1" spc="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operación</a:t>
            </a:r>
            <a:r>
              <a:rPr sz="1400" b="1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continúa</a:t>
            </a:r>
            <a:r>
              <a:rPr sz="1400" b="1" spc="1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de</a:t>
            </a:r>
            <a:r>
              <a:rPr sz="1400" b="1" spc="-2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pararrayos</a:t>
            </a:r>
            <a:endParaRPr sz="1400">
              <a:latin typeface="Arial"/>
              <a:cs typeface="Arial"/>
            </a:endParaRPr>
          </a:p>
          <a:p>
            <a:pPr lvl="2">
              <a:spcBef>
                <a:spcPts val="25"/>
              </a:spcBef>
              <a:buFont typeface="Arial"/>
              <a:buAutoNum type="arabicPeriod"/>
            </a:pPr>
            <a:endParaRPr sz="1300">
              <a:latin typeface="Arial"/>
              <a:cs typeface="Arial"/>
            </a:endParaRPr>
          </a:p>
          <a:p>
            <a:pPr marL="853440" lvl="2" indent="-494030">
              <a:spcBef>
                <a:spcPts val="5"/>
              </a:spcBef>
              <a:buAutoNum type="arabicPeriod"/>
              <a:tabLst>
                <a:tab pos="854075" algn="l"/>
              </a:tabLst>
            </a:pPr>
            <a:r>
              <a:rPr sz="1400" b="1" spc="-5" dirty="0">
                <a:latin typeface="Arial"/>
                <a:cs typeface="Arial"/>
              </a:rPr>
              <a:t>Distancia</a:t>
            </a:r>
            <a:r>
              <a:rPr sz="1400" b="1" spc="-1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de fuga</a:t>
            </a:r>
            <a:r>
              <a:rPr sz="1400" b="1" spc="-2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mínima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158281" y="8909622"/>
            <a:ext cx="5561965" cy="0"/>
          </a:xfrm>
          <a:custGeom>
            <a:avLst/>
            <a:gdLst/>
            <a:ahLst/>
            <a:cxnLst/>
            <a:rect l="l" t="t" r="r" b="b"/>
            <a:pathLst>
              <a:path w="5561965">
                <a:moveTo>
                  <a:pt x="0" y="0"/>
                </a:moveTo>
                <a:lnTo>
                  <a:pt x="5561885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158044" y="804717"/>
            <a:ext cx="999649" cy="431186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6122721" y="1232661"/>
            <a:ext cx="5639435" cy="73934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715" algn="r">
              <a:spcBef>
                <a:spcPts val="100"/>
              </a:spcBef>
            </a:pPr>
            <a:r>
              <a:rPr sz="1100" spc="-5" dirty="0">
                <a:latin typeface="Calibri"/>
                <a:cs typeface="Calibri"/>
              </a:rPr>
              <a:t>Ficha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Técnica: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K-001</a:t>
            </a:r>
            <a:endParaRPr sz="1100">
              <a:latin typeface="Calibri"/>
              <a:cs typeface="Calibri"/>
            </a:endParaRPr>
          </a:p>
          <a:p>
            <a:pPr marL="5149215" marR="5080" indent="118745" algn="r">
              <a:lnSpc>
                <a:spcPct val="101800"/>
              </a:lnSpc>
              <a:spcBef>
                <a:spcPts val="5"/>
              </a:spcBef>
            </a:pPr>
            <a:r>
              <a:rPr sz="1100" dirty="0">
                <a:latin typeface="Calibri"/>
                <a:cs typeface="Calibri"/>
              </a:rPr>
              <a:t>Re</a:t>
            </a:r>
            <a:r>
              <a:rPr sz="1100" spc="5" dirty="0">
                <a:latin typeface="Calibri"/>
                <a:cs typeface="Calibri"/>
              </a:rPr>
              <a:t>v</a:t>
            </a:r>
            <a:r>
              <a:rPr sz="1100" dirty="0">
                <a:latin typeface="Calibri"/>
                <a:cs typeface="Calibri"/>
              </a:rPr>
              <a:t>.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  </a:t>
            </a:r>
            <a:r>
              <a:rPr sz="1100" spc="-5" dirty="0">
                <a:latin typeface="Calibri"/>
                <a:cs typeface="Calibri"/>
              </a:rPr>
              <a:t>Jul-</a:t>
            </a:r>
            <a:r>
              <a:rPr sz="1100" dirty="0">
                <a:latin typeface="Calibri"/>
                <a:cs typeface="Calibri"/>
              </a:rPr>
              <a:t>20</a:t>
            </a:r>
            <a:r>
              <a:rPr sz="1100" spc="-10" dirty="0">
                <a:latin typeface="Calibri"/>
                <a:cs typeface="Calibri"/>
              </a:rPr>
              <a:t>1</a:t>
            </a:r>
            <a:r>
              <a:rPr sz="1100" dirty="0">
                <a:latin typeface="Calibri"/>
                <a:cs typeface="Calibri"/>
              </a:rPr>
              <a:t>8</a:t>
            </a:r>
            <a:endParaRPr sz="1100">
              <a:latin typeface="Calibri"/>
              <a:cs typeface="Calibri"/>
            </a:endParaRPr>
          </a:p>
          <a:p>
            <a:pPr marL="853440" lvl="2" indent="-494030">
              <a:lnSpc>
                <a:spcPts val="1655"/>
              </a:lnSpc>
              <a:buAutoNum type="arabicPeriod" startAt="5"/>
              <a:tabLst>
                <a:tab pos="854075" algn="l"/>
              </a:tabLst>
            </a:pPr>
            <a:r>
              <a:rPr sz="1400" b="1" spc="-5" dirty="0">
                <a:latin typeface="Arial"/>
                <a:cs typeface="Arial"/>
              </a:rPr>
              <a:t>Tensión</a:t>
            </a:r>
            <a:r>
              <a:rPr sz="1400" b="1" spc="-1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de</a:t>
            </a:r>
            <a:r>
              <a:rPr sz="1400" b="1" spc="-1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resistencia</a:t>
            </a:r>
            <a:r>
              <a:rPr sz="1400" b="1" spc="-1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del</a:t>
            </a:r>
            <a:r>
              <a:rPr sz="1400" b="1" spc="-1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choque</a:t>
            </a:r>
            <a:r>
              <a:rPr sz="1400" b="1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del</a:t>
            </a:r>
            <a:r>
              <a:rPr sz="1400" b="1" spc="-10" dirty="0">
                <a:latin typeface="Arial"/>
                <a:cs typeface="Arial"/>
              </a:rPr>
              <a:t> rayo</a:t>
            </a:r>
            <a:endParaRPr sz="1400">
              <a:latin typeface="Arial"/>
              <a:cs typeface="Arial"/>
            </a:endParaRPr>
          </a:p>
          <a:p>
            <a:pPr lvl="2">
              <a:spcBef>
                <a:spcPts val="40"/>
              </a:spcBef>
              <a:buFont typeface="Arial"/>
              <a:buAutoNum type="arabicPeriod" startAt="5"/>
            </a:pPr>
            <a:endParaRPr sz="1300">
              <a:latin typeface="Arial"/>
              <a:cs typeface="Arial"/>
            </a:endParaRPr>
          </a:p>
          <a:p>
            <a:pPr marL="853440" lvl="2" indent="-494030">
              <a:buAutoNum type="arabicPeriod" startAt="5"/>
              <a:tabLst>
                <a:tab pos="854075" algn="l"/>
              </a:tabLst>
            </a:pPr>
            <a:r>
              <a:rPr sz="1400" b="1" spc="-5" dirty="0">
                <a:latin typeface="Arial"/>
                <a:cs typeface="Arial"/>
              </a:rPr>
              <a:t>Tensión</a:t>
            </a:r>
            <a:r>
              <a:rPr sz="1400" b="1" spc="-1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de</a:t>
            </a:r>
            <a:r>
              <a:rPr sz="1400" b="1" spc="-1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resistencia</a:t>
            </a:r>
            <a:r>
              <a:rPr sz="1400" b="1" spc="-1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a</a:t>
            </a:r>
            <a:r>
              <a:rPr sz="1400" b="1" spc="-1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la</a:t>
            </a:r>
            <a:r>
              <a:rPr sz="1400" b="1" spc="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frecuencia</a:t>
            </a:r>
            <a:r>
              <a:rPr sz="1400" b="1" spc="-1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industrial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40"/>
              </a:spcBef>
            </a:pPr>
            <a:endParaRPr sz="1300">
              <a:latin typeface="Arial"/>
              <a:cs typeface="Arial"/>
            </a:endParaRPr>
          </a:p>
          <a:p>
            <a:pPr marL="359410" lvl="1" indent="-347345">
              <a:buAutoNum type="arabicPeriod" startAt="5"/>
              <a:tabLst>
                <a:tab pos="360045" algn="l"/>
              </a:tabLst>
            </a:pPr>
            <a:r>
              <a:rPr sz="1400" b="1" spc="-5" dirty="0">
                <a:latin typeface="Arial"/>
                <a:cs typeface="Arial"/>
              </a:rPr>
              <a:t>Prueba</a:t>
            </a:r>
            <a:r>
              <a:rPr sz="1400" b="1" spc="-3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Tipo</a:t>
            </a:r>
            <a:endParaRPr sz="1400">
              <a:latin typeface="Arial"/>
              <a:cs typeface="Arial"/>
            </a:endParaRPr>
          </a:p>
          <a:p>
            <a:pPr lvl="1">
              <a:spcBef>
                <a:spcPts val="45"/>
              </a:spcBef>
              <a:buFont typeface="Arial"/>
              <a:buAutoNum type="arabicPeriod" startAt="5"/>
            </a:pPr>
            <a:endParaRPr sz="1300">
              <a:latin typeface="Arial"/>
              <a:cs typeface="Arial"/>
            </a:endParaRPr>
          </a:p>
          <a:p>
            <a:pPr marL="853440" lvl="2" indent="-494030">
              <a:buAutoNum type="arabicPeriod"/>
              <a:tabLst>
                <a:tab pos="854075" algn="l"/>
              </a:tabLst>
            </a:pPr>
            <a:r>
              <a:rPr sz="1400" b="1" spc="-5" dirty="0">
                <a:latin typeface="Arial"/>
                <a:cs typeface="Arial"/>
              </a:rPr>
              <a:t>Resistencia</a:t>
            </a:r>
            <a:r>
              <a:rPr sz="1400" b="1" spc="5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del</a:t>
            </a:r>
            <a:r>
              <a:rPr sz="1400" b="1" spc="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aislamiento </a:t>
            </a:r>
            <a:r>
              <a:rPr sz="1400" b="1" dirty="0">
                <a:latin typeface="Arial"/>
                <a:cs typeface="Arial"/>
              </a:rPr>
              <a:t>a</a:t>
            </a:r>
            <a:r>
              <a:rPr sz="1400" b="1" spc="-1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las</a:t>
            </a:r>
            <a:r>
              <a:rPr sz="1400" b="1" spc="-1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sobretensiones</a:t>
            </a:r>
            <a:endParaRPr sz="1400">
              <a:latin typeface="Arial"/>
              <a:cs typeface="Arial"/>
            </a:endParaRPr>
          </a:p>
          <a:p>
            <a:pPr lvl="2">
              <a:spcBef>
                <a:spcPts val="40"/>
              </a:spcBef>
              <a:buFont typeface="Arial"/>
              <a:buAutoNum type="arabicPeriod"/>
            </a:pPr>
            <a:endParaRPr sz="1300">
              <a:latin typeface="Arial"/>
              <a:cs typeface="Arial"/>
            </a:endParaRPr>
          </a:p>
          <a:p>
            <a:pPr marL="853440" lvl="2" indent="-494030">
              <a:buAutoNum type="arabicPeriod"/>
              <a:tabLst>
                <a:tab pos="854075" algn="l"/>
              </a:tabLst>
            </a:pPr>
            <a:r>
              <a:rPr sz="1400" b="1" spc="-5" dirty="0">
                <a:latin typeface="Arial"/>
                <a:cs typeface="Arial"/>
              </a:rPr>
              <a:t>Tensión</a:t>
            </a:r>
            <a:r>
              <a:rPr sz="1400" b="1" spc="-2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de</a:t>
            </a:r>
            <a:r>
              <a:rPr sz="1400" b="1" spc="-1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descarga</a:t>
            </a:r>
            <a:endParaRPr sz="1400">
              <a:latin typeface="Arial"/>
              <a:cs typeface="Arial"/>
            </a:endParaRPr>
          </a:p>
          <a:p>
            <a:pPr lvl="2">
              <a:spcBef>
                <a:spcPts val="40"/>
              </a:spcBef>
              <a:buFont typeface="Arial"/>
              <a:buAutoNum type="arabicPeriod"/>
            </a:pPr>
            <a:endParaRPr sz="1300">
              <a:latin typeface="Arial"/>
              <a:cs typeface="Arial"/>
            </a:endParaRPr>
          </a:p>
          <a:p>
            <a:pPr marL="853440" lvl="2" indent="-494030">
              <a:buAutoNum type="arabicPeriod"/>
              <a:tabLst>
                <a:tab pos="854075" algn="l"/>
              </a:tabLst>
            </a:pPr>
            <a:r>
              <a:rPr sz="1400" b="1" spc="-5" dirty="0">
                <a:latin typeface="Arial"/>
                <a:cs typeface="Arial"/>
              </a:rPr>
              <a:t>Procedimiento</a:t>
            </a:r>
            <a:r>
              <a:rPr sz="1400" b="1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de</a:t>
            </a:r>
            <a:r>
              <a:rPr sz="1400" b="1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envejecimiento</a:t>
            </a:r>
            <a:r>
              <a:rPr sz="1400" b="1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acelerado</a:t>
            </a:r>
            <a:endParaRPr sz="1400">
              <a:latin typeface="Arial"/>
              <a:cs typeface="Arial"/>
            </a:endParaRPr>
          </a:p>
          <a:p>
            <a:pPr lvl="2">
              <a:spcBef>
                <a:spcPts val="30"/>
              </a:spcBef>
              <a:buFont typeface="Arial"/>
              <a:buAutoNum type="arabicPeriod"/>
            </a:pPr>
            <a:endParaRPr sz="1300">
              <a:latin typeface="Arial"/>
              <a:cs typeface="Arial"/>
            </a:endParaRPr>
          </a:p>
          <a:p>
            <a:pPr marL="853440" lvl="2" indent="-494030">
              <a:buAutoNum type="arabicPeriod"/>
              <a:tabLst>
                <a:tab pos="854075" algn="l"/>
              </a:tabLst>
            </a:pPr>
            <a:r>
              <a:rPr sz="1400" b="1" spc="-5" dirty="0">
                <a:latin typeface="Arial"/>
                <a:cs typeface="Arial"/>
              </a:rPr>
              <a:t>Descarga</a:t>
            </a:r>
            <a:r>
              <a:rPr sz="1400" b="1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de</a:t>
            </a:r>
            <a:r>
              <a:rPr sz="1400" b="1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corriente</a:t>
            </a:r>
            <a:r>
              <a:rPr sz="1400" b="1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de</a:t>
            </a:r>
            <a:r>
              <a:rPr sz="1400" b="1" spc="-2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alta</a:t>
            </a:r>
            <a:r>
              <a:rPr sz="1400" b="1" spc="-1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energía</a:t>
            </a:r>
            <a:endParaRPr sz="1400">
              <a:latin typeface="Arial"/>
              <a:cs typeface="Arial"/>
            </a:endParaRPr>
          </a:p>
          <a:p>
            <a:pPr lvl="2">
              <a:spcBef>
                <a:spcPts val="40"/>
              </a:spcBef>
              <a:buFont typeface="Arial"/>
              <a:buAutoNum type="arabicPeriod"/>
            </a:pPr>
            <a:endParaRPr sz="1300">
              <a:latin typeface="Arial"/>
              <a:cs typeface="Arial"/>
            </a:endParaRPr>
          </a:p>
          <a:p>
            <a:pPr marL="853440" lvl="2" indent="-494030">
              <a:buAutoNum type="arabicPeriod"/>
              <a:tabLst>
                <a:tab pos="854075" algn="l"/>
              </a:tabLst>
            </a:pPr>
            <a:r>
              <a:rPr sz="1400" b="1" spc="-5" dirty="0">
                <a:latin typeface="Arial"/>
                <a:cs typeface="Arial"/>
              </a:rPr>
              <a:t>Prueba</a:t>
            </a:r>
            <a:r>
              <a:rPr sz="1400" b="1" spc="-2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de círculos</a:t>
            </a:r>
            <a:r>
              <a:rPr sz="1400" b="1" spc="-1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de servicio</a:t>
            </a:r>
            <a:endParaRPr sz="1400">
              <a:latin typeface="Arial"/>
              <a:cs typeface="Arial"/>
            </a:endParaRPr>
          </a:p>
          <a:p>
            <a:pPr lvl="2">
              <a:spcBef>
                <a:spcPts val="40"/>
              </a:spcBef>
              <a:buFont typeface="Arial"/>
              <a:buAutoNum type="arabicPeriod"/>
            </a:pPr>
            <a:endParaRPr sz="1300">
              <a:latin typeface="Arial"/>
              <a:cs typeface="Arial"/>
            </a:endParaRPr>
          </a:p>
          <a:p>
            <a:pPr marL="853440" lvl="2" indent="-494030">
              <a:spcBef>
                <a:spcPts val="5"/>
              </a:spcBef>
              <a:buAutoNum type="arabicPeriod"/>
              <a:tabLst>
                <a:tab pos="854075" algn="l"/>
              </a:tabLst>
            </a:pPr>
            <a:r>
              <a:rPr sz="1400" b="1" spc="-5" dirty="0">
                <a:latin typeface="Arial"/>
                <a:cs typeface="Arial"/>
              </a:rPr>
              <a:t>Prueba</a:t>
            </a:r>
            <a:r>
              <a:rPr sz="1400" b="1" spc="-2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de tensión</a:t>
            </a:r>
            <a:r>
              <a:rPr sz="1400" b="1" spc="-1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de</a:t>
            </a:r>
            <a:r>
              <a:rPr sz="1400" b="1" spc="-2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radio</a:t>
            </a:r>
            <a:endParaRPr sz="1400">
              <a:latin typeface="Arial"/>
              <a:cs typeface="Arial"/>
            </a:endParaRPr>
          </a:p>
          <a:p>
            <a:pPr lvl="2">
              <a:spcBef>
                <a:spcPts val="40"/>
              </a:spcBef>
              <a:buFont typeface="Arial"/>
              <a:buAutoNum type="arabicPeriod"/>
            </a:pPr>
            <a:endParaRPr sz="1300">
              <a:latin typeface="Arial"/>
              <a:cs typeface="Arial"/>
            </a:endParaRPr>
          </a:p>
          <a:p>
            <a:pPr marL="853440" lvl="2" indent="-494030">
              <a:buAutoNum type="arabicPeriod"/>
              <a:tabLst>
                <a:tab pos="854075" algn="l"/>
              </a:tabLst>
            </a:pPr>
            <a:r>
              <a:rPr sz="1400" b="1" spc="-5" dirty="0">
                <a:latin typeface="Arial"/>
                <a:cs typeface="Arial"/>
              </a:rPr>
              <a:t>Dispositivo</a:t>
            </a:r>
            <a:r>
              <a:rPr sz="1400" b="1" spc="-1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de</a:t>
            </a:r>
            <a:r>
              <a:rPr sz="1400" b="1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alivio</a:t>
            </a:r>
            <a:r>
              <a:rPr sz="1400" b="1" spc="-1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de</a:t>
            </a:r>
            <a:r>
              <a:rPr sz="1400" b="1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presión</a:t>
            </a:r>
            <a:endParaRPr sz="1400">
              <a:latin typeface="Arial"/>
              <a:cs typeface="Arial"/>
            </a:endParaRPr>
          </a:p>
          <a:p>
            <a:pPr lvl="2">
              <a:spcBef>
                <a:spcPts val="40"/>
              </a:spcBef>
              <a:buFont typeface="Arial"/>
              <a:buAutoNum type="arabicPeriod"/>
            </a:pPr>
            <a:endParaRPr sz="1300">
              <a:latin typeface="Arial"/>
              <a:cs typeface="Arial"/>
            </a:endParaRPr>
          </a:p>
          <a:p>
            <a:pPr marL="853440" lvl="2" indent="-494030">
              <a:buAutoNum type="arabicPeriod"/>
              <a:tabLst>
                <a:tab pos="854075" algn="l"/>
              </a:tabLst>
            </a:pPr>
            <a:r>
              <a:rPr sz="1400" b="1" spc="-5" dirty="0">
                <a:latin typeface="Arial"/>
                <a:cs typeface="Arial"/>
              </a:rPr>
              <a:t>Prueba</a:t>
            </a:r>
            <a:r>
              <a:rPr sz="1400" b="1" spc="-2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de</a:t>
            </a:r>
            <a:r>
              <a:rPr sz="1400" b="1" spc="-1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contaminación</a:t>
            </a:r>
            <a:endParaRPr sz="1400">
              <a:latin typeface="Arial"/>
              <a:cs typeface="Arial"/>
            </a:endParaRPr>
          </a:p>
          <a:p>
            <a:pPr lvl="2">
              <a:spcBef>
                <a:spcPts val="40"/>
              </a:spcBef>
              <a:buFont typeface="Arial"/>
              <a:buAutoNum type="arabicPeriod"/>
            </a:pPr>
            <a:endParaRPr sz="1300">
              <a:latin typeface="Arial"/>
              <a:cs typeface="Arial"/>
            </a:endParaRPr>
          </a:p>
          <a:p>
            <a:pPr marL="853440" lvl="2" indent="-494030">
              <a:spcBef>
                <a:spcPts val="5"/>
              </a:spcBef>
              <a:buAutoNum type="arabicPeriod"/>
              <a:tabLst>
                <a:tab pos="854075" algn="l"/>
              </a:tabLst>
            </a:pPr>
            <a:r>
              <a:rPr sz="1400" b="1" spc="-5" dirty="0">
                <a:latin typeface="Arial"/>
                <a:cs typeface="Arial"/>
              </a:rPr>
              <a:t>Prueba</a:t>
            </a:r>
            <a:r>
              <a:rPr sz="1400" b="1" spc="-4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sísmica</a:t>
            </a:r>
            <a:endParaRPr sz="1400">
              <a:latin typeface="Arial"/>
              <a:cs typeface="Arial"/>
            </a:endParaRPr>
          </a:p>
          <a:p>
            <a:pPr lvl="2">
              <a:spcBef>
                <a:spcPts val="40"/>
              </a:spcBef>
              <a:buFont typeface="Arial"/>
              <a:buAutoNum type="arabicPeriod"/>
            </a:pPr>
            <a:endParaRPr sz="1300">
              <a:latin typeface="Arial"/>
              <a:cs typeface="Arial"/>
            </a:endParaRPr>
          </a:p>
          <a:p>
            <a:pPr marL="359410" lvl="1" indent="-347345">
              <a:buAutoNum type="arabicPeriod" startAt="5"/>
              <a:tabLst>
                <a:tab pos="360045" algn="l"/>
              </a:tabLst>
            </a:pPr>
            <a:r>
              <a:rPr sz="1400" b="1" spc="-5" dirty="0">
                <a:latin typeface="Arial"/>
                <a:cs typeface="Arial"/>
              </a:rPr>
              <a:t>Pruebas</a:t>
            </a:r>
            <a:r>
              <a:rPr sz="1400" b="1" spc="-1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de</a:t>
            </a:r>
            <a:r>
              <a:rPr sz="1400" b="1" spc="-2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rutinas</a:t>
            </a:r>
            <a:r>
              <a:rPr sz="1400" b="1" spc="-1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especificadas</a:t>
            </a:r>
            <a:endParaRPr sz="1400">
              <a:latin typeface="Arial"/>
              <a:cs typeface="Arial"/>
            </a:endParaRPr>
          </a:p>
          <a:p>
            <a:pPr lvl="1">
              <a:spcBef>
                <a:spcPts val="40"/>
              </a:spcBef>
              <a:buFont typeface="Arial"/>
              <a:buAutoNum type="arabicPeriod" startAt="5"/>
            </a:pPr>
            <a:endParaRPr sz="1300">
              <a:latin typeface="Arial"/>
              <a:cs typeface="Arial"/>
            </a:endParaRPr>
          </a:p>
          <a:p>
            <a:pPr marL="853440" lvl="2" indent="-494030">
              <a:buAutoNum type="arabicPeriod"/>
              <a:tabLst>
                <a:tab pos="854075" algn="l"/>
              </a:tabLst>
            </a:pPr>
            <a:r>
              <a:rPr sz="1400" b="1" spc="-5" dirty="0">
                <a:latin typeface="Arial"/>
                <a:cs typeface="Arial"/>
              </a:rPr>
              <a:t>Prueba</a:t>
            </a:r>
            <a:r>
              <a:rPr sz="1400" b="1" spc="-1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de</a:t>
            </a:r>
            <a:r>
              <a:rPr sz="1400" b="1" spc="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tensión de</a:t>
            </a:r>
            <a:r>
              <a:rPr sz="1400" b="1" spc="-1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radio influencia</a:t>
            </a:r>
            <a:r>
              <a:rPr sz="1400" b="1" spc="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externa</a:t>
            </a:r>
            <a:endParaRPr sz="1400">
              <a:latin typeface="Arial"/>
              <a:cs typeface="Arial"/>
            </a:endParaRPr>
          </a:p>
          <a:p>
            <a:pPr lvl="2">
              <a:spcBef>
                <a:spcPts val="45"/>
              </a:spcBef>
              <a:buFont typeface="Arial"/>
              <a:buAutoNum type="arabicPeriod"/>
            </a:pPr>
            <a:endParaRPr sz="1300">
              <a:latin typeface="Arial"/>
              <a:cs typeface="Arial"/>
            </a:endParaRPr>
          </a:p>
          <a:p>
            <a:pPr marL="853440" lvl="2" indent="-494030">
              <a:buAutoNum type="arabicPeriod"/>
              <a:tabLst>
                <a:tab pos="854075" algn="l"/>
              </a:tabLst>
            </a:pPr>
            <a:r>
              <a:rPr sz="1400" b="1" spc="-5" dirty="0">
                <a:latin typeface="Arial"/>
                <a:cs typeface="Arial"/>
              </a:rPr>
              <a:t>Prueba</a:t>
            </a:r>
            <a:r>
              <a:rPr sz="1400" b="1" spc="-1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de</a:t>
            </a:r>
            <a:r>
              <a:rPr sz="1400" b="1" dirty="0">
                <a:latin typeface="Arial"/>
                <a:cs typeface="Arial"/>
              </a:rPr>
              <a:t> descargas</a:t>
            </a:r>
            <a:r>
              <a:rPr sz="1400" b="1" spc="-1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parciales</a:t>
            </a:r>
            <a:r>
              <a:rPr sz="1400" b="1" spc="-1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internas</a:t>
            </a:r>
            <a:endParaRPr sz="1400">
              <a:latin typeface="Arial"/>
              <a:cs typeface="Arial"/>
            </a:endParaRPr>
          </a:p>
          <a:p>
            <a:pPr lvl="2">
              <a:spcBef>
                <a:spcPts val="40"/>
              </a:spcBef>
              <a:buFont typeface="Arial"/>
              <a:buAutoNum type="arabicPeriod"/>
            </a:pPr>
            <a:endParaRPr sz="1300">
              <a:latin typeface="Arial"/>
              <a:cs typeface="Arial"/>
            </a:endParaRPr>
          </a:p>
          <a:p>
            <a:pPr marL="853440" lvl="2" indent="-494030">
              <a:buAutoNum type="arabicPeriod"/>
              <a:tabLst>
                <a:tab pos="854075" algn="l"/>
              </a:tabLst>
            </a:pPr>
            <a:r>
              <a:rPr sz="1400" b="1" spc="-5" dirty="0">
                <a:latin typeface="Arial"/>
                <a:cs typeface="Arial"/>
              </a:rPr>
              <a:t>Prueba</a:t>
            </a:r>
            <a:r>
              <a:rPr sz="1400" b="1" spc="-3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de</a:t>
            </a:r>
            <a:r>
              <a:rPr sz="1400" b="1" spc="-1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hermeticidad</a:t>
            </a:r>
            <a:endParaRPr sz="1400">
              <a:latin typeface="Arial"/>
              <a:cs typeface="Arial"/>
            </a:endParaRPr>
          </a:p>
          <a:p>
            <a:pPr lvl="2">
              <a:spcBef>
                <a:spcPts val="30"/>
              </a:spcBef>
              <a:buFont typeface="Arial"/>
              <a:buAutoNum type="arabicPeriod"/>
            </a:pPr>
            <a:endParaRPr sz="1300">
              <a:latin typeface="Arial"/>
              <a:cs typeface="Arial"/>
            </a:endParaRPr>
          </a:p>
          <a:p>
            <a:pPr marL="853440" lvl="2" indent="-494030">
              <a:buAutoNum type="arabicPeriod"/>
              <a:tabLst>
                <a:tab pos="854075" algn="l"/>
              </a:tabLst>
            </a:pPr>
            <a:r>
              <a:rPr sz="1400" b="1" spc="-5" dirty="0">
                <a:latin typeface="Arial"/>
                <a:cs typeface="Arial"/>
              </a:rPr>
              <a:t>Prueba</a:t>
            </a:r>
            <a:r>
              <a:rPr sz="1400" b="1" spc="-2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de</a:t>
            </a:r>
            <a:r>
              <a:rPr sz="1400" b="1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tensión</a:t>
            </a:r>
            <a:r>
              <a:rPr sz="1400" b="1" spc="-1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de</a:t>
            </a:r>
            <a:r>
              <a:rPr sz="1400" b="1" spc="-1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descarga</a:t>
            </a:r>
            <a:endParaRPr sz="14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255308" y="8940496"/>
            <a:ext cx="5372100" cy="5073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1150"/>
              </a:lnSpc>
            </a:pPr>
            <a:r>
              <a:rPr sz="1100" dirty="0">
                <a:latin typeface="Calibri"/>
                <a:cs typeface="Calibri"/>
              </a:rPr>
              <a:t>PH </a:t>
            </a:r>
            <a:r>
              <a:rPr sz="1100" spc="-5" dirty="0">
                <a:latin typeface="Calibri"/>
                <a:cs typeface="Calibri"/>
              </a:rPr>
              <a:t>Financial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Park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Tower,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Piso</a:t>
            </a:r>
            <a:r>
              <a:rPr sz="1100" dirty="0">
                <a:latin typeface="Calibri"/>
                <a:cs typeface="Calibri"/>
              </a:rPr>
              <a:t> 35,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Boulevard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Costa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Este. </a:t>
            </a:r>
            <a:r>
              <a:rPr sz="1100" spc="-5" dirty="0">
                <a:latin typeface="Calibri"/>
                <a:cs typeface="Calibri"/>
              </a:rPr>
              <a:t>Corregimiento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Juan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Díaz,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Costa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del</a:t>
            </a:r>
            <a:endParaRPr sz="1100">
              <a:latin typeface="Calibri"/>
              <a:cs typeface="Calibri"/>
            </a:endParaRPr>
          </a:p>
          <a:p>
            <a:pPr marL="1724025" marR="1714500" algn="ctr">
              <a:lnSpc>
                <a:spcPct val="101800"/>
              </a:lnSpc>
            </a:pPr>
            <a:r>
              <a:rPr sz="1100" spc="-5" dirty="0">
                <a:latin typeface="Calibri"/>
                <a:cs typeface="Calibri"/>
              </a:rPr>
              <a:t>Este.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Ciudad</a:t>
            </a:r>
            <a:r>
              <a:rPr sz="110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Panamá.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Panamá. </a:t>
            </a:r>
            <a:r>
              <a:rPr sz="1100" spc="-229" dirty="0">
                <a:latin typeface="Calibri"/>
                <a:cs typeface="Calibri"/>
              </a:rPr>
              <a:t> </a:t>
            </a:r>
            <a:r>
              <a:rPr sz="1100" u="sng" spc="-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3"/>
              </a:rPr>
              <a:t>www.kaizengrp.com</a:t>
            </a:r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7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158281" y="8909622"/>
            <a:ext cx="5561965" cy="0"/>
          </a:xfrm>
          <a:custGeom>
            <a:avLst/>
            <a:gdLst/>
            <a:ahLst/>
            <a:cxnLst/>
            <a:rect l="l" t="t" r="r" b="b"/>
            <a:pathLst>
              <a:path w="5561965">
                <a:moveTo>
                  <a:pt x="0" y="0"/>
                </a:moveTo>
                <a:lnTo>
                  <a:pt x="5561885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158044" y="804717"/>
            <a:ext cx="999649" cy="431186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6122721" y="1232661"/>
            <a:ext cx="5639435" cy="14605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715" algn="r">
              <a:spcBef>
                <a:spcPts val="100"/>
              </a:spcBef>
            </a:pPr>
            <a:r>
              <a:rPr sz="1100" spc="-5" dirty="0">
                <a:latin typeface="Calibri"/>
                <a:cs typeface="Calibri"/>
              </a:rPr>
              <a:t>Ficha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Técnica: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K-001</a:t>
            </a:r>
            <a:endParaRPr sz="1100">
              <a:latin typeface="Calibri"/>
              <a:cs typeface="Calibri"/>
            </a:endParaRPr>
          </a:p>
          <a:p>
            <a:pPr marL="5149215" marR="5080" indent="118745" algn="r">
              <a:lnSpc>
                <a:spcPct val="101800"/>
              </a:lnSpc>
              <a:spcBef>
                <a:spcPts val="5"/>
              </a:spcBef>
            </a:pPr>
            <a:r>
              <a:rPr sz="1100" dirty="0">
                <a:latin typeface="Calibri"/>
                <a:cs typeface="Calibri"/>
              </a:rPr>
              <a:t>Re</a:t>
            </a:r>
            <a:r>
              <a:rPr sz="1100" spc="5" dirty="0">
                <a:latin typeface="Calibri"/>
                <a:cs typeface="Calibri"/>
              </a:rPr>
              <a:t>v</a:t>
            </a:r>
            <a:r>
              <a:rPr sz="1100" dirty="0">
                <a:latin typeface="Calibri"/>
                <a:cs typeface="Calibri"/>
              </a:rPr>
              <a:t>.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  </a:t>
            </a:r>
            <a:r>
              <a:rPr sz="1100" spc="-5" dirty="0">
                <a:latin typeface="Calibri"/>
                <a:cs typeface="Calibri"/>
              </a:rPr>
              <a:t>Jul-</a:t>
            </a:r>
            <a:r>
              <a:rPr sz="1100" dirty="0">
                <a:latin typeface="Calibri"/>
                <a:cs typeface="Calibri"/>
              </a:rPr>
              <a:t>20</a:t>
            </a:r>
            <a:r>
              <a:rPr sz="1100" spc="-10" dirty="0">
                <a:latin typeface="Calibri"/>
                <a:cs typeface="Calibri"/>
              </a:rPr>
              <a:t>1</a:t>
            </a:r>
            <a:r>
              <a:rPr sz="1100" dirty="0">
                <a:latin typeface="Calibri"/>
                <a:cs typeface="Calibri"/>
              </a:rPr>
              <a:t>8</a:t>
            </a:r>
            <a:endParaRPr sz="1100">
              <a:latin typeface="Calibri"/>
              <a:cs typeface="Calibri"/>
            </a:endParaRPr>
          </a:p>
          <a:p>
            <a:pPr marL="938530" lvl="2" indent="-579120">
              <a:lnSpc>
                <a:spcPts val="1670"/>
              </a:lnSpc>
              <a:buAutoNum type="arabicPeriod" startAt="5"/>
              <a:tabLst>
                <a:tab pos="938530" algn="l"/>
                <a:tab pos="939165" algn="l"/>
                <a:tab pos="1675764" algn="l"/>
                <a:tab pos="2016760" algn="l"/>
                <a:tab pos="2299970" algn="l"/>
                <a:tab pos="3065145" algn="l"/>
                <a:tab pos="3407410" algn="l"/>
                <a:tab pos="4392930" algn="l"/>
                <a:tab pos="4733925" algn="l"/>
              </a:tabLst>
            </a:pPr>
            <a:r>
              <a:rPr sz="1400" b="1" spc="-5" dirty="0">
                <a:latin typeface="Arial"/>
                <a:cs typeface="Arial"/>
              </a:rPr>
              <a:t>Prueba	de	</a:t>
            </a:r>
            <a:r>
              <a:rPr sz="1400" b="1" dirty="0">
                <a:latin typeface="Arial"/>
                <a:cs typeface="Arial"/>
              </a:rPr>
              <a:t>la	</a:t>
            </a:r>
            <a:r>
              <a:rPr sz="1400" b="1" spc="-5" dirty="0">
                <a:latin typeface="Arial"/>
                <a:cs typeface="Arial"/>
              </a:rPr>
              <a:t>tensión	de	referencia	de	frecuencia</a:t>
            </a:r>
            <a:endParaRPr sz="1400">
              <a:latin typeface="Arial"/>
              <a:cs typeface="Arial"/>
            </a:endParaRPr>
          </a:p>
          <a:p>
            <a:pPr marL="12700">
              <a:spcBef>
                <a:spcPts val="720"/>
              </a:spcBef>
            </a:pPr>
            <a:r>
              <a:rPr sz="1400" b="1" spc="-5" dirty="0">
                <a:latin typeface="Arial"/>
                <a:cs typeface="Arial"/>
              </a:rPr>
              <a:t>industrial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40"/>
              </a:spcBef>
            </a:pPr>
            <a:endParaRPr sz="1300">
              <a:latin typeface="Arial"/>
              <a:cs typeface="Arial"/>
            </a:endParaRPr>
          </a:p>
          <a:p>
            <a:pPr marL="853440" lvl="2" indent="-494030">
              <a:buAutoNum type="arabicPeriod" startAt="6"/>
              <a:tabLst>
                <a:tab pos="854075" algn="l"/>
              </a:tabLst>
            </a:pPr>
            <a:r>
              <a:rPr sz="1400" b="1" spc="-5" dirty="0">
                <a:latin typeface="Arial"/>
                <a:cs typeface="Arial"/>
              </a:rPr>
              <a:t>Prueba</a:t>
            </a:r>
            <a:r>
              <a:rPr sz="1400" b="1" spc="-2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a </a:t>
            </a:r>
            <a:r>
              <a:rPr sz="1400" b="1" spc="-5" dirty="0">
                <a:latin typeface="Arial"/>
                <a:cs typeface="Arial"/>
              </a:rPr>
              <a:t>los</a:t>
            </a:r>
            <a:r>
              <a:rPr sz="1400" b="1" spc="-1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contadores</a:t>
            </a:r>
            <a:r>
              <a:rPr sz="1400" b="1" spc="-1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de</a:t>
            </a:r>
            <a:r>
              <a:rPr sz="1400" b="1" dirty="0">
                <a:latin typeface="Arial"/>
                <a:cs typeface="Arial"/>
              </a:rPr>
              <a:t> descarga</a:t>
            </a:r>
            <a:endParaRPr sz="14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255308" y="8940496"/>
            <a:ext cx="5372100" cy="5073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1150"/>
              </a:lnSpc>
            </a:pPr>
            <a:r>
              <a:rPr sz="1100" dirty="0">
                <a:latin typeface="Calibri"/>
                <a:cs typeface="Calibri"/>
              </a:rPr>
              <a:t>PH </a:t>
            </a:r>
            <a:r>
              <a:rPr sz="1100" spc="-5" dirty="0">
                <a:latin typeface="Calibri"/>
                <a:cs typeface="Calibri"/>
              </a:rPr>
              <a:t>Financial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Park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Tower,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Piso</a:t>
            </a:r>
            <a:r>
              <a:rPr sz="1100" dirty="0">
                <a:latin typeface="Calibri"/>
                <a:cs typeface="Calibri"/>
              </a:rPr>
              <a:t> 35,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Boulevard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Costa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Este. </a:t>
            </a:r>
            <a:r>
              <a:rPr sz="1100" spc="-5" dirty="0">
                <a:latin typeface="Calibri"/>
                <a:cs typeface="Calibri"/>
              </a:rPr>
              <a:t>Corregimiento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Juan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Díaz,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Costa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del</a:t>
            </a:r>
            <a:endParaRPr sz="1100">
              <a:latin typeface="Calibri"/>
              <a:cs typeface="Calibri"/>
            </a:endParaRPr>
          </a:p>
          <a:p>
            <a:pPr marL="1724025" marR="1714500" algn="ctr">
              <a:lnSpc>
                <a:spcPct val="101800"/>
              </a:lnSpc>
            </a:pPr>
            <a:r>
              <a:rPr sz="1100" spc="-5" dirty="0">
                <a:latin typeface="Calibri"/>
                <a:cs typeface="Calibri"/>
              </a:rPr>
              <a:t>Este.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Ciudad</a:t>
            </a:r>
            <a:r>
              <a:rPr sz="110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Panamá.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Panamá. </a:t>
            </a:r>
            <a:r>
              <a:rPr sz="1100" spc="-229" dirty="0">
                <a:latin typeface="Calibri"/>
                <a:cs typeface="Calibri"/>
              </a:rPr>
              <a:t> </a:t>
            </a:r>
            <a:r>
              <a:rPr sz="1100" u="sng" spc="-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3"/>
              </a:rPr>
              <a:t>www.kaizengrp.com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122720" y="3179800"/>
            <a:ext cx="4898390" cy="1252220"/>
          </a:xfrm>
          <a:prstGeom prst="rect">
            <a:avLst/>
          </a:prstGeom>
        </p:spPr>
        <p:txBody>
          <a:bodyPr vert="horz" wrap="square" lIns="0" tIns="105410" rIns="0" bIns="0" rtlCol="0">
            <a:spAutoFit/>
          </a:bodyPr>
          <a:lstStyle/>
          <a:p>
            <a:pPr marL="469265" lvl="1" indent="-457200">
              <a:spcBef>
                <a:spcPts val="830"/>
              </a:spcBef>
              <a:buAutoNum type="arabicPeriod" startAt="7"/>
              <a:tabLst>
                <a:tab pos="469265" algn="l"/>
                <a:tab pos="469900" algn="l"/>
              </a:tabLst>
            </a:pPr>
            <a:r>
              <a:rPr sz="1400" b="1" spc="-5" dirty="0">
                <a:latin typeface="Arial"/>
                <a:cs typeface="Arial"/>
              </a:rPr>
              <a:t>Pruebas de</a:t>
            </a:r>
            <a:r>
              <a:rPr sz="1400" b="1" spc="-1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aceptación</a:t>
            </a:r>
            <a:r>
              <a:rPr sz="1400" b="1" spc="-1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en</a:t>
            </a:r>
            <a:r>
              <a:rPr sz="1400" b="1" spc="-1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sitios</a:t>
            </a:r>
            <a:endParaRPr sz="1400">
              <a:latin typeface="Arial"/>
              <a:cs typeface="Arial"/>
            </a:endParaRPr>
          </a:p>
          <a:p>
            <a:pPr lvl="2" indent="-445770">
              <a:spcBef>
                <a:spcPts val="730"/>
              </a:spcBef>
              <a:buAutoNum type="arabicPeriod"/>
              <a:tabLst>
                <a:tab pos="915035" algn="l"/>
              </a:tabLst>
            </a:pPr>
            <a:r>
              <a:rPr sz="1400" b="1" spc="-5" dirty="0">
                <a:latin typeface="Arial"/>
                <a:cs typeface="Arial"/>
              </a:rPr>
              <a:t>Medición</a:t>
            </a:r>
            <a:r>
              <a:rPr sz="1400" b="1" spc="-1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de</a:t>
            </a:r>
            <a:r>
              <a:rPr sz="1400" b="1" spc="-2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corriente</a:t>
            </a:r>
            <a:r>
              <a:rPr sz="1400" b="1" spc="-1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de</a:t>
            </a:r>
            <a:r>
              <a:rPr sz="1400" b="1" spc="-2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fuga</a:t>
            </a:r>
            <a:endParaRPr sz="1400">
              <a:latin typeface="Arial"/>
              <a:cs typeface="Arial"/>
            </a:endParaRPr>
          </a:p>
          <a:p>
            <a:pPr marL="963294" lvl="2" indent="-494665">
              <a:spcBef>
                <a:spcPts val="735"/>
              </a:spcBef>
              <a:buAutoNum type="arabicPeriod" startAt="2"/>
              <a:tabLst>
                <a:tab pos="963930" algn="l"/>
              </a:tabLst>
            </a:pPr>
            <a:r>
              <a:rPr sz="1400" b="1" spc="-5" dirty="0">
                <a:latin typeface="Arial"/>
                <a:cs typeface="Arial"/>
              </a:rPr>
              <a:t>Medición</a:t>
            </a:r>
            <a:r>
              <a:rPr sz="1400" b="1" spc="-1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de</a:t>
            </a:r>
            <a:r>
              <a:rPr sz="1400" b="1" spc="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armónicos</a:t>
            </a:r>
            <a:r>
              <a:rPr sz="1400" b="1" spc="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en</a:t>
            </a:r>
            <a:r>
              <a:rPr sz="1400" b="1" spc="-1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la</a:t>
            </a:r>
            <a:r>
              <a:rPr sz="1400" b="1" spc="-1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corriente</a:t>
            </a:r>
            <a:r>
              <a:rPr sz="1400" b="1" spc="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de</a:t>
            </a:r>
            <a:r>
              <a:rPr sz="1400" b="1" spc="-1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fuga</a:t>
            </a:r>
            <a:endParaRPr sz="1400">
              <a:latin typeface="Arial"/>
              <a:cs typeface="Arial"/>
            </a:endParaRPr>
          </a:p>
          <a:p>
            <a:pPr marL="964565" lvl="2" indent="-495934">
              <a:spcBef>
                <a:spcPts val="745"/>
              </a:spcBef>
              <a:buAutoNum type="arabicPeriod" startAt="2"/>
              <a:tabLst>
                <a:tab pos="965200" algn="l"/>
              </a:tabLst>
            </a:pPr>
            <a:r>
              <a:rPr sz="1400" b="1" spc="-5" dirty="0">
                <a:latin typeface="Arial"/>
                <a:cs typeface="Arial"/>
              </a:rPr>
              <a:t>Operación </a:t>
            </a:r>
            <a:r>
              <a:rPr sz="1400" b="1" spc="-10" dirty="0">
                <a:latin typeface="Arial"/>
                <a:cs typeface="Arial"/>
              </a:rPr>
              <a:t>de</a:t>
            </a:r>
            <a:r>
              <a:rPr sz="1400" b="1" spc="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contadores</a:t>
            </a:r>
            <a:r>
              <a:rPr sz="1400" b="1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de descarga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7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158281" y="8909622"/>
            <a:ext cx="5561965" cy="0"/>
          </a:xfrm>
          <a:custGeom>
            <a:avLst/>
            <a:gdLst/>
            <a:ahLst/>
            <a:cxnLst/>
            <a:rect l="l" t="t" r="r" b="b"/>
            <a:pathLst>
              <a:path w="5561965">
                <a:moveTo>
                  <a:pt x="0" y="0"/>
                </a:moveTo>
                <a:lnTo>
                  <a:pt x="5561885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158044" y="804717"/>
            <a:ext cx="999649" cy="431186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6122721" y="1232662"/>
            <a:ext cx="5639435" cy="746428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715" algn="r">
              <a:spcBef>
                <a:spcPts val="100"/>
              </a:spcBef>
            </a:pPr>
            <a:r>
              <a:rPr sz="1100" spc="-5" dirty="0">
                <a:latin typeface="Calibri"/>
                <a:cs typeface="Calibri"/>
              </a:rPr>
              <a:t>Ficha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Técnica: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K-001</a:t>
            </a:r>
            <a:endParaRPr sz="1100">
              <a:latin typeface="Calibri"/>
              <a:cs typeface="Calibri"/>
            </a:endParaRPr>
          </a:p>
          <a:p>
            <a:pPr marL="5149215" marR="5080" indent="118745" algn="r">
              <a:lnSpc>
                <a:spcPct val="101800"/>
              </a:lnSpc>
              <a:spcBef>
                <a:spcPts val="5"/>
              </a:spcBef>
            </a:pPr>
            <a:r>
              <a:rPr sz="1100" dirty="0">
                <a:latin typeface="Calibri"/>
                <a:cs typeface="Calibri"/>
              </a:rPr>
              <a:t>Re</a:t>
            </a:r>
            <a:r>
              <a:rPr sz="1100" spc="5" dirty="0">
                <a:latin typeface="Calibri"/>
                <a:cs typeface="Calibri"/>
              </a:rPr>
              <a:t>v</a:t>
            </a:r>
            <a:r>
              <a:rPr sz="1100" dirty="0">
                <a:latin typeface="Calibri"/>
                <a:cs typeface="Calibri"/>
              </a:rPr>
              <a:t>.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  </a:t>
            </a:r>
            <a:r>
              <a:rPr sz="1100" spc="-5" dirty="0">
                <a:latin typeface="Calibri"/>
                <a:cs typeface="Calibri"/>
              </a:rPr>
              <a:t>Jul-</a:t>
            </a:r>
            <a:r>
              <a:rPr sz="1100" dirty="0">
                <a:latin typeface="Calibri"/>
                <a:cs typeface="Calibri"/>
              </a:rPr>
              <a:t>20</a:t>
            </a:r>
            <a:r>
              <a:rPr sz="1100" spc="-10" dirty="0">
                <a:latin typeface="Calibri"/>
                <a:cs typeface="Calibri"/>
              </a:rPr>
              <a:t>1</a:t>
            </a:r>
            <a:r>
              <a:rPr sz="1100" dirty="0">
                <a:latin typeface="Calibri"/>
                <a:cs typeface="Calibri"/>
              </a:rPr>
              <a:t>8</a:t>
            </a:r>
            <a:endParaRPr sz="11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100">
              <a:latin typeface="Calibri"/>
              <a:cs typeface="Calibri"/>
            </a:endParaRPr>
          </a:p>
          <a:p>
            <a:pPr>
              <a:spcBef>
                <a:spcPts val="40"/>
              </a:spcBef>
            </a:pPr>
            <a:endParaRPr sz="900">
              <a:latin typeface="Calibri"/>
              <a:cs typeface="Calibri"/>
            </a:endParaRPr>
          </a:p>
          <a:p>
            <a:pPr marL="301625" marR="6985" indent="-289560">
              <a:lnSpc>
                <a:spcPct val="142900"/>
              </a:lnSpc>
              <a:buAutoNum type="arabicPeriod" startAt="8"/>
              <a:tabLst>
                <a:tab pos="301625" algn="l"/>
                <a:tab pos="302260" algn="l"/>
              </a:tabLst>
            </a:pPr>
            <a:r>
              <a:rPr sz="1400" b="1" spc="-5" dirty="0">
                <a:latin typeface="Arial"/>
                <a:cs typeface="Arial"/>
              </a:rPr>
              <a:t>Especificaciones</a:t>
            </a:r>
            <a:r>
              <a:rPr sz="1400" b="1" dirty="0">
                <a:latin typeface="Arial"/>
                <a:cs typeface="Arial"/>
              </a:rPr>
              <a:t> y</a:t>
            </a:r>
            <a:r>
              <a:rPr sz="1400" b="1" spc="38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pruebas</a:t>
            </a:r>
            <a:r>
              <a:rPr sz="1400" b="1" spc="2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eléctricas</a:t>
            </a:r>
            <a:r>
              <a:rPr sz="1400" b="1" spc="2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de</a:t>
            </a:r>
            <a:r>
              <a:rPr sz="1400" b="1" spc="1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mantenimiento</a:t>
            </a:r>
            <a:r>
              <a:rPr sz="1400" b="1" spc="2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en </a:t>
            </a:r>
            <a:r>
              <a:rPr sz="1400" b="1" spc="-37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cables</a:t>
            </a:r>
            <a:r>
              <a:rPr sz="1400" b="1" spc="-5" dirty="0">
                <a:latin typeface="Arial"/>
                <a:cs typeface="Arial"/>
              </a:rPr>
              <a:t> de</a:t>
            </a:r>
            <a:r>
              <a:rPr sz="1400" b="1" spc="-1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media</a:t>
            </a:r>
            <a:r>
              <a:rPr sz="1400" b="1" spc="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tensión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40"/>
              </a:spcBef>
              <a:buFont typeface="Arial"/>
              <a:buAutoNum type="arabicPeriod" startAt="8"/>
            </a:pPr>
            <a:endParaRPr sz="1300">
              <a:latin typeface="Arial"/>
              <a:cs typeface="Arial"/>
            </a:endParaRPr>
          </a:p>
          <a:p>
            <a:pPr marL="359410" lvl="1" indent="-347345" algn="just">
              <a:buAutoNum type="arabicPeriod"/>
              <a:tabLst>
                <a:tab pos="360045" algn="l"/>
              </a:tabLst>
            </a:pPr>
            <a:r>
              <a:rPr sz="1400" b="1" spc="-5" dirty="0">
                <a:latin typeface="Arial"/>
                <a:cs typeface="Arial"/>
              </a:rPr>
              <a:t>Objeto</a:t>
            </a:r>
            <a:r>
              <a:rPr sz="1400" b="1" spc="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y</a:t>
            </a:r>
            <a:r>
              <a:rPr sz="1400" b="1" spc="-5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campo</a:t>
            </a:r>
            <a:r>
              <a:rPr sz="1400" b="1" spc="-1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de</a:t>
            </a:r>
            <a:r>
              <a:rPr sz="1400" b="1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aplicaciones</a:t>
            </a:r>
            <a:endParaRPr sz="1400">
              <a:latin typeface="Arial"/>
              <a:cs typeface="Arial"/>
            </a:endParaRPr>
          </a:p>
          <a:p>
            <a:pPr marL="12700" marR="8255" algn="just">
              <a:lnSpc>
                <a:spcPct val="143200"/>
              </a:lnSpc>
              <a:spcBef>
                <a:spcPts val="825"/>
              </a:spcBef>
            </a:pPr>
            <a:r>
              <a:rPr sz="1400" dirty="0">
                <a:latin typeface="Arial"/>
                <a:cs typeface="Arial"/>
              </a:rPr>
              <a:t>El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propósito</a:t>
            </a:r>
            <a:r>
              <a:rPr sz="1400" dirty="0">
                <a:latin typeface="Arial"/>
                <a:cs typeface="Arial"/>
              </a:rPr>
              <a:t> de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esta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especificación</a:t>
            </a:r>
            <a:r>
              <a:rPr sz="1400" dirty="0">
                <a:latin typeface="Arial"/>
                <a:cs typeface="Arial"/>
              </a:rPr>
              <a:t> es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establecer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las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condiciones </a:t>
            </a:r>
            <a:r>
              <a:rPr sz="1400" dirty="0">
                <a:latin typeface="Arial"/>
                <a:cs typeface="Arial"/>
              </a:rPr>
              <a:t> requeridas y </a:t>
            </a:r>
            <a:r>
              <a:rPr sz="1400" spc="-5" dirty="0">
                <a:latin typeface="Arial"/>
                <a:cs typeface="Arial"/>
              </a:rPr>
              <a:t>los métodos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ensayo que deberán </a:t>
            </a:r>
            <a:r>
              <a:rPr sz="1400" dirty="0">
                <a:latin typeface="Arial"/>
                <a:cs typeface="Arial"/>
              </a:rPr>
              <a:t>cumplir </a:t>
            </a:r>
            <a:r>
              <a:rPr sz="1400" spc="-5" dirty="0">
                <a:latin typeface="Arial"/>
                <a:cs typeface="Arial"/>
              </a:rPr>
              <a:t>los cables </a:t>
            </a:r>
            <a:r>
              <a:rPr sz="1400" spc="-10" dirty="0">
                <a:latin typeface="Arial"/>
                <a:cs typeface="Arial"/>
              </a:rPr>
              <a:t>de </a:t>
            </a:r>
            <a:r>
              <a:rPr sz="1400" spc="-37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media </a:t>
            </a:r>
            <a:r>
              <a:rPr sz="1400" spc="-5" dirty="0">
                <a:latin typeface="Arial"/>
                <a:cs typeface="Arial"/>
              </a:rPr>
              <a:t>tensión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ser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instalados </a:t>
            </a:r>
            <a:r>
              <a:rPr sz="1400" dirty="0">
                <a:latin typeface="Arial"/>
                <a:cs typeface="Arial"/>
              </a:rPr>
              <a:t>en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las</a:t>
            </a:r>
            <a:r>
              <a:rPr sz="1400" spc="-5" dirty="0">
                <a:latin typeface="Arial"/>
                <a:cs typeface="Arial"/>
              </a:rPr>
              <a:t> subestaciones.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40"/>
              </a:spcBef>
            </a:pPr>
            <a:endParaRPr sz="1300">
              <a:latin typeface="Arial"/>
              <a:cs typeface="Arial"/>
            </a:endParaRPr>
          </a:p>
          <a:p>
            <a:pPr marL="359410" lvl="1" indent="-347345" algn="just">
              <a:buAutoNum type="arabicPeriod" startAt="2"/>
              <a:tabLst>
                <a:tab pos="360045" algn="l"/>
              </a:tabLst>
            </a:pPr>
            <a:r>
              <a:rPr sz="1400" b="1" spc="-5" dirty="0">
                <a:latin typeface="Arial"/>
                <a:cs typeface="Arial"/>
              </a:rPr>
              <a:t>Normas</a:t>
            </a:r>
            <a:r>
              <a:rPr sz="1400" b="1" spc="-3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Internacionales</a:t>
            </a:r>
            <a:endParaRPr sz="1400">
              <a:latin typeface="Arial"/>
              <a:cs typeface="Arial"/>
            </a:endParaRPr>
          </a:p>
          <a:p>
            <a:pPr lvl="1">
              <a:spcBef>
                <a:spcPts val="40"/>
              </a:spcBef>
              <a:buFont typeface="Arial"/>
              <a:buAutoNum type="arabicPeriod" startAt="2"/>
            </a:pPr>
            <a:endParaRPr sz="1300">
              <a:latin typeface="Arial"/>
              <a:cs typeface="Arial"/>
            </a:endParaRPr>
          </a:p>
          <a:p>
            <a:pPr marL="803910" lvl="2" indent="-495300">
              <a:spcBef>
                <a:spcPts val="5"/>
              </a:spcBef>
              <a:buAutoNum type="arabicPeriod"/>
              <a:tabLst>
                <a:tab pos="804545" algn="l"/>
              </a:tabLst>
            </a:pPr>
            <a:r>
              <a:rPr sz="1400" b="1" spc="-5" dirty="0">
                <a:latin typeface="Arial"/>
                <a:cs typeface="Arial"/>
              </a:rPr>
              <a:t>Norma</a:t>
            </a:r>
            <a:r>
              <a:rPr sz="1400" b="1" spc="-5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IEC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40"/>
              </a:spcBef>
            </a:pPr>
            <a:endParaRPr sz="1300">
              <a:latin typeface="Arial"/>
              <a:cs typeface="Arial"/>
            </a:endParaRPr>
          </a:p>
          <a:p>
            <a:pPr marL="754380"/>
            <a:r>
              <a:rPr sz="1400" dirty="0">
                <a:latin typeface="Arial"/>
                <a:cs typeface="Arial"/>
              </a:rPr>
              <a:t>-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IEC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60502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40"/>
              </a:spcBef>
            </a:pPr>
            <a:endParaRPr sz="1300">
              <a:latin typeface="Arial"/>
              <a:cs typeface="Arial"/>
            </a:endParaRPr>
          </a:p>
          <a:p>
            <a:pPr marL="754380"/>
            <a:r>
              <a:rPr sz="1400" spc="-5" dirty="0">
                <a:latin typeface="Arial"/>
                <a:cs typeface="Arial"/>
              </a:rPr>
              <a:t>-IEC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60-1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45"/>
              </a:spcBef>
            </a:pPr>
            <a:endParaRPr sz="1300">
              <a:latin typeface="Arial"/>
              <a:cs typeface="Arial"/>
            </a:endParaRPr>
          </a:p>
          <a:p>
            <a:pPr marL="754380"/>
            <a:r>
              <a:rPr sz="1400" spc="-5" dirty="0">
                <a:latin typeface="Arial"/>
                <a:cs typeface="Arial"/>
              </a:rPr>
              <a:t>-IEC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60228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40"/>
              </a:spcBef>
            </a:pPr>
            <a:endParaRPr sz="1300">
              <a:latin typeface="Arial"/>
              <a:cs typeface="Arial"/>
            </a:endParaRPr>
          </a:p>
          <a:p>
            <a:pPr marL="754380"/>
            <a:r>
              <a:rPr sz="1400" spc="-5" dirty="0">
                <a:latin typeface="Arial"/>
                <a:cs typeface="Arial"/>
              </a:rPr>
              <a:t>-IEC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229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40"/>
              </a:spcBef>
            </a:pPr>
            <a:endParaRPr sz="1300">
              <a:latin typeface="Arial"/>
              <a:cs typeface="Arial"/>
            </a:endParaRPr>
          </a:p>
          <a:p>
            <a:pPr marL="754380"/>
            <a:r>
              <a:rPr sz="1400" spc="-5" dirty="0">
                <a:latin typeface="Arial"/>
                <a:cs typeface="Arial"/>
              </a:rPr>
              <a:t>-IEC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332-1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40"/>
              </a:spcBef>
            </a:pPr>
            <a:endParaRPr sz="1300">
              <a:latin typeface="Arial"/>
              <a:cs typeface="Arial"/>
            </a:endParaRPr>
          </a:p>
          <a:p>
            <a:pPr marL="754380"/>
            <a:r>
              <a:rPr sz="1400" spc="-5" dirty="0">
                <a:latin typeface="Arial"/>
                <a:cs typeface="Arial"/>
              </a:rPr>
              <a:t>-IEC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60811-1-1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45"/>
              </a:spcBef>
            </a:pPr>
            <a:endParaRPr sz="1300">
              <a:latin typeface="Arial"/>
              <a:cs typeface="Arial"/>
            </a:endParaRPr>
          </a:p>
          <a:p>
            <a:pPr marL="754380"/>
            <a:r>
              <a:rPr sz="1400" spc="-5" dirty="0">
                <a:latin typeface="Arial"/>
                <a:cs typeface="Arial"/>
              </a:rPr>
              <a:t>-IEC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60811-1-2.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30"/>
              </a:spcBef>
            </a:pPr>
            <a:endParaRPr sz="1300">
              <a:latin typeface="Arial"/>
              <a:cs typeface="Arial"/>
            </a:endParaRPr>
          </a:p>
          <a:p>
            <a:pPr marL="754380"/>
            <a:r>
              <a:rPr sz="1400" spc="-5" dirty="0">
                <a:latin typeface="Arial"/>
                <a:cs typeface="Arial"/>
              </a:rPr>
              <a:t>-IEC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60811-1-3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40"/>
              </a:spcBef>
            </a:pPr>
            <a:endParaRPr sz="1300">
              <a:latin typeface="Arial"/>
              <a:cs typeface="Arial"/>
            </a:endParaRPr>
          </a:p>
          <a:p>
            <a:pPr marL="754380"/>
            <a:r>
              <a:rPr sz="1400" spc="-5" dirty="0">
                <a:latin typeface="Arial"/>
                <a:cs typeface="Arial"/>
              </a:rPr>
              <a:t>-IEC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60811-1-4</a:t>
            </a:r>
            <a:endParaRPr sz="14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255308" y="8940496"/>
            <a:ext cx="5372100" cy="5073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1150"/>
              </a:lnSpc>
            </a:pPr>
            <a:r>
              <a:rPr sz="1100" dirty="0">
                <a:latin typeface="Calibri"/>
                <a:cs typeface="Calibri"/>
              </a:rPr>
              <a:t>PH </a:t>
            </a:r>
            <a:r>
              <a:rPr sz="1100" spc="-5" dirty="0">
                <a:latin typeface="Calibri"/>
                <a:cs typeface="Calibri"/>
              </a:rPr>
              <a:t>Financial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Park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Tower,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Piso</a:t>
            </a:r>
            <a:r>
              <a:rPr sz="1100" dirty="0">
                <a:latin typeface="Calibri"/>
                <a:cs typeface="Calibri"/>
              </a:rPr>
              <a:t> 35,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Boulevard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Costa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Este. </a:t>
            </a:r>
            <a:r>
              <a:rPr sz="1100" spc="-5" dirty="0">
                <a:latin typeface="Calibri"/>
                <a:cs typeface="Calibri"/>
              </a:rPr>
              <a:t>Corregimiento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Juan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Díaz,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Costa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del</a:t>
            </a:r>
            <a:endParaRPr sz="1100">
              <a:latin typeface="Calibri"/>
              <a:cs typeface="Calibri"/>
            </a:endParaRPr>
          </a:p>
          <a:p>
            <a:pPr marL="1724025" marR="1714500" algn="ctr">
              <a:lnSpc>
                <a:spcPct val="101800"/>
              </a:lnSpc>
            </a:pPr>
            <a:r>
              <a:rPr sz="1100" spc="-5" dirty="0">
                <a:latin typeface="Calibri"/>
                <a:cs typeface="Calibri"/>
              </a:rPr>
              <a:t>Este.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Ciudad</a:t>
            </a:r>
            <a:r>
              <a:rPr sz="110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Panamá.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Panamá. </a:t>
            </a:r>
            <a:r>
              <a:rPr sz="1100" spc="-229" dirty="0">
                <a:latin typeface="Calibri"/>
                <a:cs typeface="Calibri"/>
              </a:rPr>
              <a:t> </a:t>
            </a:r>
            <a:r>
              <a:rPr sz="1100" u="sng" spc="-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3"/>
              </a:rPr>
              <a:t>www.kaizengrp.com</a:t>
            </a:r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7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582528" y="1232662"/>
            <a:ext cx="1179830" cy="5353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00" spc="-5" dirty="0">
                <a:latin typeface="Calibri"/>
                <a:cs typeface="Calibri"/>
              </a:rPr>
              <a:t>Ficha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Técnica: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K-001</a:t>
            </a:r>
            <a:endParaRPr sz="1100">
              <a:latin typeface="Calibri"/>
              <a:cs typeface="Calibri"/>
            </a:endParaRPr>
          </a:p>
          <a:p>
            <a:pPr marL="689610" marR="5080" indent="118745">
              <a:lnSpc>
                <a:spcPct val="101800"/>
              </a:lnSpc>
              <a:spcBef>
                <a:spcPts val="5"/>
              </a:spcBef>
            </a:pPr>
            <a:r>
              <a:rPr sz="1100" dirty="0">
                <a:latin typeface="Calibri"/>
                <a:cs typeface="Calibri"/>
              </a:rPr>
              <a:t>Re</a:t>
            </a:r>
            <a:r>
              <a:rPr sz="1100" spc="5" dirty="0">
                <a:latin typeface="Calibri"/>
                <a:cs typeface="Calibri"/>
              </a:rPr>
              <a:t>v</a:t>
            </a:r>
            <a:r>
              <a:rPr sz="1100" dirty="0">
                <a:latin typeface="Calibri"/>
                <a:cs typeface="Calibri"/>
              </a:rPr>
              <a:t>.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  </a:t>
            </a:r>
            <a:r>
              <a:rPr sz="1100" spc="-5" dirty="0">
                <a:latin typeface="Calibri"/>
                <a:cs typeface="Calibri"/>
              </a:rPr>
              <a:t>Jul-</a:t>
            </a:r>
            <a:r>
              <a:rPr sz="1100" dirty="0">
                <a:latin typeface="Calibri"/>
                <a:cs typeface="Calibri"/>
              </a:rPr>
              <a:t>20</a:t>
            </a:r>
            <a:r>
              <a:rPr sz="1100" spc="-10" dirty="0">
                <a:latin typeface="Calibri"/>
                <a:cs typeface="Calibri"/>
              </a:rPr>
              <a:t>1</a:t>
            </a:r>
            <a:r>
              <a:rPr sz="1100" dirty="0">
                <a:latin typeface="Calibri"/>
                <a:cs typeface="Calibri"/>
              </a:rPr>
              <a:t>8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6158281" y="8909622"/>
            <a:ext cx="5561965" cy="0"/>
          </a:xfrm>
          <a:custGeom>
            <a:avLst/>
            <a:gdLst/>
            <a:ahLst/>
            <a:cxnLst/>
            <a:rect l="l" t="t" r="r" b="b"/>
            <a:pathLst>
              <a:path w="5561965">
                <a:moveTo>
                  <a:pt x="0" y="0"/>
                </a:moveTo>
                <a:lnTo>
                  <a:pt x="5561885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158044" y="804717"/>
            <a:ext cx="999649" cy="431186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6122721" y="2147062"/>
            <a:ext cx="5639435" cy="643079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09245">
              <a:spcBef>
                <a:spcPts val="100"/>
              </a:spcBef>
            </a:pPr>
            <a:r>
              <a:rPr sz="1400" b="1" spc="-5" dirty="0">
                <a:latin typeface="Arial"/>
                <a:cs typeface="Arial"/>
              </a:rPr>
              <a:t>8.2.2</a:t>
            </a:r>
            <a:r>
              <a:rPr sz="1400" b="1" spc="-3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Norma</a:t>
            </a:r>
            <a:r>
              <a:rPr sz="1400" b="1" spc="-2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IEEE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45"/>
              </a:spcBef>
            </a:pPr>
            <a:endParaRPr sz="1300">
              <a:latin typeface="Arial"/>
              <a:cs typeface="Arial"/>
            </a:endParaRPr>
          </a:p>
          <a:p>
            <a:pPr marL="556260"/>
            <a:r>
              <a:rPr sz="1400" dirty="0">
                <a:latin typeface="Arial"/>
                <a:cs typeface="Arial"/>
              </a:rPr>
              <a:t>-IEEE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Std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48</a:t>
            </a:r>
            <a:r>
              <a:rPr sz="1400" spc="-5" dirty="0">
                <a:latin typeface="Arial"/>
                <a:cs typeface="Arial"/>
              </a:rPr>
              <a:t> IEEE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Standard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test: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40"/>
              </a:spcBef>
            </a:pPr>
            <a:endParaRPr sz="1300">
              <a:latin typeface="Arial"/>
              <a:cs typeface="Arial"/>
            </a:endParaRPr>
          </a:p>
          <a:p>
            <a:pPr marL="556260">
              <a:spcBef>
                <a:spcPts val="5"/>
              </a:spcBef>
            </a:pPr>
            <a:r>
              <a:rPr sz="1400" spc="-5" dirty="0">
                <a:latin typeface="Arial"/>
                <a:cs typeface="Arial"/>
              </a:rPr>
              <a:t>-IEEE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Std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404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40"/>
              </a:spcBef>
            </a:pPr>
            <a:endParaRPr sz="1300">
              <a:latin typeface="Arial"/>
              <a:cs typeface="Arial"/>
            </a:endParaRPr>
          </a:p>
          <a:p>
            <a:pPr marL="360045" lvl="1" indent="-347980" algn="just">
              <a:buAutoNum type="arabicPeriod" startAt="3"/>
              <a:tabLst>
                <a:tab pos="360680" algn="l"/>
              </a:tabLst>
            </a:pPr>
            <a:r>
              <a:rPr sz="1400" b="1" spc="-5" dirty="0">
                <a:latin typeface="Arial"/>
                <a:cs typeface="Arial"/>
              </a:rPr>
              <a:t>Condiciones</a:t>
            </a:r>
            <a:r>
              <a:rPr sz="1400" b="1" spc="-3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generales</a:t>
            </a:r>
            <a:endParaRPr sz="1400">
              <a:latin typeface="Arial"/>
              <a:cs typeface="Arial"/>
            </a:endParaRPr>
          </a:p>
          <a:p>
            <a:pPr marL="12700" marR="8255" algn="just">
              <a:lnSpc>
                <a:spcPct val="143200"/>
              </a:lnSpc>
              <a:spcBef>
                <a:spcPts val="819"/>
              </a:spcBef>
            </a:pPr>
            <a:r>
              <a:rPr sz="1400" dirty="0">
                <a:latin typeface="Arial"/>
                <a:cs typeface="Arial"/>
              </a:rPr>
              <a:t>Las </a:t>
            </a:r>
            <a:r>
              <a:rPr sz="1400" spc="-5" dirty="0">
                <a:latin typeface="Arial"/>
                <a:cs typeface="Arial"/>
              </a:rPr>
              <a:t>condiciones </a:t>
            </a:r>
            <a:r>
              <a:rPr sz="1400" spc="-1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servicio </a:t>
            </a:r>
            <a:r>
              <a:rPr sz="1400" dirty="0">
                <a:latin typeface="Arial"/>
                <a:cs typeface="Arial"/>
              </a:rPr>
              <a:t>para </a:t>
            </a:r>
            <a:r>
              <a:rPr sz="1400" spc="-5" dirty="0">
                <a:latin typeface="Arial"/>
                <a:cs typeface="Arial"/>
              </a:rPr>
              <a:t>los </a:t>
            </a:r>
            <a:r>
              <a:rPr sz="1400" dirty="0">
                <a:latin typeface="Arial"/>
                <a:cs typeface="Arial"/>
              </a:rPr>
              <a:t>Cables </a:t>
            </a:r>
            <a:r>
              <a:rPr sz="1400" spc="-5" dirty="0">
                <a:latin typeface="Arial"/>
                <a:cs typeface="Arial"/>
              </a:rPr>
              <a:t>utilizados </a:t>
            </a:r>
            <a:r>
              <a:rPr sz="1400" dirty="0">
                <a:latin typeface="Arial"/>
                <a:cs typeface="Arial"/>
              </a:rPr>
              <a:t>para </a:t>
            </a:r>
            <a:r>
              <a:rPr sz="1400" spc="-5" dirty="0">
                <a:latin typeface="Arial"/>
                <a:cs typeface="Arial"/>
              </a:rPr>
              <a:t>redes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distribución, </a:t>
            </a:r>
            <a:r>
              <a:rPr sz="1400" dirty="0">
                <a:latin typeface="Arial"/>
                <a:cs typeface="Arial"/>
              </a:rPr>
              <a:t>a </a:t>
            </a:r>
            <a:r>
              <a:rPr sz="1400" spc="-5" dirty="0">
                <a:latin typeface="Arial"/>
                <a:cs typeface="Arial"/>
              </a:rPr>
              <a:t>los efectos </a:t>
            </a:r>
            <a:r>
              <a:rPr sz="1400" dirty="0">
                <a:latin typeface="Arial"/>
                <a:cs typeface="Arial"/>
              </a:rPr>
              <a:t>de la </a:t>
            </a:r>
            <a:r>
              <a:rPr sz="1400" spc="-5" dirty="0">
                <a:latin typeface="Arial"/>
                <a:cs typeface="Arial"/>
              </a:rPr>
              <a:t>determinación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las capacidades </a:t>
            </a:r>
            <a:r>
              <a:rPr sz="1400" spc="-1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corriente</a:t>
            </a:r>
            <a:r>
              <a:rPr sz="1400" spc="-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en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servicio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continuo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son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las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siguientes: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40"/>
              </a:spcBef>
            </a:pPr>
            <a:endParaRPr sz="1300">
              <a:latin typeface="Arial"/>
              <a:cs typeface="Arial"/>
            </a:endParaRPr>
          </a:p>
          <a:p>
            <a:pPr marL="460375" lvl="2" indent="-448309" algn="just">
              <a:buAutoNum type="arabicPeriod"/>
              <a:tabLst>
                <a:tab pos="461009" algn="l"/>
              </a:tabLst>
            </a:pPr>
            <a:r>
              <a:rPr sz="1400" b="1" spc="-10" dirty="0">
                <a:latin typeface="Arial"/>
                <a:cs typeface="Arial"/>
              </a:rPr>
              <a:t>Ambiente</a:t>
            </a:r>
            <a:endParaRPr sz="1400">
              <a:latin typeface="Arial"/>
              <a:cs typeface="Arial"/>
            </a:endParaRPr>
          </a:p>
          <a:p>
            <a:pPr marL="12700" marR="5080" algn="just">
              <a:lnSpc>
                <a:spcPct val="143600"/>
              </a:lnSpc>
              <a:spcBef>
                <a:spcPts val="819"/>
              </a:spcBef>
            </a:pPr>
            <a:r>
              <a:rPr sz="1400" dirty="0">
                <a:latin typeface="Arial"/>
                <a:cs typeface="Arial"/>
              </a:rPr>
              <a:t>Las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condiciones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ambientales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son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las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siguientes: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Temperatura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ambiente </a:t>
            </a:r>
            <a:r>
              <a:rPr sz="1400" spc="-37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máxima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45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°C,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Temperatura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ambiente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mínima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5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°C,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Temperatura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anual </a:t>
            </a:r>
            <a:r>
              <a:rPr sz="1400" spc="-38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promedio 25 </a:t>
            </a:r>
            <a:r>
              <a:rPr sz="1400" spc="-5" dirty="0">
                <a:latin typeface="Arial"/>
                <a:cs typeface="Arial"/>
              </a:rPr>
              <a:t>°C, Temperatura diaria </a:t>
            </a:r>
            <a:r>
              <a:rPr sz="1400" dirty="0">
                <a:latin typeface="Arial"/>
                <a:cs typeface="Arial"/>
              </a:rPr>
              <a:t>promedio 35 </a:t>
            </a:r>
            <a:r>
              <a:rPr sz="1400" spc="-5" dirty="0">
                <a:latin typeface="Arial"/>
                <a:cs typeface="Arial"/>
              </a:rPr>
              <a:t>°C, Altitud </a:t>
            </a:r>
            <a:r>
              <a:rPr sz="1400" dirty="0">
                <a:latin typeface="Arial"/>
                <a:cs typeface="Arial"/>
              </a:rPr>
              <a:t>sobre </a:t>
            </a:r>
            <a:r>
              <a:rPr sz="1400" spc="-10" dirty="0">
                <a:latin typeface="Arial"/>
                <a:cs typeface="Arial"/>
              </a:rPr>
              <a:t>el </a:t>
            </a:r>
            <a:r>
              <a:rPr sz="1400" spc="-5" dirty="0">
                <a:latin typeface="Arial"/>
                <a:cs typeface="Arial"/>
              </a:rPr>
              <a:t> nivel </a:t>
            </a:r>
            <a:r>
              <a:rPr sz="1400" dirty="0">
                <a:latin typeface="Arial"/>
                <a:cs typeface="Arial"/>
              </a:rPr>
              <a:t>del </a:t>
            </a:r>
            <a:r>
              <a:rPr sz="1400" spc="-5" dirty="0">
                <a:latin typeface="Arial"/>
                <a:cs typeface="Arial"/>
              </a:rPr>
              <a:t>mar </a:t>
            </a:r>
            <a:r>
              <a:rPr sz="1400" dirty="0">
                <a:latin typeface="Arial"/>
                <a:cs typeface="Arial"/>
              </a:rPr>
              <a:t>≤1000 m </a:t>
            </a:r>
            <a:r>
              <a:rPr sz="1400" spc="-5" dirty="0">
                <a:latin typeface="Arial"/>
                <a:cs typeface="Arial"/>
              </a:rPr>
              <a:t>Humedad relativa máxima </a:t>
            </a:r>
            <a:r>
              <a:rPr sz="1400" dirty="0">
                <a:latin typeface="Arial"/>
                <a:cs typeface="Arial"/>
              </a:rPr>
              <a:t>95%, </a:t>
            </a:r>
            <a:r>
              <a:rPr sz="1400" spc="-5" dirty="0">
                <a:latin typeface="Arial"/>
                <a:cs typeface="Arial"/>
              </a:rPr>
              <a:t>Contaminación </a:t>
            </a:r>
            <a:r>
              <a:rPr sz="1400" dirty="0">
                <a:latin typeface="Arial"/>
                <a:cs typeface="Arial"/>
              </a:rPr>
              <a:t> ambiental por </a:t>
            </a:r>
            <a:r>
              <a:rPr sz="1400" spc="-5" dirty="0">
                <a:latin typeface="Arial"/>
                <a:cs typeface="Arial"/>
              </a:rPr>
              <a:t>depósito </a:t>
            </a:r>
            <a:r>
              <a:rPr sz="1400" dirty="0">
                <a:latin typeface="Arial"/>
                <a:cs typeface="Arial"/>
              </a:rPr>
              <a:t>de sal 0.05 </a:t>
            </a:r>
            <a:r>
              <a:rPr sz="1400" spc="-5" dirty="0">
                <a:latin typeface="Arial"/>
                <a:cs typeface="Arial"/>
              </a:rPr>
              <a:t>mg/cm², Radiación </a:t>
            </a:r>
            <a:r>
              <a:rPr sz="1400" dirty="0">
                <a:latin typeface="Arial"/>
                <a:cs typeface="Arial"/>
              </a:rPr>
              <a:t>solar </a:t>
            </a:r>
            <a:r>
              <a:rPr sz="1400" spc="-5" dirty="0">
                <a:latin typeface="Arial"/>
                <a:cs typeface="Arial"/>
              </a:rPr>
              <a:t>máxima </a:t>
            </a:r>
            <a:r>
              <a:rPr sz="1400" dirty="0">
                <a:latin typeface="Arial"/>
                <a:cs typeface="Arial"/>
              </a:rPr>
              <a:t> 1100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W/m2,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Velocidad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máxima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del </a:t>
            </a:r>
            <a:r>
              <a:rPr sz="1400" spc="-5" dirty="0">
                <a:latin typeface="Arial"/>
                <a:cs typeface="Arial"/>
              </a:rPr>
              <a:t>viento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120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km/h.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40"/>
              </a:spcBef>
            </a:pPr>
            <a:endParaRPr sz="1300">
              <a:latin typeface="Arial"/>
              <a:cs typeface="Arial"/>
            </a:endParaRPr>
          </a:p>
          <a:p>
            <a:pPr marL="459105" lvl="2" indent="-447040" algn="just">
              <a:buAutoNum type="arabicPeriod" startAt="2"/>
              <a:tabLst>
                <a:tab pos="459740" algn="l"/>
              </a:tabLst>
            </a:pPr>
            <a:r>
              <a:rPr sz="1400" b="1" spc="-5" dirty="0">
                <a:latin typeface="Arial"/>
                <a:cs typeface="Arial"/>
              </a:rPr>
              <a:t>Servicio</a:t>
            </a:r>
            <a:endParaRPr sz="1400">
              <a:latin typeface="Arial"/>
              <a:cs typeface="Arial"/>
            </a:endParaRPr>
          </a:p>
          <a:p>
            <a:pPr marL="12700" marR="8890" algn="just">
              <a:lnSpc>
                <a:spcPct val="142900"/>
              </a:lnSpc>
              <a:spcBef>
                <a:spcPts val="830"/>
              </a:spcBef>
            </a:pPr>
            <a:r>
              <a:rPr sz="1400" dirty="0">
                <a:latin typeface="Arial"/>
                <a:cs typeface="Arial"/>
              </a:rPr>
              <a:t>Los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cables</a:t>
            </a:r>
            <a:r>
              <a:rPr sz="1400" dirty="0">
                <a:latin typeface="Arial"/>
                <a:cs typeface="Arial"/>
              </a:rPr>
              <a:t> deben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ser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diseñados</a:t>
            </a:r>
            <a:r>
              <a:rPr sz="1400" dirty="0">
                <a:latin typeface="Arial"/>
                <a:cs typeface="Arial"/>
              </a:rPr>
              <a:t> y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construidos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para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las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siguientes </a:t>
            </a:r>
            <a:r>
              <a:rPr sz="1400" spc="-37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condiciones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servicio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del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sistema: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40"/>
              </a:spcBef>
            </a:pPr>
            <a:endParaRPr sz="1300">
              <a:latin typeface="Arial"/>
              <a:cs typeface="Arial"/>
            </a:endParaRPr>
          </a:p>
          <a:p>
            <a:pPr marL="12700" algn="just"/>
            <a:r>
              <a:rPr sz="1400" dirty="0">
                <a:latin typeface="Arial"/>
                <a:cs typeface="Arial"/>
              </a:rPr>
              <a:t>Redes</a:t>
            </a:r>
            <a:r>
              <a:rPr sz="1400" spc="-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de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distribución </a:t>
            </a:r>
            <a:r>
              <a:rPr sz="1400" dirty="0">
                <a:latin typeface="Arial"/>
                <a:cs typeface="Arial"/>
              </a:rPr>
              <a:t>en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Media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tensión:</a:t>
            </a:r>
            <a:endParaRPr sz="14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255308" y="8940496"/>
            <a:ext cx="5372100" cy="5073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1150"/>
              </a:lnSpc>
            </a:pPr>
            <a:r>
              <a:rPr sz="1100" dirty="0">
                <a:latin typeface="Calibri"/>
                <a:cs typeface="Calibri"/>
              </a:rPr>
              <a:t>PH </a:t>
            </a:r>
            <a:r>
              <a:rPr sz="1100" spc="-5" dirty="0">
                <a:latin typeface="Calibri"/>
                <a:cs typeface="Calibri"/>
              </a:rPr>
              <a:t>Financial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Park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Tower,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Piso</a:t>
            </a:r>
            <a:r>
              <a:rPr sz="1100" dirty="0">
                <a:latin typeface="Calibri"/>
                <a:cs typeface="Calibri"/>
              </a:rPr>
              <a:t> 35,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Boulevard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Costa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Este. </a:t>
            </a:r>
            <a:r>
              <a:rPr sz="1100" spc="-5" dirty="0">
                <a:latin typeface="Calibri"/>
                <a:cs typeface="Calibri"/>
              </a:rPr>
              <a:t>Corregimiento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Juan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Díaz,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Costa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del</a:t>
            </a:r>
            <a:endParaRPr sz="1100">
              <a:latin typeface="Calibri"/>
              <a:cs typeface="Calibri"/>
            </a:endParaRPr>
          </a:p>
          <a:p>
            <a:pPr marL="1724025" marR="1714500" algn="ctr">
              <a:lnSpc>
                <a:spcPct val="101800"/>
              </a:lnSpc>
            </a:pPr>
            <a:r>
              <a:rPr sz="1100" spc="-5" dirty="0">
                <a:latin typeface="Calibri"/>
                <a:cs typeface="Calibri"/>
              </a:rPr>
              <a:t>Este.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Ciudad</a:t>
            </a:r>
            <a:r>
              <a:rPr sz="110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Panamá.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Panamá. </a:t>
            </a:r>
            <a:r>
              <a:rPr sz="1100" spc="-229" dirty="0">
                <a:latin typeface="Calibri"/>
                <a:cs typeface="Calibri"/>
              </a:rPr>
              <a:t> </a:t>
            </a:r>
            <a:r>
              <a:rPr sz="1100" u="sng" spc="-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3"/>
              </a:rPr>
              <a:t>www.kaizengrp.com</a:t>
            </a:r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7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158281" y="8909622"/>
            <a:ext cx="5561965" cy="0"/>
          </a:xfrm>
          <a:custGeom>
            <a:avLst/>
            <a:gdLst/>
            <a:ahLst/>
            <a:cxnLst/>
            <a:rect l="l" t="t" r="r" b="b"/>
            <a:pathLst>
              <a:path w="5561965">
                <a:moveTo>
                  <a:pt x="0" y="0"/>
                </a:moveTo>
                <a:lnTo>
                  <a:pt x="5561885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158044" y="804717"/>
            <a:ext cx="999649" cy="431186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6122721" y="1232661"/>
            <a:ext cx="5640705" cy="746576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6350" algn="r">
              <a:spcBef>
                <a:spcPts val="100"/>
              </a:spcBef>
            </a:pPr>
            <a:r>
              <a:rPr sz="1100" spc="-5" dirty="0">
                <a:latin typeface="Calibri"/>
                <a:cs typeface="Calibri"/>
              </a:rPr>
              <a:t>Ficha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Técnica: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K-001</a:t>
            </a:r>
            <a:endParaRPr sz="1100">
              <a:latin typeface="Calibri"/>
              <a:cs typeface="Calibri"/>
            </a:endParaRPr>
          </a:p>
          <a:p>
            <a:pPr marL="5149215" marR="5715" indent="118745" algn="r">
              <a:lnSpc>
                <a:spcPct val="101800"/>
              </a:lnSpc>
              <a:spcBef>
                <a:spcPts val="5"/>
              </a:spcBef>
            </a:pPr>
            <a:r>
              <a:rPr sz="1100" dirty="0">
                <a:latin typeface="Calibri"/>
                <a:cs typeface="Calibri"/>
              </a:rPr>
              <a:t>Re</a:t>
            </a:r>
            <a:r>
              <a:rPr sz="1100" spc="5" dirty="0">
                <a:latin typeface="Calibri"/>
                <a:cs typeface="Calibri"/>
              </a:rPr>
              <a:t>v</a:t>
            </a:r>
            <a:r>
              <a:rPr sz="1100" dirty="0">
                <a:latin typeface="Calibri"/>
                <a:cs typeface="Calibri"/>
              </a:rPr>
              <a:t>.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  </a:t>
            </a:r>
            <a:r>
              <a:rPr sz="1100" spc="-5" dirty="0">
                <a:latin typeface="Calibri"/>
                <a:cs typeface="Calibri"/>
              </a:rPr>
              <a:t>Jul-</a:t>
            </a:r>
            <a:r>
              <a:rPr sz="1100" dirty="0">
                <a:latin typeface="Calibri"/>
                <a:cs typeface="Calibri"/>
              </a:rPr>
              <a:t>20</a:t>
            </a:r>
            <a:r>
              <a:rPr sz="1100" spc="-10" dirty="0">
                <a:latin typeface="Calibri"/>
                <a:cs typeface="Calibri"/>
              </a:rPr>
              <a:t>1</a:t>
            </a:r>
            <a:r>
              <a:rPr sz="1100" dirty="0">
                <a:latin typeface="Calibri"/>
                <a:cs typeface="Calibri"/>
              </a:rPr>
              <a:t>8</a:t>
            </a:r>
            <a:endParaRPr sz="1100">
              <a:latin typeface="Calibri"/>
              <a:cs typeface="Calibri"/>
            </a:endParaRPr>
          </a:p>
          <a:p>
            <a:pPr marL="12700" algn="just">
              <a:lnSpc>
                <a:spcPts val="1670"/>
              </a:lnSpc>
            </a:pPr>
            <a:r>
              <a:rPr sz="1400" dirty="0">
                <a:latin typeface="Arial"/>
                <a:cs typeface="Arial"/>
              </a:rPr>
              <a:t>Tensión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nominal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13,8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Kv,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Tensión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máxima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diseño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15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Kv,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Frecuencia</a:t>
            </a:r>
            <a:endParaRPr sz="1400">
              <a:latin typeface="Arial"/>
              <a:cs typeface="Arial"/>
            </a:endParaRPr>
          </a:p>
          <a:p>
            <a:pPr marL="12700" algn="just">
              <a:spcBef>
                <a:spcPts val="720"/>
              </a:spcBef>
            </a:pPr>
            <a:r>
              <a:rPr sz="1400" dirty="0">
                <a:latin typeface="Arial"/>
                <a:cs typeface="Arial"/>
              </a:rPr>
              <a:t>nominal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60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Hz.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40"/>
              </a:spcBef>
            </a:pPr>
            <a:endParaRPr sz="1300">
              <a:latin typeface="Arial"/>
              <a:cs typeface="Arial"/>
            </a:endParaRPr>
          </a:p>
          <a:p>
            <a:pPr marL="359410" lvl="1" indent="-347345" algn="just">
              <a:buAutoNum type="arabicPeriod" startAt="4"/>
              <a:tabLst>
                <a:tab pos="360045" algn="l"/>
              </a:tabLst>
            </a:pPr>
            <a:r>
              <a:rPr sz="1400" b="1" spc="-5" dirty="0">
                <a:latin typeface="Arial"/>
                <a:cs typeface="Arial"/>
              </a:rPr>
              <a:t>Condiciones</a:t>
            </a:r>
            <a:r>
              <a:rPr sz="1400" b="1" spc="-2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Específicas</a:t>
            </a:r>
            <a:endParaRPr sz="1400">
              <a:latin typeface="Arial"/>
              <a:cs typeface="Arial"/>
            </a:endParaRPr>
          </a:p>
          <a:p>
            <a:pPr lvl="1">
              <a:spcBef>
                <a:spcPts val="40"/>
              </a:spcBef>
              <a:buFont typeface="Arial"/>
              <a:buAutoNum type="arabicPeriod" startAt="4"/>
            </a:pPr>
            <a:endParaRPr sz="1300">
              <a:latin typeface="Arial"/>
              <a:cs typeface="Arial"/>
            </a:endParaRPr>
          </a:p>
          <a:p>
            <a:pPr marL="457200" lvl="2" indent="-445134" algn="just">
              <a:buAutoNum type="arabicPeriod"/>
              <a:tabLst>
                <a:tab pos="457834" algn="l"/>
              </a:tabLst>
            </a:pPr>
            <a:r>
              <a:rPr sz="1400" b="1" spc="-5" dirty="0">
                <a:latin typeface="Arial"/>
                <a:cs typeface="Arial"/>
              </a:rPr>
              <a:t>Materiales,</a:t>
            </a:r>
            <a:r>
              <a:rPr sz="1400" b="1" spc="-1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diseño,</a:t>
            </a:r>
            <a:r>
              <a:rPr sz="1400" b="1" spc="-1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fabricación</a:t>
            </a:r>
            <a:endParaRPr sz="1400">
              <a:latin typeface="Arial"/>
              <a:cs typeface="Arial"/>
            </a:endParaRPr>
          </a:p>
          <a:p>
            <a:pPr marL="12700" marR="5080" algn="just">
              <a:lnSpc>
                <a:spcPct val="143700"/>
              </a:lnSpc>
              <a:spcBef>
                <a:spcPts val="815"/>
              </a:spcBef>
            </a:pPr>
            <a:r>
              <a:rPr sz="1400" spc="-5" dirty="0">
                <a:latin typeface="Arial"/>
                <a:cs typeface="Arial"/>
              </a:rPr>
              <a:t>El material conductor debe </a:t>
            </a:r>
            <a:r>
              <a:rPr sz="1400" dirty="0">
                <a:latin typeface="Arial"/>
                <a:cs typeface="Arial"/>
              </a:rPr>
              <a:t>ser cobre </a:t>
            </a:r>
            <a:r>
              <a:rPr sz="1400" spc="-5" dirty="0">
                <a:latin typeface="Arial"/>
                <a:cs typeface="Arial"/>
              </a:rPr>
              <a:t>compactado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acuerdo </a:t>
            </a:r>
            <a:r>
              <a:rPr sz="1400" dirty="0">
                <a:latin typeface="Arial"/>
                <a:cs typeface="Arial"/>
              </a:rPr>
              <a:t>a </a:t>
            </a:r>
            <a:r>
              <a:rPr sz="1400" spc="-5" dirty="0">
                <a:latin typeface="Arial"/>
                <a:cs typeface="Arial"/>
              </a:rPr>
              <a:t>las 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dimensiones </a:t>
            </a:r>
            <a:r>
              <a:rPr sz="1400" dirty="0">
                <a:latin typeface="Arial"/>
                <a:cs typeface="Arial"/>
              </a:rPr>
              <a:t>y </a:t>
            </a:r>
            <a:r>
              <a:rPr sz="1400" spc="-5" dirty="0">
                <a:latin typeface="Arial"/>
                <a:cs typeface="Arial"/>
              </a:rPr>
              <a:t>características específicas. </a:t>
            </a:r>
            <a:r>
              <a:rPr sz="1400" dirty="0">
                <a:latin typeface="Arial"/>
                <a:cs typeface="Arial"/>
              </a:rPr>
              <a:t>El </a:t>
            </a:r>
            <a:r>
              <a:rPr sz="1400" spc="-5" dirty="0">
                <a:latin typeface="Arial"/>
                <a:cs typeface="Arial"/>
              </a:rPr>
              <a:t>material </a:t>
            </a:r>
            <a:r>
              <a:rPr sz="1400" dirty="0">
                <a:latin typeface="Arial"/>
                <a:cs typeface="Arial"/>
              </a:rPr>
              <a:t>será </a:t>
            </a:r>
            <a:r>
              <a:rPr sz="1400" spc="-5" dirty="0">
                <a:latin typeface="Arial"/>
                <a:cs typeface="Arial"/>
              </a:rPr>
              <a:t>cobre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tal </a:t>
            </a:r>
            <a:r>
              <a:rPr sz="1400" dirty="0">
                <a:latin typeface="Arial"/>
                <a:cs typeface="Arial"/>
              </a:rPr>
              <a:t> calidad y </a:t>
            </a:r>
            <a:r>
              <a:rPr sz="1400" spc="-5" dirty="0">
                <a:latin typeface="Arial"/>
                <a:cs typeface="Arial"/>
              </a:rPr>
              <a:t>pureza que </a:t>
            </a:r>
            <a:r>
              <a:rPr sz="1400" dirty="0">
                <a:latin typeface="Arial"/>
                <a:cs typeface="Arial"/>
              </a:rPr>
              <a:t>el </a:t>
            </a:r>
            <a:r>
              <a:rPr sz="1400" spc="-5" dirty="0">
                <a:latin typeface="Arial"/>
                <a:cs typeface="Arial"/>
              </a:rPr>
              <a:t>producto acabado </a:t>
            </a:r>
            <a:r>
              <a:rPr sz="1400" dirty="0">
                <a:latin typeface="Arial"/>
                <a:cs typeface="Arial"/>
              </a:rPr>
              <a:t>tendrá </a:t>
            </a:r>
            <a:r>
              <a:rPr sz="1400" spc="-5" dirty="0">
                <a:latin typeface="Arial"/>
                <a:cs typeface="Arial"/>
              </a:rPr>
              <a:t>las prescritas </a:t>
            </a:r>
            <a:r>
              <a:rPr sz="1400" dirty="0">
                <a:latin typeface="Arial"/>
                <a:cs typeface="Arial"/>
              </a:rPr>
              <a:t>en </a:t>
            </a:r>
            <a:r>
              <a:rPr sz="1400" spc="-10" dirty="0">
                <a:latin typeface="Arial"/>
                <a:cs typeface="Arial"/>
              </a:rPr>
              <a:t>este </a:t>
            </a:r>
            <a:r>
              <a:rPr sz="1400" spc="-5" dirty="0">
                <a:latin typeface="Arial"/>
                <a:cs typeface="Arial"/>
              </a:rPr>
              <a:t> especificación, </a:t>
            </a:r>
            <a:r>
              <a:rPr sz="1400" dirty="0">
                <a:latin typeface="Arial"/>
                <a:cs typeface="Arial"/>
              </a:rPr>
              <a:t>no debe haber ningún </a:t>
            </a:r>
            <a:r>
              <a:rPr sz="1400" spc="-5" dirty="0">
                <a:latin typeface="Arial"/>
                <a:cs typeface="Arial"/>
              </a:rPr>
              <a:t>empalme </a:t>
            </a:r>
            <a:r>
              <a:rPr sz="1400" dirty="0">
                <a:latin typeface="Arial"/>
                <a:cs typeface="Arial"/>
              </a:rPr>
              <a:t>en </a:t>
            </a:r>
            <a:r>
              <a:rPr sz="1400" spc="-5" dirty="0">
                <a:latin typeface="Arial"/>
                <a:cs typeface="Arial"/>
              </a:rPr>
              <a:t>los </a:t>
            </a:r>
            <a:r>
              <a:rPr sz="1400" dirty="0">
                <a:latin typeface="Arial"/>
                <a:cs typeface="Arial"/>
              </a:rPr>
              <a:t>alambres </a:t>
            </a:r>
            <a:r>
              <a:rPr sz="1400" spc="-1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cobre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terminados.</a:t>
            </a:r>
            <a:r>
              <a:rPr sz="1400" dirty="0">
                <a:latin typeface="Arial"/>
                <a:cs typeface="Arial"/>
              </a:rPr>
              <a:t> Para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el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caso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conductores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trenzados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estarán 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formados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por hilos</a:t>
            </a:r>
            <a:r>
              <a:rPr sz="1400" dirty="0">
                <a:latin typeface="Arial"/>
                <a:cs typeface="Arial"/>
              </a:rPr>
              <a:t> de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alambres</a:t>
            </a:r>
            <a:r>
              <a:rPr sz="1400" dirty="0">
                <a:latin typeface="Arial"/>
                <a:cs typeface="Arial"/>
              </a:rPr>
              <a:t> agrupados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concéntricamente.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Las </a:t>
            </a:r>
            <a:r>
              <a:rPr sz="1400" spc="-5" dirty="0">
                <a:latin typeface="Arial"/>
                <a:cs typeface="Arial"/>
              </a:rPr>
              <a:t> dimensiones, los tamaños permitidos </a:t>
            </a:r>
            <a:r>
              <a:rPr sz="1400" dirty="0">
                <a:latin typeface="Arial"/>
                <a:cs typeface="Arial"/>
              </a:rPr>
              <a:t>del alambre y las </a:t>
            </a:r>
            <a:r>
              <a:rPr sz="1400" spc="-5" dirty="0">
                <a:latin typeface="Arial"/>
                <a:cs typeface="Arial"/>
              </a:rPr>
              <a:t>Variaciones </a:t>
            </a:r>
            <a:r>
              <a:rPr sz="1400" dirty="0">
                <a:latin typeface="Arial"/>
                <a:cs typeface="Arial"/>
              </a:rPr>
              <a:t> serán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expresados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como</a:t>
            </a:r>
            <a:r>
              <a:rPr sz="1400" dirty="0">
                <a:latin typeface="Arial"/>
                <a:cs typeface="Arial"/>
              </a:rPr>
              <a:t> el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diámetro</a:t>
            </a:r>
            <a:r>
              <a:rPr sz="1400" dirty="0">
                <a:latin typeface="Arial"/>
                <a:cs typeface="Arial"/>
              </a:rPr>
              <a:t> del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alambre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en</a:t>
            </a:r>
            <a:r>
              <a:rPr sz="1400" spc="-5" dirty="0">
                <a:latin typeface="Arial"/>
                <a:cs typeface="Arial"/>
              </a:rPr>
              <a:t> fracciones 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decimales </a:t>
            </a:r>
            <a:r>
              <a:rPr sz="1400" dirty="0">
                <a:latin typeface="Arial"/>
                <a:cs typeface="Arial"/>
              </a:rPr>
              <a:t>de una pulgada </a:t>
            </a:r>
            <a:r>
              <a:rPr sz="1400" spc="-5" dirty="0">
                <a:latin typeface="Arial"/>
                <a:cs typeface="Arial"/>
              </a:rPr>
              <a:t>al 0.0001 </a:t>
            </a:r>
            <a:r>
              <a:rPr sz="1400" dirty="0">
                <a:latin typeface="Arial"/>
                <a:cs typeface="Arial"/>
              </a:rPr>
              <a:t>pulgada </a:t>
            </a:r>
            <a:r>
              <a:rPr sz="1400" spc="-10" dirty="0">
                <a:latin typeface="Arial"/>
                <a:cs typeface="Arial"/>
              </a:rPr>
              <a:t>más </a:t>
            </a:r>
            <a:r>
              <a:rPr sz="1400" spc="-5" dirty="0">
                <a:latin typeface="Arial"/>
                <a:cs typeface="Arial"/>
              </a:rPr>
              <a:t>cercano </a:t>
            </a:r>
            <a:r>
              <a:rPr sz="1400" dirty="0">
                <a:latin typeface="Arial"/>
                <a:cs typeface="Arial"/>
              </a:rPr>
              <a:t>(o a </a:t>
            </a:r>
            <a:r>
              <a:rPr sz="1400" spc="-5" dirty="0">
                <a:latin typeface="Arial"/>
                <a:cs typeface="Arial"/>
              </a:rPr>
              <a:t>0.001 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milímetro).</a:t>
            </a:r>
            <a:r>
              <a:rPr sz="1400" dirty="0">
                <a:latin typeface="Arial"/>
                <a:cs typeface="Arial"/>
              </a:rPr>
              <a:t> El </a:t>
            </a:r>
            <a:r>
              <a:rPr sz="1400" spc="-5" dirty="0">
                <a:latin typeface="Arial"/>
                <a:cs typeface="Arial"/>
              </a:rPr>
              <a:t>alambre</a:t>
            </a:r>
            <a:r>
              <a:rPr sz="1400" dirty="0">
                <a:latin typeface="Arial"/>
                <a:cs typeface="Arial"/>
              </a:rPr>
              <a:t> no </a:t>
            </a:r>
            <a:r>
              <a:rPr sz="1400" spc="-5" dirty="0">
                <a:latin typeface="Arial"/>
                <a:cs typeface="Arial"/>
              </a:rPr>
              <a:t>variará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del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diámetro</a:t>
            </a:r>
            <a:r>
              <a:rPr sz="1400" dirty="0">
                <a:latin typeface="Arial"/>
                <a:cs typeface="Arial"/>
              </a:rPr>
              <a:t> por </a:t>
            </a:r>
            <a:r>
              <a:rPr sz="1400" spc="-5" dirty="0">
                <a:latin typeface="Arial"/>
                <a:cs typeface="Arial"/>
              </a:rPr>
              <a:t>más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que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más</a:t>
            </a:r>
            <a:r>
              <a:rPr sz="1400" spc="-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y 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menos</a:t>
            </a:r>
            <a:r>
              <a:rPr sz="1400" dirty="0">
                <a:latin typeface="Arial"/>
                <a:cs typeface="Arial"/>
              </a:rPr>
              <a:t> 1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%,</a:t>
            </a:r>
            <a:r>
              <a:rPr sz="1400" spc="-5" dirty="0">
                <a:latin typeface="Arial"/>
                <a:cs typeface="Arial"/>
              </a:rPr>
              <a:t> expresado</a:t>
            </a:r>
            <a:r>
              <a:rPr sz="1400" dirty="0">
                <a:latin typeface="Arial"/>
                <a:cs typeface="Arial"/>
              </a:rPr>
              <a:t> al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0.0001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pulgada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más</a:t>
            </a:r>
            <a:r>
              <a:rPr sz="1400" dirty="0">
                <a:latin typeface="Arial"/>
                <a:cs typeface="Arial"/>
              </a:rPr>
              <a:t> cercano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(o</a:t>
            </a:r>
            <a:r>
              <a:rPr sz="1400" spc="-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 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0.001milímetro). </a:t>
            </a:r>
            <a:r>
              <a:rPr sz="1400" dirty="0">
                <a:latin typeface="Arial"/>
                <a:cs typeface="Arial"/>
              </a:rPr>
              <a:t>El </a:t>
            </a:r>
            <a:r>
              <a:rPr sz="1400" spc="-5" dirty="0">
                <a:latin typeface="Arial"/>
                <a:cs typeface="Arial"/>
              </a:rPr>
              <a:t>material conductor </a:t>
            </a:r>
            <a:r>
              <a:rPr sz="1400" dirty="0">
                <a:latin typeface="Arial"/>
                <a:cs typeface="Arial"/>
              </a:rPr>
              <a:t>debe ser </a:t>
            </a:r>
            <a:r>
              <a:rPr sz="1400" spc="-5" dirty="0">
                <a:latin typeface="Arial"/>
                <a:cs typeface="Arial"/>
              </a:rPr>
              <a:t>cobre compactado </a:t>
            </a:r>
            <a:r>
              <a:rPr sz="1400" spc="-1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acuerdo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las </a:t>
            </a:r>
            <a:r>
              <a:rPr sz="1400" spc="-5" dirty="0">
                <a:latin typeface="Arial"/>
                <a:cs typeface="Arial"/>
              </a:rPr>
              <a:t>dimensiones.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45"/>
              </a:spcBef>
            </a:pPr>
            <a:endParaRPr sz="1300">
              <a:latin typeface="Arial"/>
              <a:cs typeface="Arial"/>
            </a:endParaRPr>
          </a:p>
          <a:p>
            <a:pPr marL="12700" algn="just"/>
            <a:r>
              <a:rPr sz="1400" b="1" spc="-5" dirty="0">
                <a:latin typeface="Arial"/>
                <a:cs typeface="Arial"/>
              </a:rPr>
              <a:t>8.4.2.</a:t>
            </a:r>
            <a:r>
              <a:rPr sz="1400" b="1" spc="-2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Aislamiento</a:t>
            </a:r>
            <a:endParaRPr sz="1400">
              <a:latin typeface="Arial"/>
              <a:cs typeface="Arial"/>
            </a:endParaRPr>
          </a:p>
          <a:p>
            <a:pPr marL="12700" marR="7620" algn="just">
              <a:lnSpc>
                <a:spcPct val="143600"/>
              </a:lnSpc>
              <a:spcBef>
                <a:spcPts val="815"/>
              </a:spcBef>
            </a:pPr>
            <a:r>
              <a:rPr sz="1400" dirty="0">
                <a:latin typeface="Arial"/>
                <a:cs typeface="Arial"/>
              </a:rPr>
              <a:t>El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aislamiento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debe</a:t>
            </a:r>
            <a:r>
              <a:rPr sz="1400" spc="-6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ser</a:t>
            </a:r>
            <a:r>
              <a:rPr sz="1400" spc="-6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100</a:t>
            </a:r>
            <a:r>
              <a:rPr sz="1400" spc="-6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%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6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polietileno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reticulado</a:t>
            </a:r>
            <a:r>
              <a:rPr sz="1400" spc="-6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(XLPE)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para</a:t>
            </a:r>
            <a:r>
              <a:rPr sz="1400" spc="-6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una </a:t>
            </a:r>
            <a:r>
              <a:rPr sz="1400" spc="-38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temperatura máxima </a:t>
            </a:r>
            <a:r>
              <a:rPr sz="1400" dirty="0">
                <a:latin typeface="Arial"/>
                <a:cs typeface="Arial"/>
              </a:rPr>
              <a:t>de operación en </a:t>
            </a:r>
            <a:r>
              <a:rPr sz="1400" spc="-5" dirty="0">
                <a:latin typeface="Arial"/>
                <a:cs typeface="Arial"/>
              </a:rPr>
              <a:t>condiciones normales </a:t>
            </a:r>
            <a:r>
              <a:rPr sz="1400" dirty="0">
                <a:latin typeface="Arial"/>
                <a:cs typeface="Arial"/>
              </a:rPr>
              <a:t>de 90 </a:t>
            </a:r>
            <a:r>
              <a:rPr sz="1400" spc="-5" dirty="0">
                <a:latin typeface="Arial"/>
                <a:cs typeface="Arial"/>
              </a:rPr>
              <a:t>°C. </a:t>
            </a:r>
            <a:r>
              <a:rPr sz="1400" dirty="0">
                <a:latin typeface="Arial"/>
                <a:cs typeface="Arial"/>
              </a:rPr>
              <a:t> La</a:t>
            </a:r>
            <a:r>
              <a:rPr sz="1400" spc="4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aplicación</a:t>
            </a:r>
            <a:r>
              <a:rPr sz="1400" spc="2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del</a:t>
            </a:r>
            <a:r>
              <a:rPr sz="1400" spc="2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compuesto</a:t>
            </a:r>
            <a:r>
              <a:rPr sz="1400" spc="4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aislante</a:t>
            </a:r>
            <a:r>
              <a:rPr sz="1400" spc="2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será</a:t>
            </a:r>
            <a:r>
              <a:rPr sz="1400" spc="3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por</a:t>
            </a:r>
            <a:r>
              <a:rPr sz="1400" spc="3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medio</a:t>
            </a:r>
            <a:r>
              <a:rPr sz="1400" spc="3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2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un</a:t>
            </a:r>
            <a:r>
              <a:rPr sz="1400" spc="4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proceso</a:t>
            </a:r>
            <a:r>
              <a:rPr sz="1400" spc="3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endParaRPr sz="14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255308" y="8940496"/>
            <a:ext cx="5372100" cy="5073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1150"/>
              </a:lnSpc>
            </a:pPr>
            <a:r>
              <a:rPr sz="1100" dirty="0">
                <a:latin typeface="Calibri"/>
                <a:cs typeface="Calibri"/>
              </a:rPr>
              <a:t>PH </a:t>
            </a:r>
            <a:r>
              <a:rPr sz="1100" spc="-5" dirty="0">
                <a:latin typeface="Calibri"/>
                <a:cs typeface="Calibri"/>
              </a:rPr>
              <a:t>Financial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Park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Tower,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Piso</a:t>
            </a:r>
            <a:r>
              <a:rPr sz="1100" dirty="0">
                <a:latin typeface="Calibri"/>
                <a:cs typeface="Calibri"/>
              </a:rPr>
              <a:t> 35,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Boulevard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Costa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Este. </a:t>
            </a:r>
            <a:r>
              <a:rPr sz="1100" spc="-5" dirty="0">
                <a:latin typeface="Calibri"/>
                <a:cs typeface="Calibri"/>
              </a:rPr>
              <a:t>Corregimiento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Juan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Díaz,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Costa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del</a:t>
            </a:r>
            <a:endParaRPr sz="1100">
              <a:latin typeface="Calibri"/>
              <a:cs typeface="Calibri"/>
            </a:endParaRPr>
          </a:p>
          <a:p>
            <a:pPr marL="1724025" marR="1714500" algn="ctr">
              <a:lnSpc>
                <a:spcPct val="101800"/>
              </a:lnSpc>
            </a:pPr>
            <a:r>
              <a:rPr sz="1100" spc="-5" dirty="0">
                <a:latin typeface="Calibri"/>
                <a:cs typeface="Calibri"/>
              </a:rPr>
              <a:t>Este.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Ciudad</a:t>
            </a:r>
            <a:r>
              <a:rPr sz="110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Panamá.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Panamá. </a:t>
            </a:r>
            <a:r>
              <a:rPr sz="1100" spc="-229" dirty="0">
                <a:latin typeface="Calibri"/>
                <a:cs typeface="Calibri"/>
              </a:rPr>
              <a:t> </a:t>
            </a:r>
            <a:r>
              <a:rPr sz="1100" u="sng" spc="-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3"/>
              </a:rPr>
              <a:t>www.kaizengrp.com</a:t>
            </a:r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7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158281" y="8909622"/>
            <a:ext cx="5561965" cy="0"/>
          </a:xfrm>
          <a:custGeom>
            <a:avLst/>
            <a:gdLst/>
            <a:ahLst/>
            <a:cxnLst/>
            <a:rect l="l" t="t" r="r" b="b"/>
            <a:pathLst>
              <a:path w="5561965">
                <a:moveTo>
                  <a:pt x="0" y="0"/>
                </a:moveTo>
                <a:lnTo>
                  <a:pt x="5561885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158044" y="804717"/>
            <a:ext cx="999649" cy="431186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6122721" y="1232661"/>
            <a:ext cx="5639435" cy="519398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715" algn="r">
              <a:spcBef>
                <a:spcPts val="100"/>
              </a:spcBef>
            </a:pPr>
            <a:r>
              <a:rPr sz="1100" spc="-5" dirty="0">
                <a:latin typeface="Calibri"/>
                <a:cs typeface="Calibri"/>
              </a:rPr>
              <a:t>Ficha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Técnica: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K-001</a:t>
            </a:r>
            <a:endParaRPr sz="1100">
              <a:latin typeface="Calibri"/>
              <a:cs typeface="Calibri"/>
            </a:endParaRPr>
          </a:p>
          <a:p>
            <a:pPr marL="5149215" marR="5080" indent="118745" algn="r">
              <a:lnSpc>
                <a:spcPct val="101800"/>
              </a:lnSpc>
              <a:spcBef>
                <a:spcPts val="5"/>
              </a:spcBef>
            </a:pPr>
            <a:r>
              <a:rPr sz="1100" dirty="0">
                <a:latin typeface="Calibri"/>
                <a:cs typeface="Calibri"/>
              </a:rPr>
              <a:t>Re</a:t>
            </a:r>
            <a:r>
              <a:rPr sz="1100" spc="5" dirty="0">
                <a:latin typeface="Calibri"/>
                <a:cs typeface="Calibri"/>
              </a:rPr>
              <a:t>v</a:t>
            </a:r>
            <a:r>
              <a:rPr sz="1100" dirty="0">
                <a:latin typeface="Calibri"/>
                <a:cs typeface="Calibri"/>
              </a:rPr>
              <a:t>.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  </a:t>
            </a:r>
            <a:r>
              <a:rPr sz="1100" spc="-5" dirty="0">
                <a:latin typeface="Calibri"/>
                <a:cs typeface="Calibri"/>
              </a:rPr>
              <a:t>Jul-</a:t>
            </a:r>
            <a:r>
              <a:rPr sz="1100" dirty="0">
                <a:latin typeface="Calibri"/>
                <a:cs typeface="Calibri"/>
              </a:rPr>
              <a:t>20</a:t>
            </a:r>
            <a:r>
              <a:rPr sz="1100" spc="-10" dirty="0">
                <a:latin typeface="Calibri"/>
                <a:cs typeface="Calibri"/>
              </a:rPr>
              <a:t>1</a:t>
            </a:r>
            <a:r>
              <a:rPr sz="1100" dirty="0">
                <a:latin typeface="Calibri"/>
                <a:cs typeface="Calibri"/>
              </a:rPr>
              <a:t>8</a:t>
            </a:r>
            <a:endParaRPr sz="1100">
              <a:latin typeface="Calibri"/>
              <a:cs typeface="Calibri"/>
            </a:endParaRPr>
          </a:p>
          <a:p>
            <a:pPr marL="12700" algn="just">
              <a:lnSpc>
                <a:spcPts val="1670"/>
              </a:lnSpc>
            </a:pPr>
            <a:r>
              <a:rPr sz="1400" dirty="0">
                <a:latin typeface="Arial"/>
                <a:cs typeface="Arial"/>
              </a:rPr>
              <a:t>triple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extrusión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en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conjunto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con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las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capas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semiconductoras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por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sobre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el</a:t>
            </a:r>
            <a:endParaRPr sz="1400">
              <a:latin typeface="Arial"/>
              <a:cs typeface="Arial"/>
            </a:endParaRPr>
          </a:p>
          <a:p>
            <a:pPr marL="12700" marR="7620" algn="just">
              <a:lnSpc>
                <a:spcPct val="143600"/>
              </a:lnSpc>
            </a:pPr>
            <a:r>
              <a:rPr sz="1400" spc="-5" dirty="0">
                <a:latin typeface="Arial"/>
                <a:cs typeface="Arial"/>
              </a:rPr>
              <a:t>conductor</a:t>
            </a:r>
            <a:r>
              <a:rPr sz="1400" dirty="0">
                <a:latin typeface="Arial"/>
                <a:cs typeface="Arial"/>
              </a:rPr>
              <a:t> y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aislación.</a:t>
            </a:r>
            <a:r>
              <a:rPr sz="1400" dirty="0">
                <a:latin typeface="Arial"/>
                <a:cs typeface="Arial"/>
              </a:rPr>
              <a:t> El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aislamiento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deberá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admitir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las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siguientes 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temperaturas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máximas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del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conductor: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25"/>
              </a:spcBef>
            </a:pPr>
            <a:endParaRPr sz="1300">
              <a:latin typeface="Arial"/>
              <a:cs typeface="Arial"/>
            </a:endParaRPr>
          </a:p>
          <a:p>
            <a:pPr marL="12700" algn="just"/>
            <a:r>
              <a:rPr sz="1400" dirty="0">
                <a:latin typeface="Arial"/>
                <a:cs typeface="Arial"/>
              </a:rPr>
              <a:t>Operación</a:t>
            </a:r>
            <a:r>
              <a:rPr sz="1400" spc="-5" dirty="0">
                <a:latin typeface="Arial"/>
                <a:cs typeface="Arial"/>
              </a:rPr>
              <a:t> normal </a:t>
            </a:r>
            <a:r>
              <a:rPr sz="1400" dirty="0">
                <a:latin typeface="Arial"/>
                <a:cs typeface="Arial"/>
              </a:rPr>
              <a:t>90 °C,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cortocircuito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250</a:t>
            </a:r>
            <a:r>
              <a:rPr sz="1400" spc="-5" dirty="0">
                <a:latin typeface="Arial"/>
                <a:cs typeface="Arial"/>
              </a:rPr>
              <a:t> °C, </a:t>
            </a:r>
            <a:r>
              <a:rPr sz="1400" dirty="0">
                <a:latin typeface="Arial"/>
                <a:cs typeface="Arial"/>
              </a:rPr>
              <a:t>sobrecarga</a:t>
            </a:r>
            <a:r>
              <a:rPr sz="1400" spc="-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130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°C.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45"/>
              </a:spcBef>
            </a:pPr>
            <a:endParaRPr sz="1300">
              <a:latin typeface="Arial"/>
              <a:cs typeface="Arial"/>
            </a:endParaRPr>
          </a:p>
          <a:p>
            <a:pPr marL="12700" algn="just"/>
            <a:r>
              <a:rPr sz="1400" b="1" spc="-5" dirty="0">
                <a:latin typeface="Arial"/>
                <a:cs typeface="Arial"/>
              </a:rPr>
              <a:t>8.4.3.</a:t>
            </a:r>
            <a:r>
              <a:rPr sz="1400" b="1" spc="-1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Cubierta</a:t>
            </a:r>
            <a:r>
              <a:rPr sz="1400" b="1" spc="-2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Externa</a:t>
            </a:r>
            <a:endParaRPr sz="1400">
              <a:latin typeface="Arial"/>
              <a:cs typeface="Arial"/>
            </a:endParaRPr>
          </a:p>
          <a:p>
            <a:pPr marL="12700" marR="6350" algn="just">
              <a:lnSpc>
                <a:spcPct val="143600"/>
              </a:lnSpc>
              <a:spcBef>
                <a:spcPts val="815"/>
              </a:spcBef>
            </a:pPr>
            <a:r>
              <a:rPr sz="1400" dirty="0">
                <a:latin typeface="Arial"/>
                <a:cs typeface="Arial"/>
              </a:rPr>
              <a:t>La </a:t>
            </a:r>
            <a:r>
              <a:rPr sz="1400" spc="-5" dirty="0">
                <a:latin typeface="Arial"/>
                <a:cs typeface="Arial"/>
              </a:rPr>
              <a:t>cubierta exterior </a:t>
            </a:r>
            <a:r>
              <a:rPr sz="1400" dirty="0">
                <a:latin typeface="Arial"/>
                <a:cs typeface="Arial"/>
              </a:rPr>
              <a:t>será de </a:t>
            </a:r>
            <a:r>
              <a:rPr sz="1400" spc="-5" dirty="0">
                <a:latin typeface="Arial"/>
                <a:cs typeface="Arial"/>
              </a:rPr>
              <a:t>PVC, </a:t>
            </a:r>
            <a:r>
              <a:rPr sz="1400" dirty="0">
                <a:latin typeface="Arial"/>
                <a:cs typeface="Arial"/>
              </a:rPr>
              <a:t>según la </a:t>
            </a:r>
            <a:r>
              <a:rPr sz="1400" spc="-5" dirty="0">
                <a:latin typeface="Arial"/>
                <a:cs typeface="Arial"/>
              </a:rPr>
              <a:t>Norma 541:2002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color </a:t>
            </a:r>
            <a:r>
              <a:rPr sz="1400" dirty="0">
                <a:latin typeface="Arial"/>
                <a:cs typeface="Arial"/>
              </a:rPr>
              <a:t> negro. El </a:t>
            </a:r>
            <a:r>
              <a:rPr sz="1400" spc="-5" dirty="0">
                <a:latin typeface="Arial"/>
                <a:cs typeface="Arial"/>
              </a:rPr>
              <a:t>compuesto </a:t>
            </a:r>
            <a:r>
              <a:rPr sz="1400" dirty="0">
                <a:latin typeface="Arial"/>
                <a:cs typeface="Arial"/>
              </a:rPr>
              <a:t>deberá tener </a:t>
            </a:r>
            <a:r>
              <a:rPr sz="1400" spc="-5" dirty="0">
                <a:latin typeface="Arial"/>
                <a:cs typeface="Arial"/>
              </a:rPr>
              <a:t>aditivos </a:t>
            </a:r>
            <a:r>
              <a:rPr sz="1400" dirty="0">
                <a:latin typeface="Arial"/>
                <a:cs typeface="Arial"/>
              </a:rPr>
              <a:t>para cumplir </a:t>
            </a:r>
            <a:r>
              <a:rPr sz="1400" spc="-5" dirty="0">
                <a:latin typeface="Arial"/>
                <a:cs typeface="Arial"/>
              </a:rPr>
              <a:t>con </a:t>
            </a:r>
            <a:r>
              <a:rPr sz="1400" dirty="0">
                <a:latin typeface="Arial"/>
                <a:cs typeface="Arial"/>
              </a:rPr>
              <a:t>el </a:t>
            </a:r>
            <a:r>
              <a:rPr sz="1400" spc="-5" dirty="0">
                <a:latin typeface="Arial"/>
                <a:cs typeface="Arial"/>
              </a:rPr>
              <a:t>ensayo </a:t>
            </a:r>
            <a:r>
              <a:rPr sz="1400" dirty="0">
                <a:latin typeface="Arial"/>
                <a:cs typeface="Arial"/>
              </a:rPr>
              <a:t> de </a:t>
            </a:r>
            <a:r>
              <a:rPr sz="1400" spc="-5" dirty="0">
                <a:latin typeface="Arial"/>
                <a:cs typeface="Arial"/>
              </a:rPr>
              <a:t>propagación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</a:t>
            </a:r>
            <a:r>
              <a:rPr sz="1400" spc="-10" dirty="0">
                <a:latin typeface="Arial"/>
                <a:cs typeface="Arial"/>
              </a:rPr>
              <a:t> la</a:t>
            </a:r>
            <a:r>
              <a:rPr sz="1400" spc="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llama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la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citada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norma.</a:t>
            </a:r>
            <a:endParaRPr sz="1400">
              <a:latin typeface="Arial"/>
              <a:cs typeface="Arial"/>
            </a:endParaRPr>
          </a:p>
          <a:p>
            <a:pPr marL="12700" marR="5715" algn="just">
              <a:lnSpc>
                <a:spcPct val="143600"/>
              </a:lnSpc>
              <a:spcBef>
                <a:spcPts val="815"/>
              </a:spcBef>
            </a:pPr>
            <a:r>
              <a:rPr sz="1400" dirty="0">
                <a:latin typeface="Arial"/>
                <a:cs typeface="Arial"/>
              </a:rPr>
              <a:t>El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espesor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mínimo</a:t>
            </a:r>
            <a:r>
              <a:rPr sz="1400" spc="-6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la</a:t>
            </a:r>
            <a:r>
              <a:rPr sz="1400" spc="-6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cubierta</a:t>
            </a:r>
            <a:r>
              <a:rPr sz="1400" spc="-5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en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un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punto</a:t>
            </a:r>
            <a:r>
              <a:rPr sz="1400" spc="-6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cualquiera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de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una</a:t>
            </a:r>
            <a:r>
              <a:rPr sz="1400" spc="-7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sección </a:t>
            </a:r>
            <a:r>
              <a:rPr sz="1400" spc="-37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transversal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puede</a:t>
            </a:r>
            <a:r>
              <a:rPr sz="1400" spc="-5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ser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inferior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al</a:t>
            </a:r>
            <a:r>
              <a:rPr sz="1400" spc="-5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valor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nominal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especificado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siempre</a:t>
            </a:r>
            <a:r>
              <a:rPr sz="1400" spc="-5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que </a:t>
            </a:r>
            <a:r>
              <a:rPr sz="1400" spc="-37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la </a:t>
            </a:r>
            <a:r>
              <a:rPr sz="1400" spc="-5" dirty="0">
                <a:latin typeface="Arial"/>
                <a:cs typeface="Arial"/>
              </a:rPr>
              <a:t>diferencia </a:t>
            </a:r>
            <a:r>
              <a:rPr sz="1400" dirty="0">
                <a:latin typeface="Arial"/>
                <a:cs typeface="Arial"/>
              </a:rPr>
              <a:t>no </a:t>
            </a:r>
            <a:r>
              <a:rPr sz="1400" spc="-10" dirty="0">
                <a:latin typeface="Arial"/>
                <a:cs typeface="Arial"/>
              </a:rPr>
              <a:t>sea </a:t>
            </a:r>
            <a:r>
              <a:rPr sz="1400" spc="-5" dirty="0">
                <a:latin typeface="Arial"/>
                <a:cs typeface="Arial"/>
              </a:rPr>
              <a:t>mayor </a:t>
            </a:r>
            <a:r>
              <a:rPr sz="1400" dirty="0">
                <a:latin typeface="Arial"/>
                <a:cs typeface="Arial"/>
              </a:rPr>
              <a:t>que 0,1 </a:t>
            </a:r>
            <a:r>
              <a:rPr sz="1400" spc="-10" dirty="0">
                <a:latin typeface="Arial"/>
                <a:cs typeface="Arial"/>
              </a:rPr>
              <a:t>mm </a:t>
            </a:r>
            <a:r>
              <a:rPr sz="1400" dirty="0">
                <a:latin typeface="Arial"/>
                <a:cs typeface="Arial"/>
              </a:rPr>
              <a:t>+ 10% de </a:t>
            </a:r>
            <a:r>
              <a:rPr sz="1400" spc="-5" dirty="0">
                <a:latin typeface="Arial"/>
                <a:cs typeface="Arial"/>
              </a:rPr>
              <a:t>dicho valor </a:t>
            </a:r>
            <a:r>
              <a:rPr sz="1400" dirty="0">
                <a:latin typeface="Arial"/>
                <a:cs typeface="Arial"/>
              </a:rPr>
              <a:t>nominal. 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El </a:t>
            </a:r>
            <a:r>
              <a:rPr sz="1400" spc="-5" dirty="0">
                <a:latin typeface="Arial"/>
                <a:cs typeface="Arial"/>
              </a:rPr>
              <a:t>espesor </a:t>
            </a:r>
            <a:r>
              <a:rPr sz="1400" dirty="0">
                <a:latin typeface="Arial"/>
                <a:cs typeface="Arial"/>
              </a:rPr>
              <a:t>de la </a:t>
            </a:r>
            <a:r>
              <a:rPr sz="1400" spc="-5" dirty="0">
                <a:latin typeface="Arial"/>
                <a:cs typeface="Arial"/>
              </a:rPr>
              <a:t>cubierta </a:t>
            </a:r>
            <a:r>
              <a:rPr sz="1400" dirty="0">
                <a:latin typeface="Arial"/>
                <a:cs typeface="Arial"/>
              </a:rPr>
              <a:t>debe ser de PVC de </a:t>
            </a:r>
            <a:r>
              <a:rPr sz="1400" spc="-5" dirty="0">
                <a:latin typeface="Arial"/>
                <a:cs typeface="Arial"/>
              </a:rPr>
              <a:t>color negro resistente </a:t>
            </a:r>
            <a:r>
              <a:rPr sz="1400" dirty="0">
                <a:latin typeface="Arial"/>
                <a:cs typeface="Arial"/>
              </a:rPr>
              <a:t>a 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la luz </a:t>
            </a:r>
            <a:r>
              <a:rPr sz="1400" spc="-5" dirty="0">
                <a:latin typeface="Arial"/>
                <a:cs typeface="Arial"/>
              </a:rPr>
              <a:t>solar</a:t>
            </a:r>
            <a:r>
              <a:rPr sz="1400" dirty="0">
                <a:latin typeface="Arial"/>
                <a:cs typeface="Arial"/>
              </a:rPr>
              <a:t> y </a:t>
            </a:r>
            <a:r>
              <a:rPr sz="1400" spc="-5" dirty="0">
                <a:latin typeface="Arial"/>
                <a:cs typeface="Arial"/>
              </a:rPr>
              <a:t>resistente</a:t>
            </a:r>
            <a:r>
              <a:rPr sz="1400" dirty="0">
                <a:latin typeface="Arial"/>
                <a:cs typeface="Arial"/>
              </a:rPr>
              <a:t> a la </a:t>
            </a:r>
            <a:r>
              <a:rPr sz="1400" spc="-5" dirty="0">
                <a:latin typeface="Arial"/>
                <a:cs typeface="Arial"/>
              </a:rPr>
              <a:t>llama </a:t>
            </a:r>
            <a:r>
              <a:rPr sz="1400" dirty="0">
                <a:latin typeface="Arial"/>
                <a:cs typeface="Arial"/>
              </a:rPr>
              <a:t>y a los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aceites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con</a:t>
            </a:r>
            <a:r>
              <a:rPr sz="1400" spc="-5" dirty="0">
                <a:latin typeface="Arial"/>
                <a:cs typeface="Arial"/>
              </a:rPr>
              <a:t> excelentes 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propiedades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mecánicas.</a:t>
            </a:r>
            <a:endParaRPr sz="14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255308" y="8940496"/>
            <a:ext cx="5372100" cy="5073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1150"/>
              </a:lnSpc>
            </a:pPr>
            <a:r>
              <a:rPr sz="1100" dirty="0">
                <a:latin typeface="Calibri"/>
                <a:cs typeface="Calibri"/>
              </a:rPr>
              <a:t>PH </a:t>
            </a:r>
            <a:r>
              <a:rPr sz="1100" spc="-5" dirty="0">
                <a:latin typeface="Calibri"/>
                <a:cs typeface="Calibri"/>
              </a:rPr>
              <a:t>Financial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Park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Tower,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Piso</a:t>
            </a:r>
            <a:r>
              <a:rPr sz="1100" dirty="0">
                <a:latin typeface="Calibri"/>
                <a:cs typeface="Calibri"/>
              </a:rPr>
              <a:t> 35,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Boulevard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Costa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Este. </a:t>
            </a:r>
            <a:r>
              <a:rPr sz="1100" spc="-5" dirty="0">
                <a:latin typeface="Calibri"/>
                <a:cs typeface="Calibri"/>
              </a:rPr>
              <a:t>Corregimiento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Juan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Díaz,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Costa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del</a:t>
            </a:r>
            <a:endParaRPr sz="1100">
              <a:latin typeface="Calibri"/>
              <a:cs typeface="Calibri"/>
            </a:endParaRPr>
          </a:p>
          <a:p>
            <a:pPr marL="1724025" marR="1714500" algn="ctr">
              <a:lnSpc>
                <a:spcPct val="101800"/>
              </a:lnSpc>
            </a:pPr>
            <a:r>
              <a:rPr sz="1100" spc="-5" dirty="0">
                <a:latin typeface="Calibri"/>
                <a:cs typeface="Calibri"/>
              </a:rPr>
              <a:t>Este.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Ciudad</a:t>
            </a:r>
            <a:r>
              <a:rPr sz="110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Panamá.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Panamá. </a:t>
            </a:r>
            <a:r>
              <a:rPr sz="1100" spc="-229" dirty="0">
                <a:latin typeface="Calibri"/>
                <a:cs typeface="Calibri"/>
              </a:rPr>
              <a:t> </a:t>
            </a:r>
            <a:r>
              <a:rPr sz="1100" u="sng" spc="-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3"/>
              </a:rPr>
              <a:t>www.kaizengrp.com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122720" y="6949821"/>
            <a:ext cx="5638800" cy="15690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spcBef>
                <a:spcPts val="100"/>
              </a:spcBef>
            </a:pPr>
            <a:r>
              <a:rPr sz="1400" b="1" spc="-5" dirty="0">
                <a:latin typeface="Arial"/>
                <a:cs typeface="Arial"/>
              </a:rPr>
              <a:t>8.4.4.</a:t>
            </a:r>
            <a:r>
              <a:rPr sz="1400" b="1" spc="-1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Pantalla</a:t>
            </a:r>
            <a:r>
              <a:rPr sz="1400" b="1" spc="-3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Metálica</a:t>
            </a:r>
            <a:endParaRPr sz="1400">
              <a:latin typeface="Arial"/>
              <a:cs typeface="Arial"/>
            </a:endParaRPr>
          </a:p>
          <a:p>
            <a:pPr marL="12700" marR="5080" algn="just">
              <a:lnSpc>
                <a:spcPct val="143800"/>
              </a:lnSpc>
              <a:spcBef>
                <a:spcPts val="805"/>
              </a:spcBef>
            </a:pPr>
            <a:r>
              <a:rPr sz="1400" dirty="0">
                <a:latin typeface="Arial"/>
                <a:cs typeface="Arial"/>
              </a:rPr>
              <a:t>La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pantalla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metálica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estará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formada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por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una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cinta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plana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continua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todo </a:t>
            </a:r>
            <a:r>
              <a:rPr sz="1400" spc="-38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lo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largo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del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cable,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con </a:t>
            </a:r>
            <a:r>
              <a:rPr sz="1400" dirty="0">
                <a:latin typeface="Arial"/>
                <a:cs typeface="Arial"/>
              </a:rPr>
              <a:t>un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espesor </a:t>
            </a:r>
            <a:r>
              <a:rPr sz="1400" spc="-10" dirty="0">
                <a:latin typeface="Arial"/>
                <a:cs typeface="Arial"/>
              </a:rPr>
              <a:t>mínimo</a:t>
            </a:r>
            <a:r>
              <a:rPr sz="1400" spc="-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0,127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mm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y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con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un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ancho </a:t>
            </a:r>
            <a:r>
              <a:rPr sz="1400" spc="-37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mínimo </a:t>
            </a:r>
            <a:r>
              <a:rPr sz="1400" dirty="0">
                <a:latin typeface="Arial"/>
                <a:cs typeface="Arial"/>
              </a:rPr>
              <a:t>de25 </a:t>
            </a:r>
            <a:r>
              <a:rPr sz="1400" spc="-5" dirty="0">
                <a:latin typeface="Arial"/>
                <a:cs typeface="Arial"/>
              </a:rPr>
              <a:t>mm. </a:t>
            </a:r>
            <a:r>
              <a:rPr sz="1400" dirty="0">
                <a:latin typeface="Arial"/>
                <a:cs typeface="Arial"/>
              </a:rPr>
              <a:t>La </a:t>
            </a:r>
            <a:r>
              <a:rPr sz="1400" spc="-5" dirty="0">
                <a:latin typeface="Arial"/>
                <a:cs typeface="Arial"/>
              </a:rPr>
              <a:t>cinta </a:t>
            </a:r>
            <a:r>
              <a:rPr sz="1400" dirty="0">
                <a:latin typeface="Arial"/>
                <a:cs typeface="Arial"/>
              </a:rPr>
              <a:t>debe </a:t>
            </a:r>
            <a:r>
              <a:rPr sz="1400" spc="-5" dirty="0">
                <a:latin typeface="Arial"/>
                <a:cs typeface="Arial"/>
              </a:rPr>
              <a:t>estar </a:t>
            </a:r>
            <a:r>
              <a:rPr sz="1400" dirty="0">
                <a:latin typeface="Arial"/>
                <a:cs typeface="Arial"/>
              </a:rPr>
              <a:t>aplicada </a:t>
            </a:r>
            <a:r>
              <a:rPr sz="1400" spc="-5" dirty="0">
                <a:latin typeface="Arial"/>
                <a:cs typeface="Arial"/>
              </a:rPr>
              <a:t>helicoidalmente </a:t>
            </a:r>
            <a:r>
              <a:rPr sz="1400" dirty="0">
                <a:latin typeface="Arial"/>
                <a:cs typeface="Arial"/>
              </a:rPr>
              <a:t>con </a:t>
            </a:r>
            <a:r>
              <a:rPr sz="1400" spc="-10" dirty="0">
                <a:latin typeface="Arial"/>
                <a:cs typeface="Arial"/>
              </a:rPr>
              <a:t>un </a:t>
            </a:r>
            <a:r>
              <a:rPr sz="1400" spc="-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solape</a:t>
            </a:r>
            <a:r>
              <a:rPr sz="1400" spc="-7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mínimo</a:t>
            </a:r>
            <a:r>
              <a:rPr sz="1400" spc="-7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5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20%.Para</a:t>
            </a:r>
            <a:r>
              <a:rPr sz="1400" spc="-7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el</a:t>
            </a:r>
            <a:r>
              <a:rPr sz="1400" spc="-6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calibre</a:t>
            </a:r>
            <a:r>
              <a:rPr sz="1400" spc="-6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500</a:t>
            </a:r>
            <a:r>
              <a:rPr sz="1400" spc="-5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MCM</a:t>
            </a:r>
            <a:r>
              <a:rPr sz="1400" spc="-6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y</a:t>
            </a:r>
            <a:r>
              <a:rPr sz="1400" spc="-7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superiores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la</a:t>
            </a:r>
            <a:r>
              <a:rPr sz="1400" spc="-7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pantalla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7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158281" y="8909622"/>
            <a:ext cx="5561965" cy="0"/>
          </a:xfrm>
          <a:custGeom>
            <a:avLst/>
            <a:gdLst/>
            <a:ahLst/>
            <a:cxnLst/>
            <a:rect l="l" t="t" r="r" b="b"/>
            <a:pathLst>
              <a:path w="5561965">
                <a:moveTo>
                  <a:pt x="0" y="0"/>
                </a:moveTo>
                <a:lnTo>
                  <a:pt x="5561885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158044" y="804717"/>
            <a:ext cx="999649" cy="431186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6122721" y="1232661"/>
            <a:ext cx="5639435" cy="46291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715" algn="r">
              <a:spcBef>
                <a:spcPts val="100"/>
              </a:spcBef>
            </a:pPr>
            <a:r>
              <a:rPr sz="1100" spc="-5" dirty="0">
                <a:latin typeface="Calibri"/>
                <a:cs typeface="Calibri"/>
              </a:rPr>
              <a:t>Ficha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Técnica: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K-001</a:t>
            </a:r>
            <a:endParaRPr sz="1100">
              <a:latin typeface="Calibri"/>
              <a:cs typeface="Calibri"/>
            </a:endParaRPr>
          </a:p>
          <a:p>
            <a:pPr marL="5149215" marR="5080" indent="118745" algn="r">
              <a:lnSpc>
                <a:spcPct val="101800"/>
              </a:lnSpc>
              <a:spcBef>
                <a:spcPts val="5"/>
              </a:spcBef>
            </a:pPr>
            <a:r>
              <a:rPr sz="1100" dirty="0">
                <a:latin typeface="Calibri"/>
                <a:cs typeface="Calibri"/>
              </a:rPr>
              <a:t>Re</a:t>
            </a:r>
            <a:r>
              <a:rPr sz="1100" spc="5" dirty="0">
                <a:latin typeface="Calibri"/>
                <a:cs typeface="Calibri"/>
              </a:rPr>
              <a:t>v</a:t>
            </a:r>
            <a:r>
              <a:rPr sz="1100" dirty="0">
                <a:latin typeface="Calibri"/>
                <a:cs typeface="Calibri"/>
              </a:rPr>
              <a:t>.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  </a:t>
            </a:r>
            <a:r>
              <a:rPr sz="1100" spc="-5" dirty="0">
                <a:latin typeface="Calibri"/>
                <a:cs typeface="Calibri"/>
              </a:rPr>
              <a:t>Jul-</a:t>
            </a:r>
            <a:r>
              <a:rPr sz="1100" dirty="0">
                <a:latin typeface="Calibri"/>
                <a:cs typeface="Calibri"/>
              </a:rPr>
              <a:t>20</a:t>
            </a:r>
            <a:r>
              <a:rPr sz="1100" spc="-10" dirty="0">
                <a:latin typeface="Calibri"/>
                <a:cs typeface="Calibri"/>
              </a:rPr>
              <a:t>1</a:t>
            </a:r>
            <a:r>
              <a:rPr sz="1100" dirty="0">
                <a:latin typeface="Calibri"/>
                <a:cs typeface="Calibri"/>
              </a:rPr>
              <a:t>8</a:t>
            </a:r>
            <a:endParaRPr sz="1100">
              <a:latin typeface="Calibri"/>
              <a:cs typeface="Calibri"/>
            </a:endParaRPr>
          </a:p>
          <a:p>
            <a:pPr marL="12700" algn="just">
              <a:lnSpc>
                <a:spcPts val="1670"/>
              </a:lnSpc>
            </a:pPr>
            <a:r>
              <a:rPr sz="1400" spc="-5" dirty="0">
                <a:latin typeface="Arial"/>
                <a:cs typeface="Arial"/>
              </a:rPr>
              <a:t>metálica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debe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estar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diseñada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para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soportar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una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corriente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falla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15</a:t>
            </a:r>
            <a:endParaRPr sz="1400">
              <a:latin typeface="Arial"/>
              <a:cs typeface="Arial"/>
            </a:endParaRPr>
          </a:p>
          <a:p>
            <a:pPr marL="12700" algn="just">
              <a:spcBef>
                <a:spcPts val="730"/>
              </a:spcBef>
            </a:pPr>
            <a:r>
              <a:rPr sz="1400" dirty="0">
                <a:latin typeface="Arial"/>
                <a:cs typeface="Arial"/>
              </a:rPr>
              <a:t>KA</a:t>
            </a:r>
            <a:r>
              <a:rPr sz="1400" spc="3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en</a:t>
            </a:r>
            <a:r>
              <a:rPr sz="1400" spc="2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8</a:t>
            </a:r>
            <a:r>
              <a:rPr sz="1400" spc="2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Ciclos.</a:t>
            </a:r>
            <a:r>
              <a:rPr sz="1400" spc="2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</a:t>
            </a:r>
            <a:r>
              <a:rPr sz="1400" spc="1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tales</a:t>
            </a:r>
            <a:r>
              <a:rPr sz="1400" spc="4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efectos</a:t>
            </a:r>
            <a:r>
              <a:rPr sz="1400" spc="3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las</a:t>
            </a:r>
            <a:r>
              <a:rPr sz="1400" spc="1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cintas</a:t>
            </a:r>
            <a:r>
              <a:rPr sz="1400" spc="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se</a:t>
            </a:r>
            <a:r>
              <a:rPr sz="1400" spc="2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combinaran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con</a:t>
            </a:r>
            <a:r>
              <a:rPr sz="1400" spc="2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hilos</a:t>
            </a:r>
            <a:r>
              <a:rPr sz="1400" spc="2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</a:t>
            </a:r>
            <a:r>
              <a:rPr sz="1400" spc="2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fin</a:t>
            </a:r>
            <a:endParaRPr sz="1400">
              <a:latin typeface="Arial"/>
              <a:cs typeface="Arial"/>
            </a:endParaRPr>
          </a:p>
          <a:p>
            <a:pPr marL="12700" marR="6350" algn="just">
              <a:lnSpc>
                <a:spcPct val="143300"/>
              </a:lnSpc>
              <a:spcBef>
                <a:spcPts val="15"/>
              </a:spcBef>
            </a:pPr>
            <a:r>
              <a:rPr sz="140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tener </a:t>
            </a:r>
            <a:r>
              <a:rPr sz="1400" dirty="0">
                <a:latin typeface="Arial"/>
                <a:cs typeface="Arial"/>
              </a:rPr>
              <a:t>la </a:t>
            </a:r>
            <a:r>
              <a:rPr sz="1400" spc="-5" dirty="0">
                <a:latin typeface="Arial"/>
                <a:cs typeface="Arial"/>
              </a:rPr>
              <a:t>sección </a:t>
            </a:r>
            <a:r>
              <a:rPr sz="1400" dirty="0">
                <a:latin typeface="Arial"/>
                <a:cs typeface="Arial"/>
              </a:rPr>
              <a:t>requerida.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Sobre la pantalla </a:t>
            </a:r>
            <a:r>
              <a:rPr sz="1400" spc="-5" dirty="0">
                <a:latin typeface="Arial"/>
                <a:cs typeface="Arial"/>
              </a:rPr>
              <a:t>metálica </a:t>
            </a:r>
            <a:r>
              <a:rPr sz="1400" dirty="0">
                <a:latin typeface="Arial"/>
                <a:cs typeface="Arial"/>
              </a:rPr>
              <a:t>se debe se 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aplicar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capas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compuesto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extruido</a:t>
            </a:r>
            <a:r>
              <a:rPr sz="1400" dirty="0">
                <a:latin typeface="Arial"/>
                <a:cs typeface="Arial"/>
              </a:rPr>
              <a:t> o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encintado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material </a:t>
            </a:r>
            <a:r>
              <a:rPr sz="1400" spc="-37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absorbente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humedad.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40"/>
              </a:spcBef>
            </a:pPr>
            <a:endParaRPr sz="1300">
              <a:latin typeface="Arial"/>
              <a:cs typeface="Arial"/>
            </a:endParaRPr>
          </a:p>
          <a:p>
            <a:pPr marL="12700" algn="just"/>
            <a:r>
              <a:rPr sz="1400" b="1" dirty="0">
                <a:latin typeface="Arial"/>
                <a:cs typeface="Arial"/>
              </a:rPr>
              <a:t>8.4.5</a:t>
            </a:r>
            <a:r>
              <a:rPr sz="1400" b="1" spc="-2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Semiconductor</a:t>
            </a:r>
            <a:r>
              <a:rPr sz="1400" b="1" spc="-1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externo</a:t>
            </a:r>
            <a:endParaRPr sz="1400">
              <a:latin typeface="Arial"/>
              <a:cs typeface="Arial"/>
            </a:endParaRPr>
          </a:p>
          <a:p>
            <a:pPr marL="12700" marR="6350" algn="just">
              <a:lnSpc>
                <a:spcPct val="143600"/>
              </a:lnSpc>
              <a:spcBef>
                <a:spcPts val="820"/>
              </a:spcBef>
            </a:pPr>
            <a:r>
              <a:rPr sz="1400" dirty="0">
                <a:latin typeface="Arial"/>
                <a:cs typeface="Arial"/>
              </a:rPr>
              <a:t>Estará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constituida</a:t>
            </a:r>
            <a:r>
              <a:rPr sz="1400" dirty="0">
                <a:latin typeface="Arial"/>
                <a:cs typeface="Arial"/>
              </a:rPr>
              <a:t> por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una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capa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mezcla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semiconductora</a:t>
            </a:r>
            <a:r>
              <a:rPr sz="1400" dirty="0">
                <a:latin typeface="Arial"/>
                <a:cs typeface="Arial"/>
              </a:rPr>
              <a:t> termo 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estable extruida, </a:t>
            </a:r>
            <a:r>
              <a:rPr sz="1400" dirty="0">
                <a:latin typeface="Arial"/>
                <a:cs typeface="Arial"/>
              </a:rPr>
              <a:t>adherente al </a:t>
            </a:r>
            <a:r>
              <a:rPr sz="1400" spc="-5" dirty="0">
                <a:latin typeface="Arial"/>
                <a:cs typeface="Arial"/>
              </a:rPr>
              <a:t>aislamiento </a:t>
            </a:r>
            <a:r>
              <a:rPr sz="1400" dirty="0">
                <a:latin typeface="Arial"/>
                <a:cs typeface="Arial"/>
              </a:rPr>
              <a:t>en toda </a:t>
            </a:r>
            <a:r>
              <a:rPr sz="1400" spc="5" dirty="0">
                <a:latin typeface="Arial"/>
                <a:cs typeface="Arial"/>
              </a:rPr>
              <a:t>su </a:t>
            </a:r>
            <a:r>
              <a:rPr sz="1400" spc="-5" dirty="0">
                <a:latin typeface="Arial"/>
                <a:cs typeface="Arial"/>
              </a:rPr>
              <a:t>superficie, </a:t>
            </a:r>
            <a:r>
              <a:rPr sz="1400" dirty="0">
                <a:latin typeface="Arial"/>
                <a:cs typeface="Arial"/>
              </a:rPr>
              <a:t>con </a:t>
            </a:r>
            <a:r>
              <a:rPr sz="1400" spc="-10" dirty="0">
                <a:latin typeface="Arial"/>
                <a:cs typeface="Arial"/>
              </a:rPr>
              <a:t>un </a:t>
            </a:r>
            <a:r>
              <a:rPr sz="1400" spc="-37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espesor</a:t>
            </a:r>
            <a:r>
              <a:rPr sz="1400" spc="-9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medio</a:t>
            </a:r>
            <a:r>
              <a:rPr sz="1400" spc="-7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mínimo</a:t>
            </a:r>
            <a:r>
              <a:rPr sz="1400" spc="-7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8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0,8</a:t>
            </a:r>
            <a:r>
              <a:rPr sz="1400" spc="-8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mm</a:t>
            </a:r>
            <a:r>
              <a:rPr sz="1400" spc="-8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y</a:t>
            </a:r>
            <a:r>
              <a:rPr sz="1400" spc="-9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sin</a:t>
            </a:r>
            <a:r>
              <a:rPr sz="1400" spc="-10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acción</a:t>
            </a:r>
            <a:r>
              <a:rPr sz="1400" spc="-8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nociva</a:t>
            </a:r>
            <a:r>
              <a:rPr sz="1400" spc="-7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sobre</a:t>
            </a:r>
            <a:r>
              <a:rPr sz="1400" spc="-9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el</a:t>
            </a:r>
            <a:r>
              <a:rPr sz="1400" spc="-8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conductor </a:t>
            </a:r>
            <a:r>
              <a:rPr sz="1400" spc="-37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y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el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aislamiento.</a:t>
            </a:r>
            <a:r>
              <a:rPr sz="1400" dirty="0">
                <a:latin typeface="Arial"/>
                <a:cs typeface="Arial"/>
              </a:rPr>
              <a:t> Deberá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soportar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las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temperaturas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admisibles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del </a:t>
            </a:r>
            <a:r>
              <a:rPr sz="1400" spc="-5" dirty="0">
                <a:latin typeface="Arial"/>
                <a:cs typeface="Arial"/>
              </a:rPr>
              <a:t> conductor. </a:t>
            </a:r>
            <a:r>
              <a:rPr sz="1400" dirty="0">
                <a:latin typeface="Arial"/>
                <a:cs typeface="Arial"/>
              </a:rPr>
              <a:t>Deberá ser </a:t>
            </a:r>
            <a:r>
              <a:rPr sz="1400" spc="-5" dirty="0">
                <a:latin typeface="Arial"/>
                <a:cs typeface="Arial"/>
              </a:rPr>
              <a:t>fácilmente </a:t>
            </a:r>
            <a:r>
              <a:rPr sz="1400" dirty="0">
                <a:latin typeface="Arial"/>
                <a:cs typeface="Arial"/>
              </a:rPr>
              <a:t>separable del </a:t>
            </a:r>
            <a:r>
              <a:rPr sz="1400" spc="-5" dirty="0">
                <a:latin typeface="Arial"/>
                <a:cs typeface="Arial"/>
              </a:rPr>
              <a:t>aislamiento, </a:t>
            </a:r>
            <a:r>
              <a:rPr sz="1400" dirty="0">
                <a:latin typeface="Arial"/>
                <a:cs typeface="Arial"/>
              </a:rPr>
              <a:t>que </a:t>
            </a:r>
            <a:r>
              <a:rPr sz="1400" spc="-5" dirty="0">
                <a:latin typeface="Arial"/>
                <a:cs typeface="Arial"/>
              </a:rPr>
              <a:t>debe </a:t>
            </a:r>
            <a:r>
              <a:rPr sz="1400" dirty="0">
                <a:latin typeface="Arial"/>
                <a:cs typeface="Arial"/>
              </a:rPr>
              <a:t> quedar,</a:t>
            </a:r>
            <a:r>
              <a:rPr sz="1400" spc="-8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después</a:t>
            </a:r>
            <a:r>
              <a:rPr sz="1400" spc="-8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8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la</a:t>
            </a:r>
            <a:r>
              <a:rPr sz="1400" spc="-7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separación,</a:t>
            </a:r>
            <a:r>
              <a:rPr sz="1400" spc="-8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sin</a:t>
            </a:r>
            <a:r>
              <a:rPr sz="1400" spc="-8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trazas</a:t>
            </a:r>
            <a:r>
              <a:rPr sz="1400" spc="-7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7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mezcla</a:t>
            </a:r>
            <a:r>
              <a:rPr sz="1400" spc="-7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semiconductora </a:t>
            </a:r>
            <a:r>
              <a:rPr sz="1400" spc="-37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apreciables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simple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vista.</a:t>
            </a:r>
            <a:endParaRPr sz="14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255308" y="8940496"/>
            <a:ext cx="5372100" cy="5073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1150"/>
              </a:lnSpc>
            </a:pPr>
            <a:r>
              <a:rPr sz="1100" dirty="0">
                <a:latin typeface="Calibri"/>
                <a:cs typeface="Calibri"/>
              </a:rPr>
              <a:t>PH </a:t>
            </a:r>
            <a:r>
              <a:rPr sz="1100" spc="-5" dirty="0">
                <a:latin typeface="Calibri"/>
                <a:cs typeface="Calibri"/>
              </a:rPr>
              <a:t>Financial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Park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Tower,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Piso</a:t>
            </a:r>
            <a:r>
              <a:rPr sz="1100" dirty="0">
                <a:latin typeface="Calibri"/>
                <a:cs typeface="Calibri"/>
              </a:rPr>
              <a:t> 35,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Boulevard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Costa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Este. </a:t>
            </a:r>
            <a:r>
              <a:rPr sz="1100" spc="-5" dirty="0">
                <a:latin typeface="Calibri"/>
                <a:cs typeface="Calibri"/>
              </a:rPr>
              <a:t>Corregimiento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Juan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Díaz,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Costa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del</a:t>
            </a:r>
            <a:endParaRPr sz="1100">
              <a:latin typeface="Calibri"/>
              <a:cs typeface="Calibri"/>
            </a:endParaRPr>
          </a:p>
          <a:p>
            <a:pPr marL="1724025" marR="1714500" algn="ctr">
              <a:lnSpc>
                <a:spcPct val="101800"/>
              </a:lnSpc>
            </a:pPr>
            <a:r>
              <a:rPr sz="1100" spc="-5" dirty="0">
                <a:latin typeface="Calibri"/>
                <a:cs typeface="Calibri"/>
              </a:rPr>
              <a:t>Este.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Ciudad</a:t>
            </a:r>
            <a:r>
              <a:rPr sz="110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Panamá.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Panamá. </a:t>
            </a:r>
            <a:r>
              <a:rPr sz="1100" spc="-229" dirty="0">
                <a:latin typeface="Calibri"/>
                <a:cs typeface="Calibri"/>
              </a:rPr>
              <a:t> </a:t>
            </a:r>
            <a:r>
              <a:rPr sz="1100" u="sng" spc="-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3"/>
              </a:rPr>
              <a:t>www.kaizengrp.com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122720" y="6439281"/>
            <a:ext cx="5637530" cy="18751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algn="just">
              <a:spcBef>
                <a:spcPts val="105"/>
              </a:spcBef>
            </a:pPr>
            <a:r>
              <a:rPr sz="1400" b="1" spc="-5" dirty="0">
                <a:latin typeface="Arial"/>
                <a:cs typeface="Arial"/>
              </a:rPr>
              <a:t>8.4.6.</a:t>
            </a:r>
            <a:r>
              <a:rPr sz="1400" b="1" spc="-1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Semiconductor</a:t>
            </a:r>
            <a:r>
              <a:rPr sz="1400" b="1" spc="-1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Interno</a:t>
            </a:r>
            <a:endParaRPr sz="1400">
              <a:latin typeface="Arial"/>
              <a:cs typeface="Arial"/>
            </a:endParaRPr>
          </a:p>
          <a:p>
            <a:pPr marL="12700" marR="5080" algn="just">
              <a:lnSpc>
                <a:spcPct val="143600"/>
              </a:lnSpc>
              <a:spcBef>
                <a:spcPts val="815"/>
              </a:spcBef>
            </a:pPr>
            <a:r>
              <a:rPr sz="1400" dirty="0">
                <a:latin typeface="Arial"/>
                <a:cs typeface="Arial"/>
              </a:rPr>
              <a:t>Estará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constituida</a:t>
            </a:r>
            <a:r>
              <a:rPr sz="1400" dirty="0">
                <a:latin typeface="Arial"/>
                <a:cs typeface="Arial"/>
              </a:rPr>
              <a:t> por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una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capa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mezcla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semiconductora</a:t>
            </a:r>
            <a:r>
              <a:rPr sz="1400" dirty="0">
                <a:latin typeface="Arial"/>
                <a:cs typeface="Arial"/>
              </a:rPr>
              <a:t> termo 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estable extruida, </a:t>
            </a:r>
            <a:r>
              <a:rPr sz="1400" dirty="0">
                <a:latin typeface="Arial"/>
                <a:cs typeface="Arial"/>
              </a:rPr>
              <a:t>adherente al </a:t>
            </a:r>
            <a:r>
              <a:rPr sz="1400" spc="-5" dirty="0">
                <a:latin typeface="Arial"/>
                <a:cs typeface="Arial"/>
              </a:rPr>
              <a:t>aislamiento </a:t>
            </a:r>
            <a:r>
              <a:rPr sz="1400" dirty="0">
                <a:latin typeface="Arial"/>
                <a:cs typeface="Arial"/>
              </a:rPr>
              <a:t>en toda su </a:t>
            </a:r>
            <a:r>
              <a:rPr sz="1400" spc="-5" dirty="0">
                <a:latin typeface="Arial"/>
                <a:cs typeface="Arial"/>
              </a:rPr>
              <a:t>superficie, </a:t>
            </a:r>
            <a:r>
              <a:rPr sz="1400" dirty="0">
                <a:latin typeface="Arial"/>
                <a:cs typeface="Arial"/>
              </a:rPr>
              <a:t>con </a:t>
            </a:r>
            <a:r>
              <a:rPr sz="1400" spc="-10" dirty="0">
                <a:latin typeface="Arial"/>
                <a:cs typeface="Arial"/>
              </a:rPr>
              <a:t>un </a:t>
            </a:r>
            <a:r>
              <a:rPr sz="1400" spc="-37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espesor</a:t>
            </a:r>
            <a:r>
              <a:rPr sz="1400" spc="-9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medio</a:t>
            </a:r>
            <a:r>
              <a:rPr sz="1400" spc="-7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mínimo</a:t>
            </a:r>
            <a:r>
              <a:rPr sz="1400" spc="-7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8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0,5</a:t>
            </a:r>
            <a:r>
              <a:rPr sz="1400" spc="-8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mm</a:t>
            </a:r>
            <a:r>
              <a:rPr sz="1400" spc="-8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y</a:t>
            </a:r>
            <a:r>
              <a:rPr sz="1400" spc="-9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sin</a:t>
            </a:r>
            <a:r>
              <a:rPr sz="1400" spc="-10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acción</a:t>
            </a:r>
            <a:r>
              <a:rPr sz="1400" spc="-8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nociva</a:t>
            </a:r>
            <a:r>
              <a:rPr sz="1400" spc="-7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sobre</a:t>
            </a:r>
            <a:r>
              <a:rPr sz="1400" spc="-9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el</a:t>
            </a:r>
            <a:r>
              <a:rPr sz="1400" spc="-8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conductor </a:t>
            </a:r>
            <a:r>
              <a:rPr sz="1400" spc="-37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y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el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aislamiento.</a:t>
            </a:r>
            <a:r>
              <a:rPr sz="1400" dirty="0">
                <a:latin typeface="Arial"/>
                <a:cs typeface="Arial"/>
              </a:rPr>
              <a:t> Deberá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soportar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las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temperaturas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admisibles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del </a:t>
            </a:r>
            <a:r>
              <a:rPr sz="1400" spc="-5" dirty="0">
                <a:latin typeface="Arial"/>
                <a:cs typeface="Arial"/>
              </a:rPr>
              <a:t> conductor.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7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582528" y="1232662"/>
            <a:ext cx="1179830" cy="5353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00" spc="-5" dirty="0">
                <a:latin typeface="Calibri"/>
                <a:cs typeface="Calibri"/>
              </a:rPr>
              <a:t>Ficha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Técnica: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K-001</a:t>
            </a:r>
            <a:endParaRPr sz="1100">
              <a:latin typeface="Calibri"/>
              <a:cs typeface="Calibri"/>
            </a:endParaRPr>
          </a:p>
          <a:p>
            <a:pPr marL="689610" marR="5080" indent="118745">
              <a:lnSpc>
                <a:spcPct val="101800"/>
              </a:lnSpc>
              <a:spcBef>
                <a:spcPts val="5"/>
              </a:spcBef>
            </a:pPr>
            <a:r>
              <a:rPr sz="1100" dirty="0">
                <a:latin typeface="Calibri"/>
                <a:cs typeface="Calibri"/>
              </a:rPr>
              <a:t>Re</a:t>
            </a:r>
            <a:r>
              <a:rPr sz="1100" spc="5" dirty="0">
                <a:latin typeface="Calibri"/>
                <a:cs typeface="Calibri"/>
              </a:rPr>
              <a:t>v</a:t>
            </a:r>
            <a:r>
              <a:rPr sz="1100" dirty="0">
                <a:latin typeface="Calibri"/>
                <a:cs typeface="Calibri"/>
              </a:rPr>
              <a:t>.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  </a:t>
            </a:r>
            <a:r>
              <a:rPr sz="1100" spc="-5" dirty="0">
                <a:latin typeface="Calibri"/>
                <a:cs typeface="Calibri"/>
              </a:rPr>
              <a:t>Jul-</a:t>
            </a:r>
            <a:r>
              <a:rPr sz="1100" dirty="0">
                <a:latin typeface="Calibri"/>
                <a:cs typeface="Calibri"/>
              </a:rPr>
              <a:t>20</a:t>
            </a:r>
            <a:r>
              <a:rPr sz="1100" spc="-10" dirty="0">
                <a:latin typeface="Calibri"/>
                <a:cs typeface="Calibri"/>
              </a:rPr>
              <a:t>1</a:t>
            </a:r>
            <a:r>
              <a:rPr sz="1100" dirty="0">
                <a:latin typeface="Calibri"/>
                <a:cs typeface="Calibri"/>
              </a:rPr>
              <a:t>8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6158281" y="8909622"/>
            <a:ext cx="5561965" cy="0"/>
          </a:xfrm>
          <a:custGeom>
            <a:avLst/>
            <a:gdLst/>
            <a:ahLst/>
            <a:cxnLst/>
            <a:rect l="l" t="t" r="r" b="b"/>
            <a:pathLst>
              <a:path w="5561965">
                <a:moveTo>
                  <a:pt x="0" y="0"/>
                </a:moveTo>
                <a:lnTo>
                  <a:pt x="5561885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158044" y="804717"/>
            <a:ext cx="999649" cy="431186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6122721" y="1738631"/>
            <a:ext cx="5639435" cy="65493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spcBef>
                <a:spcPts val="100"/>
              </a:spcBef>
            </a:pPr>
            <a:r>
              <a:rPr sz="1400" b="1" spc="-5" dirty="0">
                <a:latin typeface="Arial"/>
                <a:cs typeface="Arial"/>
              </a:rPr>
              <a:t>8.4.7.</a:t>
            </a:r>
            <a:r>
              <a:rPr sz="1400" b="1" spc="-1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Bloqueador</a:t>
            </a:r>
            <a:r>
              <a:rPr sz="1400" b="1" spc="-1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de</a:t>
            </a:r>
            <a:r>
              <a:rPr sz="1400" b="1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humedad</a:t>
            </a:r>
            <a:endParaRPr sz="1400">
              <a:latin typeface="Arial"/>
              <a:cs typeface="Arial"/>
            </a:endParaRPr>
          </a:p>
          <a:p>
            <a:pPr marL="12700" marR="5080" indent="50165" algn="just">
              <a:lnSpc>
                <a:spcPct val="143600"/>
              </a:lnSpc>
              <a:spcBef>
                <a:spcPts val="820"/>
              </a:spcBef>
            </a:pPr>
            <a:r>
              <a:rPr sz="1400" spc="-5" dirty="0">
                <a:latin typeface="Arial"/>
                <a:cs typeface="Arial"/>
              </a:rPr>
              <a:t>Cada capa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hilos </a:t>
            </a:r>
            <a:r>
              <a:rPr sz="1400" dirty="0">
                <a:latin typeface="Arial"/>
                <a:cs typeface="Arial"/>
              </a:rPr>
              <a:t>del </a:t>
            </a:r>
            <a:r>
              <a:rPr sz="1400" spc="-5" dirty="0">
                <a:latin typeface="Arial"/>
                <a:cs typeface="Arial"/>
              </a:rPr>
              <a:t>conductor principal, excepto </a:t>
            </a:r>
            <a:r>
              <a:rPr sz="1400" spc="-10" dirty="0">
                <a:latin typeface="Arial"/>
                <a:cs typeface="Arial"/>
              </a:rPr>
              <a:t>la </a:t>
            </a:r>
            <a:r>
              <a:rPr sz="1400" spc="-5" dirty="0">
                <a:latin typeface="Arial"/>
                <a:cs typeface="Arial"/>
              </a:rPr>
              <a:t>exterior, estará </a:t>
            </a:r>
            <a:r>
              <a:rPr sz="1400" dirty="0">
                <a:latin typeface="Arial"/>
                <a:cs typeface="Arial"/>
              </a:rPr>
              <a:t> recubierta con un </a:t>
            </a:r>
            <a:r>
              <a:rPr sz="1400" spc="-5" dirty="0">
                <a:latin typeface="Arial"/>
                <a:cs typeface="Arial"/>
              </a:rPr>
              <a:t>compuesto bloqueador </a:t>
            </a:r>
            <a:r>
              <a:rPr sz="1400" dirty="0">
                <a:latin typeface="Arial"/>
                <a:cs typeface="Arial"/>
              </a:rPr>
              <a:t>para </a:t>
            </a:r>
            <a:r>
              <a:rPr sz="1400" spc="-5" dirty="0">
                <a:latin typeface="Arial"/>
                <a:cs typeface="Arial"/>
              </a:rPr>
              <a:t>evitar </a:t>
            </a:r>
            <a:r>
              <a:rPr sz="1400" dirty="0">
                <a:latin typeface="Arial"/>
                <a:cs typeface="Arial"/>
              </a:rPr>
              <a:t>la </a:t>
            </a:r>
            <a:r>
              <a:rPr sz="1400" spc="-5" dirty="0">
                <a:latin typeface="Arial"/>
                <a:cs typeface="Arial"/>
              </a:rPr>
              <a:t>migración </a:t>
            </a:r>
            <a:r>
              <a:rPr sz="1400" spc="-1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agua a </a:t>
            </a:r>
            <a:r>
              <a:rPr sz="1400" spc="-5" dirty="0">
                <a:latin typeface="Arial"/>
                <a:cs typeface="Arial"/>
              </a:rPr>
              <a:t>través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los espacios entre éstos. </a:t>
            </a:r>
            <a:r>
              <a:rPr sz="1400" dirty="0">
                <a:latin typeface="Arial"/>
                <a:cs typeface="Arial"/>
              </a:rPr>
              <a:t>El </a:t>
            </a:r>
            <a:r>
              <a:rPr sz="1400" spc="-5" dirty="0">
                <a:latin typeface="Arial"/>
                <a:cs typeface="Arial"/>
              </a:rPr>
              <a:t>compuesto bloqueador </a:t>
            </a:r>
            <a:r>
              <a:rPr sz="1400" dirty="0">
                <a:latin typeface="Arial"/>
                <a:cs typeface="Arial"/>
              </a:rPr>
              <a:t> debe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cumplir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con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los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requerimientos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la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norma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ICEA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T-31-610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y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debe </a:t>
            </a:r>
            <a:r>
              <a:rPr sz="1400" spc="-38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ser </a:t>
            </a:r>
            <a:r>
              <a:rPr sz="1400" spc="-5" dirty="0">
                <a:latin typeface="Arial"/>
                <a:cs typeface="Arial"/>
              </a:rPr>
              <a:t>compatible con </a:t>
            </a:r>
            <a:r>
              <a:rPr sz="1400" dirty="0">
                <a:latin typeface="Arial"/>
                <a:cs typeface="Arial"/>
              </a:rPr>
              <a:t>el </a:t>
            </a:r>
            <a:r>
              <a:rPr sz="1400" spc="-5" dirty="0">
                <a:latin typeface="Arial"/>
                <a:cs typeface="Arial"/>
              </a:rPr>
              <a:t>conductor, </a:t>
            </a:r>
            <a:r>
              <a:rPr sz="1400" dirty="0">
                <a:latin typeface="Arial"/>
                <a:cs typeface="Arial"/>
              </a:rPr>
              <a:t>la </a:t>
            </a:r>
            <a:r>
              <a:rPr sz="1400" spc="-5" dirty="0">
                <a:latin typeface="Arial"/>
                <a:cs typeface="Arial"/>
              </a:rPr>
              <a:t>pantalla extruida </a:t>
            </a:r>
            <a:r>
              <a:rPr sz="1400" dirty="0">
                <a:latin typeface="Arial"/>
                <a:cs typeface="Arial"/>
              </a:rPr>
              <a:t>sobre </a:t>
            </a:r>
            <a:r>
              <a:rPr sz="1400" spc="-5" dirty="0">
                <a:latin typeface="Arial"/>
                <a:cs typeface="Arial"/>
              </a:rPr>
              <a:t>éste, </a:t>
            </a:r>
            <a:r>
              <a:rPr sz="1400" spc="-10" dirty="0">
                <a:latin typeface="Arial"/>
                <a:cs typeface="Arial"/>
              </a:rPr>
              <a:t>el </a:t>
            </a:r>
            <a:r>
              <a:rPr sz="1400" spc="-5" dirty="0">
                <a:latin typeface="Arial"/>
                <a:cs typeface="Arial"/>
              </a:rPr>
              <a:t> aislamiento</a:t>
            </a:r>
            <a:r>
              <a:rPr sz="1400" dirty="0">
                <a:latin typeface="Arial"/>
                <a:cs typeface="Arial"/>
              </a:rPr>
              <a:t> y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los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accesorios</a:t>
            </a:r>
            <a:r>
              <a:rPr sz="1400" dirty="0">
                <a:latin typeface="Arial"/>
                <a:cs typeface="Arial"/>
              </a:rPr>
              <a:t> para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las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conexiones</a:t>
            </a:r>
            <a:r>
              <a:rPr sz="1400" dirty="0">
                <a:latin typeface="Arial"/>
                <a:cs typeface="Arial"/>
              </a:rPr>
              <a:t> y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empalmes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del 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conductor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(codos </a:t>
            </a:r>
            <a:r>
              <a:rPr sz="1400" spc="-10" dirty="0">
                <a:latin typeface="Arial"/>
                <a:cs typeface="Arial"/>
              </a:rPr>
              <a:t>de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EPDM).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40"/>
              </a:spcBef>
            </a:pPr>
            <a:endParaRPr sz="1300">
              <a:latin typeface="Arial"/>
              <a:cs typeface="Arial"/>
            </a:endParaRPr>
          </a:p>
          <a:p>
            <a:pPr marL="359410" lvl="1" indent="-347345" algn="just">
              <a:buAutoNum type="arabicPeriod" startAt="5"/>
              <a:tabLst>
                <a:tab pos="360045" algn="l"/>
              </a:tabLst>
            </a:pPr>
            <a:r>
              <a:rPr sz="1400" b="1" spc="-5" dirty="0">
                <a:latin typeface="Arial"/>
                <a:cs typeface="Arial"/>
              </a:rPr>
              <a:t>Pruebas</a:t>
            </a:r>
            <a:r>
              <a:rPr sz="1400" b="1" spc="-3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Tipo</a:t>
            </a:r>
            <a:endParaRPr sz="1400">
              <a:latin typeface="Arial"/>
              <a:cs typeface="Arial"/>
            </a:endParaRPr>
          </a:p>
          <a:p>
            <a:pPr lvl="1">
              <a:spcBef>
                <a:spcPts val="40"/>
              </a:spcBef>
              <a:buFont typeface="Arial"/>
              <a:buAutoNum type="arabicPeriod" startAt="5"/>
            </a:pPr>
            <a:endParaRPr sz="1300">
              <a:latin typeface="Arial"/>
              <a:cs typeface="Arial"/>
            </a:endParaRPr>
          </a:p>
          <a:p>
            <a:pPr marL="507365" lvl="2" indent="-495300">
              <a:buAutoNum type="arabicPeriod"/>
              <a:tabLst>
                <a:tab pos="508000" algn="l"/>
              </a:tabLst>
            </a:pPr>
            <a:r>
              <a:rPr sz="1400" b="1" spc="-5" dirty="0">
                <a:latin typeface="Arial"/>
                <a:cs typeface="Arial"/>
              </a:rPr>
              <a:t>Resistencia</a:t>
            </a:r>
            <a:r>
              <a:rPr sz="1400" b="1" spc="-2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eléctrica</a:t>
            </a:r>
            <a:r>
              <a:rPr sz="1400" b="1" spc="-1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de</a:t>
            </a:r>
            <a:r>
              <a:rPr sz="1400" b="1" spc="-1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los</a:t>
            </a:r>
            <a:r>
              <a:rPr sz="1400" b="1" spc="-1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conductores</a:t>
            </a:r>
            <a:endParaRPr sz="1400">
              <a:latin typeface="Arial"/>
              <a:cs typeface="Arial"/>
            </a:endParaRPr>
          </a:p>
          <a:p>
            <a:pPr lvl="2">
              <a:spcBef>
                <a:spcPts val="40"/>
              </a:spcBef>
              <a:buFont typeface="Arial"/>
              <a:buAutoNum type="arabicPeriod"/>
            </a:pPr>
            <a:endParaRPr sz="1300">
              <a:latin typeface="Arial"/>
              <a:cs typeface="Arial"/>
            </a:endParaRPr>
          </a:p>
          <a:p>
            <a:pPr marL="507365" lvl="2" indent="-495300">
              <a:spcBef>
                <a:spcPts val="5"/>
              </a:spcBef>
              <a:buAutoNum type="arabicPeriod"/>
              <a:tabLst>
                <a:tab pos="508000" algn="l"/>
              </a:tabLst>
            </a:pPr>
            <a:r>
              <a:rPr sz="1400" b="1" spc="-5" dirty="0">
                <a:latin typeface="Arial"/>
                <a:cs typeface="Arial"/>
              </a:rPr>
              <a:t>Tensión</a:t>
            </a:r>
            <a:r>
              <a:rPr sz="1400" b="1" spc="-1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aplicada</a:t>
            </a:r>
            <a:r>
              <a:rPr sz="1400" b="1" spc="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a</a:t>
            </a:r>
            <a:r>
              <a:rPr sz="1400" b="1" spc="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frecuencia</a:t>
            </a:r>
            <a:r>
              <a:rPr sz="1400" b="1" spc="-1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industrial</a:t>
            </a:r>
            <a:endParaRPr sz="1400">
              <a:latin typeface="Arial"/>
              <a:cs typeface="Arial"/>
            </a:endParaRPr>
          </a:p>
          <a:p>
            <a:pPr lvl="2">
              <a:spcBef>
                <a:spcPts val="40"/>
              </a:spcBef>
              <a:buFont typeface="Arial"/>
              <a:buAutoNum type="arabicPeriod"/>
            </a:pPr>
            <a:endParaRPr sz="1300">
              <a:latin typeface="Arial"/>
              <a:cs typeface="Arial"/>
            </a:endParaRPr>
          </a:p>
          <a:p>
            <a:pPr marL="507365" lvl="2" indent="-495300">
              <a:buAutoNum type="arabicPeriod"/>
              <a:tabLst>
                <a:tab pos="508000" algn="l"/>
              </a:tabLst>
            </a:pPr>
            <a:r>
              <a:rPr sz="1400" b="1" spc="-5" dirty="0">
                <a:latin typeface="Arial"/>
                <a:cs typeface="Arial"/>
              </a:rPr>
              <a:t>Tensión</a:t>
            </a:r>
            <a:r>
              <a:rPr sz="1400" b="1" spc="-1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aplicada </a:t>
            </a:r>
            <a:r>
              <a:rPr sz="1400" b="1" dirty="0">
                <a:latin typeface="Arial"/>
                <a:cs typeface="Arial"/>
              </a:rPr>
              <a:t>a</a:t>
            </a:r>
            <a:r>
              <a:rPr sz="1400" b="1" spc="-1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impulsos</a:t>
            </a:r>
            <a:endParaRPr sz="1400">
              <a:latin typeface="Arial"/>
              <a:cs typeface="Arial"/>
            </a:endParaRPr>
          </a:p>
          <a:p>
            <a:pPr lvl="2">
              <a:spcBef>
                <a:spcPts val="40"/>
              </a:spcBef>
              <a:buFont typeface="Arial"/>
              <a:buAutoNum type="arabicPeriod"/>
            </a:pPr>
            <a:endParaRPr sz="1300">
              <a:latin typeface="Arial"/>
              <a:cs typeface="Arial"/>
            </a:endParaRPr>
          </a:p>
          <a:p>
            <a:pPr marL="507365" lvl="2" indent="-495300">
              <a:buAutoNum type="arabicPeriod"/>
              <a:tabLst>
                <a:tab pos="508000" algn="l"/>
              </a:tabLst>
            </a:pPr>
            <a:r>
              <a:rPr sz="1400" b="1" dirty="0">
                <a:latin typeface="Arial"/>
                <a:cs typeface="Arial"/>
              </a:rPr>
              <a:t>Descargas</a:t>
            </a:r>
            <a:r>
              <a:rPr sz="1400" b="1" spc="-6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Parciales</a:t>
            </a:r>
            <a:endParaRPr sz="1400">
              <a:latin typeface="Arial"/>
              <a:cs typeface="Arial"/>
            </a:endParaRPr>
          </a:p>
          <a:p>
            <a:pPr lvl="2">
              <a:spcBef>
                <a:spcPts val="40"/>
              </a:spcBef>
              <a:buFont typeface="Arial"/>
              <a:buAutoNum type="arabicPeriod"/>
            </a:pPr>
            <a:endParaRPr sz="1300">
              <a:latin typeface="Arial"/>
              <a:cs typeface="Arial"/>
            </a:endParaRPr>
          </a:p>
          <a:p>
            <a:pPr marL="507365" lvl="2" indent="-495300">
              <a:buAutoNum type="arabicPeriod"/>
              <a:tabLst>
                <a:tab pos="508000" algn="l"/>
              </a:tabLst>
            </a:pPr>
            <a:r>
              <a:rPr sz="1400" b="1" spc="-5" dirty="0">
                <a:latin typeface="Arial"/>
                <a:cs typeface="Arial"/>
              </a:rPr>
              <a:t>Envejecimiento</a:t>
            </a:r>
            <a:r>
              <a:rPr sz="1400" b="1" spc="-2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Eléctrico</a:t>
            </a:r>
            <a:endParaRPr sz="1400">
              <a:latin typeface="Arial"/>
              <a:cs typeface="Arial"/>
            </a:endParaRPr>
          </a:p>
          <a:p>
            <a:pPr lvl="2">
              <a:spcBef>
                <a:spcPts val="40"/>
              </a:spcBef>
              <a:buFont typeface="Arial"/>
              <a:buAutoNum type="arabicPeriod"/>
            </a:pPr>
            <a:endParaRPr sz="1300">
              <a:latin typeface="Arial"/>
              <a:cs typeface="Arial"/>
            </a:endParaRPr>
          </a:p>
          <a:p>
            <a:pPr marL="507365" lvl="2" indent="-495300">
              <a:spcBef>
                <a:spcPts val="5"/>
              </a:spcBef>
              <a:buAutoNum type="arabicPeriod"/>
              <a:tabLst>
                <a:tab pos="508000" algn="l"/>
              </a:tabLst>
            </a:pPr>
            <a:r>
              <a:rPr sz="1400" b="1" spc="-10" dirty="0">
                <a:latin typeface="Arial"/>
                <a:cs typeface="Arial"/>
              </a:rPr>
              <a:t>Ensayos</a:t>
            </a:r>
            <a:r>
              <a:rPr sz="1400" b="1" dirty="0">
                <a:latin typeface="Arial"/>
                <a:cs typeface="Arial"/>
              </a:rPr>
              <a:t> sobre</a:t>
            </a:r>
            <a:r>
              <a:rPr sz="1400" b="1" spc="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componentes</a:t>
            </a:r>
            <a:r>
              <a:rPr sz="1400" b="1" spc="-1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del</a:t>
            </a:r>
            <a:r>
              <a:rPr sz="1400" b="1" spc="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cable</a:t>
            </a:r>
            <a:endParaRPr sz="1400">
              <a:latin typeface="Arial"/>
              <a:cs typeface="Arial"/>
            </a:endParaRPr>
          </a:p>
          <a:p>
            <a:pPr lvl="2">
              <a:spcBef>
                <a:spcPts val="40"/>
              </a:spcBef>
              <a:buFont typeface="Arial"/>
              <a:buAutoNum type="arabicPeriod"/>
            </a:pPr>
            <a:endParaRPr sz="1300">
              <a:latin typeface="Arial"/>
              <a:cs typeface="Arial"/>
            </a:endParaRPr>
          </a:p>
          <a:p>
            <a:pPr marL="507365" lvl="2" indent="-495300">
              <a:buAutoNum type="arabicPeriod"/>
              <a:tabLst>
                <a:tab pos="508000" algn="l"/>
              </a:tabLst>
            </a:pPr>
            <a:r>
              <a:rPr sz="1400" b="1" spc="-5" dirty="0">
                <a:latin typeface="Arial"/>
                <a:cs typeface="Arial"/>
              </a:rPr>
              <a:t>Resistividad de</a:t>
            </a:r>
            <a:r>
              <a:rPr sz="1400" b="1" spc="-1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las </a:t>
            </a:r>
            <a:r>
              <a:rPr sz="1400" b="1" spc="-5" dirty="0">
                <a:latin typeface="Arial"/>
                <a:cs typeface="Arial"/>
              </a:rPr>
              <a:t>pantallas</a:t>
            </a:r>
            <a:r>
              <a:rPr sz="1400" b="1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semiconductoras</a:t>
            </a:r>
            <a:endParaRPr sz="1400">
              <a:latin typeface="Arial"/>
              <a:cs typeface="Arial"/>
            </a:endParaRPr>
          </a:p>
          <a:p>
            <a:pPr marL="12700" marR="8890" lvl="2">
              <a:lnSpc>
                <a:spcPct val="143600"/>
              </a:lnSpc>
              <a:spcBef>
                <a:spcPts val="805"/>
              </a:spcBef>
              <a:buAutoNum type="arabicPeriod"/>
              <a:tabLst>
                <a:tab pos="542925" algn="l"/>
              </a:tabLst>
            </a:pPr>
            <a:r>
              <a:rPr sz="1400" b="1" spc="-10" dirty="0">
                <a:latin typeface="Arial"/>
                <a:cs typeface="Arial"/>
              </a:rPr>
              <a:t>Ensayo</a:t>
            </a:r>
            <a:r>
              <a:rPr sz="1400" b="1" spc="254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de</a:t>
            </a:r>
            <a:r>
              <a:rPr sz="1400" b="1" spc="26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resistencia</a:t>
            </a:r>
            <a:r>
              <a:rPr sz="1400" b="1" spc="25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a</a:t>
            </a:r>
            <a:r>
              <a:rPr sz="1400" b="1" spc="27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la</a:t>
            </a:r>
            <a:r>
              <a:rPr sz="1400" b="1" spc="26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propagación</a:t>
            </a:r>
            <a:r>
              <a:rPr sz="1400" b="1" spc="254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de</a:t>
            </a:r>
            <a:r>
              <a:rPr sz="1400" b="1" spc="27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la</a:t>
            </a:r>
            <a:r>
              <a:rPr sz="1400" b="1" spc="25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llama</a:t>
            </a:r>
            <a:r>
              <a:rPr sz="1400" b="1" spc="26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de</a:t>
            </a:r>
            <a:r>
              <a:rPr sz="1400" b="1" spc="254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la </a:t>
            </a:r>
            <a:r>
              <a:rPr sz="1400" b="1" spc="-37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cubierta</a:t>
            </a:r>
            <a:endParaRPr sz="14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255308" y="8940496"/>
            <a:ext cx="5372100" cy="5073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1150"/>
              </a:lnSpc>
            </a:pPr>
            <a:r>
              <a:rPr sz="1100" dirty="0">
                <a:latin typeface="Calibri"/>
                <a:cs typeface="Calibri"/>
              </a:rPr>
              <a:t>PH </a:t>
            </a:r>
            <a:r>
              <a:rPr sz="1100" spc="-5" dirty="0">
                <a:latin typeface="Calibri"/>
                <a:cs typeface="Calibri"/>
              </a:rPr>
              <a:t>Financial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Park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Tower,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Piso</a:t>
            </a:r>
            <a:r>
              <a:rPr sz="1100" dirty="0">
                <a:latin typeface="Calibri"/>
                <a:cs typeface="Calibri"/>
              </a:rPr>
              <a:t> 35,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Boulevard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Costa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Este. </a:t>
            </a:r>
            <a:r>
              <a:rPr sz="1100" spc="-5" dirty="0">
                <a:latin typeface="Calibri"/>
                <a:cs typeface="Calibri"/>
              </a:rPr>
              <a:t>Corregimiento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Juan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Díaz,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Costa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del</a:t>
            </a:r>
            <a:endParaRPr sz="1100">
              <a:latin typeface="Calibri"/>
              <a:cs typeface="Calibri"/>
            </a:endParaRPr>
          </a:p>
          <a:p>
            <a:pPr marL="1724025" marR="1714500" algn="ctr">
              <a:lnSpc>
                <a:spcPct val="101800"/>
              </a:lnSpc>
            </a:pPr>
            <a:r>
              <a:rPr sz="1100" spc="-5" dirty="0">
                <a:latin typeface="Calibri"/>
                <a:cs typeface="Calibri"/>
              </a:rPr>
              <a:t>Este.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Ciudad</a:t>
            </a:r>
            <a:r>
              <a:rPr sz="110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Panamá.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Panamá. </a:t>
            </a:r>
            <a:r>
              <a:rPr sz="1100" spc="-229" dirty="0">
                <a:latin typeface="Calibri"/>
                <a:cs typeface="Calibri"/>
              </a:rPr>
              <a:t> </a:t>
            </a:r>
            <a:r>
              <a:rPr sz="1100" u="sng" spc="-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3"/>
              </a:rPr>
              <a:t>www.kaizengrp.com</a:t>
            </a:r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7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582528" y="1232662"/>
            <a:ext cx="1179830" cy="5353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00" spc="-5" dirty="0">
                <a:latin typeface="Calibri"/>
                <a:cs typeface="Calibri"/>
              </a:rPr>
              <a:t>Ficha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Técnica: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K-001</a:t>
            </a:r>
            <a:endParaRPr sz="1100">
              <a:latin typeface="Calibri"/>
              <a:cs typeface="Calibri"/>
            </a:endParaRPr>
          </a:p>
          <a:p>
            <a:pPr marL="689610" marR="5080" indent="118745">
              <a:lnSpc>
                <a:spcPct val="101800"/>
              </a:lnSpc>
              <a:spcBef>
                <a:spcPts val="5"/>
              </a:spcBef>
            </a:pPr>
            <a:r>
              <a:rPr sz="1100" dirty="0">
                <a:latin typeface="Calibri"/>
                <a:cs typeface="Calibri"/>
              </a:rPr>
              <a:t>Re</a:t>
            </a:r>
            <a:r>
              <a:rPr sz="1100" spc="5" dirty="0">
                <a:latin typeface="Calibri"/>
                <a:cs typeface="Calibri"/>
              </a:rPr>
              <a:t>v</a:t>
            </a:r>
            <a:r>
              <a:rPr sz="1100" dirty="0">
                <a:latin typeface="Calibri"/>
                <a:cs typeface="Calibri"/>
              </a:rPr>
              <a:t>.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  </a:t>
            </a:r>
            <a:r>
              <a:rPr sz="1100" spc="-5" dirty="0">
                <a:latin typeface="Calibri"/>
                <a:cs typeface="Calibri"/>
              </a:rPr>
              <a:t>Jul-</a:t>
            </a:r>
            <a:r>
              <a:rPr sz="1100" dirty="0">
                <a:latin typeface="Calibri"/>
                <a:cs typeface="Calibri"/>
              </a:rPr>
              <a:t>20</a:t>
            </a:r>
            <a:r>
              <a:rPr sz="1100" spc="-10" dirty="0">
                <a:latin typeface="Calibri"/>
                <a:cs typeface="Calibri"/>
              </a:rPr>
              <a:t>1</a:t>
            </a:r>
            <a:r>
              <a:rPr sz="1100" dirty="0">
                <a:latin typeface="Calibri"/>
                <a:cs typeface="Calibri"/>
              </a:rPr>
              <a:t>8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6158281" y="8909622"/>
            <a:ext cx="5561965" cy="0"/>
          </a:xfrm>
          <a:custGeom>
            <a:avLst/>
            <a:gdLst/>
            <a:ahLst/>
            <a:cxnLst/>
            <a:rect l="l" t="t" r="r" b="b"/>
            <a:pathLst>
              <a:path w="5561965">
                <a:moveTo>
                  <a:pt x="0" y="0"/>
                </a:moveTo>
                <a:lnTo>
                  <a:pt x="5561885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158044" y="804717"/>
            <a:ext cx="999649" cy="431186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6122720" y="1738631"/>
            <a:ext cx="5638800" cy="15690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spcBef>
                <a:spcPts val="100"/>
              </a:spcBef>
            </a:pPr>
            <a:r>
              <a:rPr sz="1400" b="1" dirty="0">
                <a:latin typeface="Arial"/>
                <a:cs typeface="Arial"/>
              </a:rPr>
              <a:t>8.6.</a:t>
            </a:r>
            <a:r>
              <a:rPr sz="1400" b="1" spc="-10" dirty="0">
                <a:latin typeface="Arial"/>
                <a:cs typeface="Arial"/>
              </a:rPr>
              <a:t> Ensayos</a:t>
            </a:r>
            <a:r>
              <a:rPr sz="1400" b="1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de recepción</a:t>
            </a:r>
            <a:endParaRPr sz="1400">
              <a:latin typeface="Arial"/>
              <a:cs typeface="Arial"/>
            </a:endParaRPr>
          </a:p>
          <a:p>
            <a:pPr marL="12700" marR="5080" algn="just">
              <a:lnSpc>
                <a:spcPct val="143600"/>
              </a:lnSpc>
              <a:spcBef>
                <a:spcPts val="820"/>
              </a:spcBef>
            </a:pPr>
            <a:r>
              <a:rPr sz="1400" dirty="0">
                <a:latin typeface="Arial"/>
                <a:cs typeface="Arial"/>
              </a:rPr>
              <a:t>Se </a:t>
            </a:r>
            <a:r>
              <a:rPr sz="1400" spc="-5" dirty="0">
                <a:latin typeface="Arial"/>
                <a:cs typeface="Arial"/>
              </a:rPr>
              <a:t>clasifican</a:t>
            </a:r>
            <a:r>
              <a:rPr sz="1400" dirty="0">
                <a:latin typeface="Arial"/>
                <a:cs typeface="Arial"/>
              </a:rPr>
              <a:t> en </a:t>
            </a:r>
            <a:r>
              <a:rPr sz="1400" spc="-5" dirty="0">
                <a:latin typeface="Arial"/>
                <a:cs typeface="Arial"/>
              </a:rPr>
              <a:t>ensayos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individuales</a:t>
            </a:r>
            <a:r>
              <a:rPr sz="1400" dirty="0">
                <a:latin typeface="Arial"/>
                <a:cs typeface="Arial"/>
              </a:rPr>
              <a:t> y de </a:t>
            </a:r>
            <a:r>
              <a:rPr sz="1400" spc="-5" dirty="0">
                <a:latin typeface="Arial"/>
                <a:cs typeface="Arial"/>
              </a:rPr>
              <a:t>muestreo.</a:t>
            </a:r>
            <a:r>
              <a:rPr sz="1400" dirty="0">
                <a:latin typeface="Arial"/>
                <a:cs typeface="Arial"/>
              </a:rPr>
              <a:t> Los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ensayos </a:t>
            </a:r>
            <a:r>
              <a:rPr sz="1400" spc="-5" dirty="0">
                <a:latin typeface="Arial"/>
                <a:cs typeface="Arial"/>
              </a:rPr>
              <a:t> individuales se efectuarán </a:t>
            </a:r>
            <a:r>
              <a:rPr sz="1400" dirty="0">
                <a:latin typeface="Arial"/>
                <a:cs typeface="Arial"/>
              </a:rPr>
              <a:t>sobre </a:t>
            </a:r>
            <a:r>
              <a:rPr sz="1400" spc="-5" dirty="0">
                <a:latin typeface="Arial"/>
                <a:cs typeface="Arial"/>
              </a:rPr>
              <a:t>todos los largos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expedición. </a:t>
            </a:r>
            <a:r>
              <a:rPr sz="1400" spc="-10" dirty="0">
                <a:latin typeface="Arial"/>
                <a:cs typeface="Arial"/>
              </a:rPr>
              <a:t>Los </a:t>
            </a:r>
            <a:r>
              <a:rPr sz="1400" spc="-5" dirty="0">
                <a:latin typeface="Arial"/>
                <a:cs typeface="Arial"/>
              </a:rPr>
              <a:t> ensayos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muestreo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se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efectuarán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sobre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muestras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cable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terminado </a:t>
            </a:r>
            <a:r>
              <a:rPr sz="1400" spc="-37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o </a:t>
            </a:r>
            <a:r>
              <a:rPr sz="1400" spc="-5" dirty="0">
                <a:latin typeface="Arial"/>
                <a:cs typeface="Arial"/>
              </a:rPr>
              <a:t>sobre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componentes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del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mismo.</a:t>
            </a:r>
            <a:endParaRPr sz="14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255308" y="8940496"/>
            <a:ext cx="5372100" cy="5073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1150"/>
              </a:lnSpc>
            </a:pPr>
            <a:r>
              <a:rPr sz="1100" dirty="0">
                <a:latin typeface="Calibri"/>
                <a:cs typeface="Calibri"/>
              </a:rPr>
              <a:t>PH </a:t>
            </a:r>
            <a:r>
              <a:rPr sz="1100" spc="-5" dirty="0">
                <a:latin typeface="Calibri"/>
                <a:cs typeface="Calibri"/>
              </a:rPr>
              <a:t>Financial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Park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Tower,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Piso</a:t>
            </a:r>
            <a:r>
              <a:rPr sz="1100" dirty="0">
                <a:latin typeface="Calibri"/>
                <a:cs typeface="Calibri"/>
              </a:rPr>
              <a:t> 35,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Boulevard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Costa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Este. </a:t>
            </a:r>
            <a:r>
              <a:rPr sz="1100" spc="-5" dirty="0">
                <a:latin typeface="Calibri"/>
                <a:cs typeface="Calibri"/>
              </a:rPr>
              <a:t>Corregimiento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Juan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Díaz,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Costa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del</a:t>
            </a:r>
            <a:endParaRPr sz="1100">
              <a:latin typeface="Calibri"/>
              <a:cs typeface="Calibri"/>
            </a:endParaRPr>
          </a:p>
          <a:p>
            <a:pPr marL="1724025" marR="1714500" algn="ctr">
              <a:lnSpc>
                <a:spcPct val="101800"/>
              </a:lnSpc>
            </a:pPr>
            <a:r>
              <a:rPr sz="1100" spc="-5" dirty="0">
                <a:latin typeface="Calibri"/>
                <a:cs typeface="Calibri"/>
              </a:rPr>
              <a:t>Este.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Ciudad</a:t>
            </a:r>
            <a:r>
              <a:rPr sz="110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Panamá.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Panamá. </a:t>
            </a:r>
            <a:r>
              <a:rPr sz="1100" spc="-229" dirty="0">
                <a:latin typeface="Calibri"/>
                <a:cs typeface="Calibri"/>
              </a:rPr>
              <a:t> </a:t>
            </a:r>
            <a:r>
              <a:rPr sz="1100" u="sng" spc="-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3"/>
              </a:rPr>
              <a:t>www.kaizengrp.com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122721" y="3883279"/>
            <a:ext cx="4864735" cy="187388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  <a:tabLst>
                <a:tab pos="469265" algn="l"/>
              </a:tabLst>
            </a:pPr>
            <a:r>
              <a:rPr sz="1400" b="1" dirty="0">
                <a:latin typeface="Arial"/>
                <a:cs typeface="Arial"/>
              </a:rPr>
              <a:t>8.7.	</a:t>
            </a:r>
            <a:r>
              <a:rPr sz="1400" b="1" spc="-5" dirty="0">
                <a:latin typeface="Arial"/>
                <a:cs typeface="Arial"/>
              </a:rPr>
              <a:t>Ensayos</a:t>
            </a:r>
            <a:r>
              <a:rPr sz="1400" b="1" spc="-2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individuales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40"/>
              </a:spcBef>
            </a:pPr>
            <a:endParaRPr sz="1300">
              <a:latin typeface="Arial"/>
              <a:cs typeface="Arial"/>
            </a:endParaRPr>
          </a:p>
          <a:p>
            <a:pPr marL="12700"/>
            <a:r>
              <a:rPr sz="1400" spc="-5" dirty="0">
                <a:latin typeface="Arial"/>
                <a:cs typeface="Arial"/>
              </a:rPr>
              <a:t>Como</a:t>
            </a:r>
            <a:r>
              <a:rPr sz="1400" spc="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ensayo</a:t>
            </a:r>
            <a:r>
              <a:rPr sz="1400" spc="1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individual</a:t>
            </a:r>
            <a:r>
              <a:rPr sz="1400" dirty="0">
                <a:latin typeface="Arial"/>
                <a:cs typeface="Arial"/>
              </a:rPr>
              <a:t> se</a:t>
            </a:r>
            <a:r>
              <a:rPr sz="1400" spc="1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realizarán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los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siguientes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ensayos: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40"/>
              </a:spcBef>
            </a:pPr>
            <a:endParaRPr sz="1300">
              <a:latin typeface="Arial"/>
              <a:cs typeface="Arial"/>
            </a:endParaRPr>
          </a:p>
          <a:p>
            <a:pPr marL="655320"/>
            <a:r>
              <a:rPr sz="1400" spc="-5" dirty="0">
                <a:latin typeface="Arial"/>
                <a:cs typeface="Arial"/>
              </a:rPr>
              <a:t>-Resistencia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eléctrica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los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conductores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40"/>
              </a:spcBef>
            </a:pPr>
            <a:endParaRPr sz="1300">
              <a:latin typeface="Arial"/>
              <a:cs typeface="Arial"/>
            </a:endParaRPr>
          </a:p>
          <a:p>
            <a:pPr marL="655320">
              <a:spcBef>
                <a:spcPts val="5"/>
              </a:spcBef>
            </a:pPr>
            <a:r>
              <a:rPr sz="1400" spc="-5" dirty="0">
                <a:latin typeface="Arial"/>
                <a:cs typeface="Arial"/>
              </a:rPr>
              <a:t>-Tensión </a:t>
            </a:r>
            <a:r>
              <a:rPr sz="1400" dirty="0">
                <a:latin typeface="Arial"/>
                <a:cs typeface="Arial"/>
              </a:rPr>
              <a:t>aplicada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frecuencia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industrial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40"/>
              </a:spcBef>
            </a:pPr>
            <a:endParaRPr sz="1300">
              <a:latin typeface="Arial"/>
              <a:cs typeface="Arial"/>
            </a:endParaRPr>
          </a:p>
          <a:p>
            <a:pPr marL="655320"/>
            <a:r>
              <a:rPr sz="1400" dirty="0">
                <a:latin typeface="Arial"/>
                <a:cs typeface="Arial"/>
              </a:rPr>
              <a:t>-Medida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descargas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parciales</a:t>
            </a:r>
            <a:endParaRPr sz="14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122721" y="6334125"/>
            <a:ext cx="5636895" cy="218186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algn="just">
              <a:spcBef>
                <a:spcPts val="105"/>
              </a:spcBef>
            </a:pPr>
            <a:r>
              <a:rPr sz="1400" b="1" dirty="0">
                <a:latin typeface="Arial"/>
                <a:cs typeface="Arial"/>
              </a:rPr>
              <a:t>8.8.</a:t>
            </a:r>
            <a:r>
              <a:rPr sz="1400" b="1" spc="-20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Ensayos</a:t>
            </a:r>
            <a:r>
              <a:rPr sz="1400" b="1" spc="-5" dirty="0">
                <a:latin typeface="Arial"/>
                <a:cs typeface="Arial"/>
              </a:rPr>
              <a:t> de</a:t>
            </a:r>
            <a:r>
              <a:rPr sz="1400" b="1" spc="-1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muestreo</a:t>
            </a:r>
            <a:endParaRPr sz="1400">
              <a:latin typeface="Arial"/>
              <a:cs typeface="Arial"/>
            </a:endParaRPr>
          </a:p>
          <a:p>
            <a:pPr marL="12700" marR="5080" algn="just">
              <a:lnSpc>
                <a:spcPct val="143600"/>
              </a:lnSpc>
              <a:spcBef>
                <a:spcPts val="815"/>
              </a:spcBef>
            </a:pPr>
            <a:r>
              <a:rPr sz="1400" dirty="0">
                <a:latin typeface="Arial"/>
                <a:cs typeface="Arial"/>
              </a:rPr>
              <a:t>Además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los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ensayos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individuales,</a:t>
            </a:r>
            <a:r>
              <a:rPr sz="1400" dirty="0">
                <a:latin typeface="Arial"/>
                <a:cs typeface="Arial"/>
              </a:rPr>
              <a:t> sobre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cada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bobina</a:t>
            </a:r>
            <a:r>
              <a:rPr sz="1400" dirty="0">
                <a:latin typeface="Arial"/>
                <a:cs typeface="Arial"/>
              </a:rPr>
              <a:t> y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como 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complemento </a:t>
            </a:r>
            <a:r>
              <a:rPr sz="1400" dirty="0">
                <a:latin typeface="Arial"/>
                <a:cs typeface="Arial"/>
              </a:rPr>
              <a:t>para la </a:t>
            </a:r>
            <a:r>
              <a:rPr sz="1400" spc="-5" dirty="0">
                <a:latin typeface="Arial"/>
                <a:cs typeface="Arial"/>
              </a:rPr>
              <a:t>recepción </a:t>
            </a:r>
            <a:r>
              <a:rPr sz="1400" dirty="0">
                <a:latin typeface="Arial"/>
                <a:cs typeface="Arial"/>
              </a:rPr>
              <a:t>del </a:t>
            </a:r>
            <a:r>
              <a:rPr sz="1400" spc="-5" dirty="0">
                <a:latin typeface="Arial"/>
                <a:cs typeface="Arial"/>
              </a:rPr>
              <a:t>lote, </a:t>
            </a:r>
            <a:r>
              <a:rPr sz="1400" dirty="0">
                <a:latin typeface="Arial"/>
                <a:cs typeface="Arial"/>
              </a:rPr>
              <a:t>se </a:t>
            </a:r>
            <a:r>
              <a:rPr sz="1400" spc="-5" dirty="0">
                <a:latin typeface="Arial"/>
                <a:cs typeface="Arial"/>
              </a:rPr>
              <a:t>efectuarán los ensayos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muestreo. </a:t>
            </a:r>
            <a:r>
              <a:rPr sz="1400" dirty="0">
                <a:latin typeface="Arial"/>
                <a:cs typeface="Arial"/>
              </a:rPr>
              <a:t>Si uno cualquiera de </a:t>
            </a:r>
            <a:r>
              <a:rPr sz="1400" spc="-5" dirty="0">
                <a:latin typeface="Arial"/>
                <a:cs typeface="Arial"/>
              </a:rPr>
              <a:t>estos ensayos </a:t>
            </a:r>
            <a:r>
              <a:rPr sz="1400" dirty="0">
                <a:latin typeface="Arial"/>
                <a:cs typeface="Arial"/>
              </a:rPr>
              <a:t>no </a:t>
            </a:r>
            <a:r>
              <a:rPr sz="1400" spc="-10" dirty="0">
                <a:latin typeface="Arial"/>
                <a:cs typeface="Arial"/>
              </a:rPr>
              <a:t>es </a:t>
            </a:r>
            <a:r>
              <a:rPr sz="1400" spc="-5" dirty="0">
                <a:latin typeface="Arial"/>
                <a:cs typeface="Arial"/>
              </a:rPr>
              <a:t>satisfactorio, </a:t>
            </a:r>
            <a:r>
              <a:rPr sz="1400" dirty="0">
                <a:latin typeface="Arial"/>
                <a:cs typeface="Arial"/>
              </a:rPr>
              <a:t>se 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someterán </a:t>
            </a:r>
            <a:r>
              <a:rPr sz="1400" dirty="0">
                <a:latin typeface="Arial"/>
                <a:cs typeface="Arial"/>
              </a:rPr>
              <a:t>a </a:t>
            </a:r>
            <a:r>
              <a:rPr sz="1400" spc="-5" dirty="0">
                <a:latin typeface="Arial"/>
                <a:cs typeface="Arial"/>
              </a:rPr>
              <a:t>ensayo dos nuevas muestras </a:t>
            </a:r>
            <a:r>
              <a:rPr sz="1400" dirty="0">
                <a:latin typeface="Arial"/>
                <a:cs typeface="Arial"/>
              </a:rPr>
              <a:t>del </a:t>
            </a:r>
            <a:r>
              <a:rPr sz="1400" spc="-5" dirty="0">
                <a:latin typeface="Arial"/>
                <a:cs typeface="Arial"/>
              </a:rPr>
              <a:t>mismo lote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cables. </a:t>
            </a:r>
            <a:r>
              <a:rPr sz="1400" spc="-10" dirty="0">
                <a:latin typeface="Arial"/>
                <a:cs typeface="Arial"/>
              </a:rPr>
              <a:t>Si </a:t>
            </a:r>
            <a:r>
              <a:rPr sz="1400" spc="-37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los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dos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contra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ensayos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resultan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satisfactorios,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se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considerará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aprobado </a:t>
            </a:r>
            <a:r>
              <a:rPr sz="1400" spc="-38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el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lote, </a:t>
            </a:r>
            <a:r>
              <a:rPr sz="1400" dirty="0">
                <a:latin typeface="Arial"/>
                <a:cs typeface="Arial"/>
              </a:rPr>
              <a:t>en</a:t>
            </a:r>
            <a:r>
              <a:rPr sz="1400" spc="-5" dirty="0">
                <a:latin typeface="Arial"/>
                <a:cs typeface="Arial"/>
              </a:rPr>
              <a:t> caso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contrario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será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rechazado.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7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158281" y="8909622"/>
            <a:ext cx="5561965" cy="0"/>
          </a:xfrm>
          <a:custGeom>
            <a:avLst/>
            <a:gdLst/>
            <a:ahLst/>
            <a:cxnLst/>
            <a:rect l="l" t="t" r="r" b="b"/>
            <a:pathLst>
              <a:path w="5561965">
                <a:moveTo>
                  <a:pt x="0" y="0"/>
                </a:moveTo>
                <a:lnTo>
                  <a:pt x="5561885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158044" y="804717"/>
            <a:ext cx="999649" cy="431186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6122721" y="1232661"/>
            <a:ext cx="5639435" cy="5648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715" algn="r">
              <a:spcBef>
                <a:spcPts val="100"/>
              </a:spcBef>
            </a:pPr>
            <a:r>
              <a:rPr sz="1100" spc="-5" dirty="0">
                <a:latin typeface="Calibri"/>
                <a:cs typeface="Calibri"/>
              </a:rPr>
              <a:t>Ficha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Técnica: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K-001</a:t>
            </a:r>
            <a:endParaRPr sz="1100">
              <a:latin typeface="Calibri"/>
              <a:cs typeface="Calibri"/>
            </a:endParaRPr>
          </a:p>
          <a:p>
            <a:pPr marL="5149215" marR="5080" indent="118745" algn="r">
              <a:lnSpc>
                <a:spcPct val="101800"/>
              </a:lnSpc>
              <a:spcBef>
                <a:spcPts val="5"/>
              </a:spcBef>
            </a:pPr>
            <a:r>
              <a:rPr sz="1100" dirty="0">
                <a:latin typeface="Calibri"/>
                <a:cs typeface="Calibri"/>
              </a:rPr>
              <a:t>Re</a:t>
            </a:r>
            <a:r>
              <a:rPr sz="1100" spc="5" dirty="0">
                <a:latin typeface="Calibri"/>
                <a:cs typeface="Calibri"/>
              </a:rPr>
              <a:t>v</a:t>
            </a:r>
            <a:r>
              <a:rPr sz="1100" dirty="0">
                <a:latin typeface="Calibri"/>
                <a:cs typeface="Calibri"/>
              </a:rPr>
              <a:t>.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  </a:t>
            </a:r>
            <a:r>
              <a:rPr sz="1100" spc="-5" dirty="0">
                <a:latin typeface="Calibri"/>
                <a:cs typeface="Calibri"/>
              </a:rPr>
              <a:t>Jul-</a:t>
            </a:r>
            <a:r>
              <a:rPr sz="1100" dirty="0">
                <a:latin typeface="Calibri"/>
                <a:cs typeface="Calibri"/>
              </a:rPr>
              <a:t>20</a:t>
            </a:r>
            <a:r>
              <a:rPr sz="1100" spc="-10" dirty="0">
                <a:latin typeface="Calibri"/>
                <a:cs typeface="Calibri"/>
              </a:rPr>
              <a:t>1</a:t>
            </a:r>
            <a:r>
              <a:rPr sz="1100" dirty="0">
                <a:latin typeface="Calibri"/>
                <a:cs typeface="Calibri"/>
              </a:rPr>
              <a:t>8</a:t>
            </a:r>
            <a:endParaRPr sz="11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100">
              <a:latin typeface="Calibri"/>
              <a:cs typeface="Calibri"/>
            </a:endParaRPr>
          </a:p>
          <a:p>
            <a:pPr>
              <a:spcBef>
                <a:spcPts val="40"/>
              </a:spcBef>
            </a:pPr>
            <a:endParaRPr sz="900">
              <a:latin typeface="Calibri"/>
              <a:cs typeface="Calibri"/>
            </a:endParaRPr>
          </a:p>
          <a:p>
            <a:pPr marL="301625" marR="8890" indent="-289560">
              <a:lnSpc>
                <a:spcPct val="142900"/>
              </a:lnSpc>
              <a:buAutoNum type="arabicPeriod" startAt="9"/>
              <a:tabLst>
                <a:tab pos="301625" algn="l"/>
                <a:tab pos="302260" algn="l"/>
              </a:tabLst>
            </a:pPr>
            <a:r>
              <a:rPr sz="1400" b="1" spc="-5" dirty="0">
                <a:latin typeface="Arial"/>
                <a:cs typeface="Arial"/>
              </a:rPr>
              <a:t>Especificaciones</a:t>
            </a:r>
            <a:r>
              <a:rPr sz="1400" b="1" spc="31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y</a:t>
            </a:r>
            <a:r>
              <a:rPr sz="1400" b="1" spc="32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pruebas</a:t>
            </a:r>
            <a:r>
              <a:rPr sz="1400" b="1" spc="33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eléctricas</a:t>
            </a:r>
            <a:r>
              <a:rPr sz="1400" b="1" spc="34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en</a:t>
            </a:r>
            <a:r>
              <a:rPr sz="1400" b="1" spc="32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mantenimiento</a:t>
            </a:r>
            <a:r>
              <a:rPr sz="1400" b="1" spc="340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del </a:t>
            </a:r>
            <a:r>
              <a:rPr sz="1400" b="1" spc="-37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sistema</a:t>
            </a:r>
            <a:r>
              <a:rPr sz="1400" b="1" spc="-1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de</a:t>
            </a:r>
            <a:r>
              <a:rPr sz="1400" b="1" spc="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puesta</a:t>
            </a:r>
            <a:r>
              <a:rPr sz="1400" b="1" spc="-1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a</a:t>
            </a:r>
            <a:r>
              <a:rPr sz="1400" b="1" spc="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tierra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40"/>
              </a:spcBef>
              <a:buFont typeface="Arial"/>
              <a:buAutoNum type="arabicPeriod" startAt="9"/>
            </a:pPr>
            <a:endParaRPr sz="1300">
              <a:latin typeface="Arial"/>
              <a:cs typeface="Arial"/>
            </a:endParaRPr>
          </a:p>
          <a:p>
            <a:pPr marL="361315" lvl="1" indent="-349250" algn="just">
              <a:buAutoNum type="arabicPeriod"/>
              <a:tabLst>
                <a:tab pos="361950" algn="l"/>
              </a:tabLst>
            </a:pPr>
            <a:r>
              <a:rPr sz="1400" b="1" spc="-10" dirty="0">
                <a:latin typeface="Arial"/>
                <a:cs typeface="Arial"/>
              </a:rPr>
              <a:t>Alcance</a:t>
            </a:r>
            <a:endParaRPr sz="1400">
              <a:latin typeface="Arial"/>
              <a:cs typeface="Arial"/>
            </a:endParaRPr>
          </a:p>
          <a:p>
            <a:pPr marL="12700" marR="6350" algn="just">
              <a:lnSpc>
                <a:spcPct val="143700"/>
              </a:lnSpc>
              <a:spcBef>
                <a:spcPts val="820"/>
              </a:spcBef>
            </a:pPr>
            <a:r>
              <a:rPr sz="1400" spc="-5" dirty="0">
                <a:latin typeface="Arial"/>
                <a:cs typeface="Arial"/>
              </a:rPr>
              <a:t>Comprende </a:t>
            </a:r>
            <a:r>
              <a:rPr sz="1400" dirty="0">
                <a:latin typeface="Arial"/>
                <a:cs typeface="Arial"/>
              </a:rPr>
              <a:t>la </a:t>
            </a:r>
            <a:r>
              <a:rPr sz="1400" spc="-5" dirty="0">
                <a:latin typeface="Arial"/>
                <a:cs typeface="Arial"/>
              </a:rPr>
              <a:t>instilación </a:t>
            </a:r>
            <a:r>
              <a:rPr sz="1400" spc="-10" dirty="0">
                <a:latin typeface="Arial"/>
                <a:cs typeface="Arial"/>
              </a:rPr>
              <a:t>de </a:t>
            </a:r>
            <a:r>
              <a:rPr sz="1400" dirty="0">
                <a:latin typeface="Arial"/>
                <a:cs typeface="Arial"/>
              </a:rPr>
              <a:t>un </a:t>
            </a:r>
            <a:r>
              <a:rPr sz="1400" spc="-5" dirty="0">
                <a:latin typeface="Arial"/>
                <a:cs typeface="Arial"/>
              </a:rPr>
              <a:t>sistema </a:t>
            </a:r>
            <a:r>
              <a:rPr sz="1400" dirty="0">
                <a:latin typeface="Arial"/>
                <a:cs typeface="Arial"/>
              </a:rPr>
              <a:t>completo </a:t>
            </a:r>
            <a:r>
              <a:rPr sz="1400" spc="-10" dirty="0">
                <a:latin typeface="Arial"/>
                <a:cs typeface="Arial"/>
              </a:rPr>
              <a:t>de </a:t>
            </a:r>
            <a:r>
              <a:rPr sz="1400" dirty="0">
                <a:latin typeface="Arial"/>
                <a:cs typeface="Arial"/>
              </a:rPr>
              <a:t>red de </a:t>
            </a:r>
            <a:r>
              <a:rPr sz="1400" spc="-5" dirty="0">
                <a:latin typeface="Arial"/>
                <a:cs typeface="Arial"/>
              </a:rPr>
              <a:t>puesta </a:t>
            </a:r>
            <a:r>
              <a:rPr sz="1400" dirty="0">
                <a:latin typeface="Arial"/>
                <a:cs typeface="Arial"/>
              </a:rPr>
              <a:t>a 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tierra,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incluyendo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parrillas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enterradas,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barras</a:t>
            </a:r>
            <a:r>
              <a:rPr sz="1400" dirty="0">
                <a:latin typeface="Arial"/>
                <a:cs typeface="Arial"/>
              </a:rPr>
              <a:t> de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tierras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clavadas</a:t>
            </a:r>
            <a:r>
              <a:rPr sz="1400" dirty="0">
                <a:latin typeface="Arial"/>
                <a:cs typeface="Arial"/>
              </a:rPr>
              <a:t> o </a:t>
            </a:r>
            <a:r>
              <a:rPr sz="1400" spc="-37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introducidas </a:t>
            </a:r>
            <a:r>
              <a:rPr sz="1400" dirty="0">
                <a:latin typeface="Arial"/>
                <a:cs typeface="Arial"/>
              </a:rPr>
              <a:t>en </a:t>
            </a:r>
            <a:r>
              <a:rPr sz="1400" spc="-5" dirty="0">
                <a:latin typeface="Arial"/>
                <a:cs typeface="Arial"/>
              </a:rPr>
              <a:t>huecos </a:t>
            </a:r>
            <a:r>
              <a:rPr sz="1400" dirty="0">
                <a:latin typeface="Arial"/>
                <a:cs typeface="Arial"/>
              </a:rPr>
              <a:t>taladrados </a:t>
            </a:r>
            <a:r>
              <a:rPr sz="1400" spc="-5" dirty="0">
                <a:latin typeface="Arial"/>
                <a:cs typeface="Arial"/>
              </a:rPr>
              <a:t>especialmente. Este sistema deberá </a:t>
            </a:r>
            <a:r>
              <a:rPr sz="1400" spc="-37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proveer </a:t>
            </a:r>
            <a:r>
              <a:rPr sz="1400" dirty="0">
                <a:latin typeface="Arial"/>
                <a:cs typeface="Arial"/>
              </a:rPr>
              <a:t>una </a:t>
            </a:r>
            <a:r>
              <a:rPr sz="1400" spc="-5" dirty="0">
                <a:latin typeface="Arial"/>
                <a:cs typeface="Arial"/>
              </a:rPr>
              <a:t>puesta </a:t>
            </a:r>
            <a:r>
              <a:rPr sz="1400" dirty="0">
                <a:latin typeface="Arial"/>
                <a:cs typeface="Arial"/>
              </a:rPr>
              <a:t>a tierra </a:t>
            </a:r>
            <a:r>
              <a:rPr sz="1400" spc="-5" dirty="0">
                <a:latin typeface="Arial"/>
                <a:cs typeface="Arial"/>
              </a:rPr>
              <a:t>permanente </a:t>
            </a:r>
            <a:r>
              <a:rPr sz="1400" dirty="0">
                <a:latin typeface="Arial"/>
                <a:cs typeface="Arial"/>
              </a:rPr>
              <a:t>y </a:t>
            </a:r>
            <a:r>
              <a:rPr sz="1400" spc="-5" dirty="0">
                <a:latin typeface="Arial"/>
                <a:cs typeface="Arial"/>
              </a:rPr>
              <a:t>efectiva </a:t>
            </a:r>
            <a:r>
              <a:rPr sz="1400" dirty="0">
                <a:latin typeface="Arial"/>
                <a:cs typeface="Arial"/>
              </a:rPr>
              <a:t>para </a:t>
            </a:r>
            <a:r>
              <a:rPr sz="1400" spc="-5" dirty="0">
                <a:latin typeface="Arial"/>
                <a:cs typeface="Arial"/>
              </a:rPr>
              <a:t>las conexiones </a:t>
            </a:r>
            <a:r>
              <a:rPr sz="1400" dirty="0">
                <a:latin typeface="Arial"/>
                <a:cs typeface="Arial"/>
              </a:rPr>
              <a:t> del </a:t>
            </a:r>
            <a:r>
              <a:rPr sz="1400" spc="-5" dirty="0">
                <a:latin typeface="Arial"/>
                <a:cs typeface="Arial"/>
              </a:rPr>
              <a:t>neutro </a:t>
            </a:r>
            <a:r>
              <a:rPr sz="1400" spc="-1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los transformadores, autotransformadores, reactancias, 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estructuras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los </a:t>
            </a:r>
            <a:r>
              <a:rPr sz="1400" dirty="0">
                <a:latin typeface="Arial"/>
                <a:cs typeface="Arial"/>
              </a:rPr>
              <a:t>equipos </a:t>
            </a:r>
            <a:r>
              <a:rPr sz="1400" spc="-5" dirty="0">
                <a:latin typeface="Arial"/>
                <a:cs typeface="Arial"/>
              </a:rPr>
              <a:t>eléctricos, conduits, pararrayos </a:t>
            </a:r>
            <a:r>
              <a:rPr sz="1400" dirty="0">
                <a:latin typeface="Arial"/>
                <a:cs typeface="Arial"/>
              </a:rPr>
              <a:t>y </a:t>
            </a:r>
            <a:r>
              <a:rPr sz="1400" spc="-5" dirty="0">
                <a:latin typeface="Arial"/>
                <a:cs typeface="Arial"/>
              </a:rPr>
              <a:t>todas las 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partes metálicas que </a:t>
            </a:r>
            <a:r>
              <a:rPr sz="1400" dirty="0">
                <a:latin typeface="Arial"/>
                <a:cs typeface="Arial"/>
              </a:rPr>
              <a:t>no </a:t>
            </a:r>
            <a:r>
              <a:rPr sz="1400" spc="-5" dirty="0">
                <a:latin typeface="Arial"/>
                <a:cs typeface="Arial"/>
              </a:rPr>
              <a:t>conduzcan corriente, incluyendo las piezas </a:t>
            </a:r>
            <a:r>
              <a:rPr sz="1400" spc="-1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acero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estructural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y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las</a:t>
            </a:r>
            <a:r>
              <a:rPr sz="1400" spc="-5" dirty="0">
                <a:latin typeface="Arial"/>
                <a:cs typeface="Arial"/>
              </a:rPr>
              <a:t> cercas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metálicas.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40"/>
              </a:spcBef>
            </a:pPr>
            <a:endParaRPr sz="1300">
              <a:latin typeface="Arial"/>
              <a:cs typeface="Arial"/>
            </a:endParaRPr>
          </a:p>
          <a:p>
            <a:pPr marL="359410" lvl="1" indent="-347345" algn="just">
              <a:buAutoNum type="arabicPeriod" startAt="2"/>
              <a:tabLst>
                <a:tab pos="360045" algn="l"/>
              </a:tabLst>
            </a:pPr>
            <a:r>
              <a:rPr sz="1400" b="1" spc="-5" dirty="0">
                <a:latin typeface="Arial"/>
                <a:cs typeface="Arial"/>
              </a:rPr>
              <a:t>Normas</a:t>
            </a:r>
            <a:r>
              <a:rPr sz="1400" b="1" spc="-2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Internacionales</a:t>
            </a:r>
            <a:endParaRPr sz="1400">
              <a:latin typeface="Arial"/>
              <a:cs typeface="Arial"/>
            </a:endParaRPr>
          </a:p>
          <a:p>
            <a:pPr lvl="1">
              <a:spcBef>
                <a:spcPts val="25"/>
              </a:spcBef>
              <a:buFont typeface="Arial"/>
              <a:buAutoNum type="arabicPeriod" startAt="2"/>
            </a:pPr>
            <a:endParaRPr sz="1300">
              <a:latin typeface="Arial"/>
              <a:cs typeface="Arial"/>
            </a:endParaRPr>
          </a:p>
          <a:p>
            <a:pPr marL="853440" lvl="2" indent="-494030">
              <a:spcBef>
                <a:spcPts val="5"/>
              </a:spcBef>
              <a:buAutoNum type="arabicPeriod"/>
              <a:tabLst>
                <a:tab pos="854075" algn="l"/>
              </a:tabLst>
            </a:pPr>
            <a:r>
              <a:rPr sz="1400" b="1" spc="-5" dirty="0">
                <a:latin typeface="Arial"/>
                <a:cs typeface="Arial"/>
              </a:rPr>
              <a:t>Normas</a:t>
            </a:r>
            <a:r>
              <a:rPr sz="1400" b="1" spc="-30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ANSI</a:t>
            </a:r>
            <a:r>
              <a:rPr sz="1400" b="1" dirty="0">
                <a:latin typeface="Arial"/>
                <a:cs typeface="Arial"/>
              </a:rPr>
              <a:t> /</a:t>
            </a:r>
            <a:r>
              <a:rPr sz="1400" b="1" spc="-1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IEE</a:t>
            </a:r>
            <a:r>
              <a:rPr sz="1400" b="1" spc="-1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N°80</a:t>
            </a:r>
            <a:endParaRPr sz="1400">
              <a:latin typeface="Arial"/>
              <a:cs typeface="Arial"/>
            </a:endParaRPr>
          </a:p>
          <a:p>
            <a:pPr lvl="2">
              <a:spcBef>
                <a:spcPts val="40"/>
              </a:spcBef>
              <a:buFont typeface="Arial"/>
              <a:buAutoNum type="arabicPeriod"/>
            </a:pPr>
            <a:endParaRPr sz="1300">
              <a:latin typeface="Arial"/>
              <a:cs typeface="Arial"/>
            </a:endParaRPr>
          </a:p>
          <a:p>
            <a:pPr marL="853440" lvl="2" indent="-494030">
              <a:buAutoNum type="arabicPeriod"/>
              <a:tabLst>
                <a:tab pos="854075" algn="l"/>
              </a:tabLst>
            </a:pPr>
            <a:r>
              <a:rPr sz="1400" b="1" spc="-5" dirty="0">
                <a:latin typeface="Arial"/>
                <a:cs typeface="Arial"/>
              </a:rPr>
              <a:t>COVENIN</a:t>
            </a:r>
            <a:r>
              <a:rPr sz="1400" b="1" spc="-4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200</a:t>
            </a:r>
            <a:endParaRPr sz="14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255308" y="8940496"/>
            <a:ext cx="5372100" cy="5073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1150"/>
              </a:lnSpc>
            </a:pPr>
            <a:r>
              <a:rPr sz="1100" dirty="0">
                <a:latin typeface="Calibri"/>
                <a:cs typeface="Calibri"/>
              </a:rPr>
              <a:t>PH </a:t>
            </a:r>
            <a:r>
              <a:rPr sz="1100" spc="-5" dirty="0">
                <a:latin typeface="Calibri"/>
                <a:cs typeface="Calibri"/>
              </a:rPr>
              <a:t>Financial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Park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Tower,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Piso</a:t>
            </a:r>
            <a:r>
              <a:rPr sz="1100" dirty="0">
                <a:latin typeface="Calibri"/>
                <a:cs typeface="Calibri"/>
              </a:rPr>
              <a:t> 35,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Boulevard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Costa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Este. </a:t>
            </a:r>
            <a:r>
              <a:rPr sz="1100" spc="-5" dirty="0">
                <a:latin typeface="Calibri"/>
                <a:cs typeface="Calibri"/>
              </a:rPr>
              <a:t>Corregimiento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Juan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Díaz,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Costa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del</a:t>
            </a:r>
            <a:endParaRPr sz="1100">
              <a:latin typeface="Calibri"/>
              <a:cs typeface="Calibri"/>
            </a:endParaRPr>
          </a:p>
          <a:p>
            <a:pPr marL="1724025" marR="1714500" algn="ctr">
              <a:lnSpc>
                <a:spcPct val="101800"/>
              </a:lnSpc>
            </a:pPr>
            <a:r>
              <a:rPr sz="1100" spc="-5" dirty="0">
                <a:latin typeface="Calibri"/>
                <a:cs typeface="Calibri"/>
              </a:rPr>
              <a:t>Este.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Ciudad</a:t>
            </a:r>
            <a:r>
              <a:rPr sz="110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Panamá.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Panamá. </a:t>
            </a:r>
            <a:r>
              <a:rPr sz="1100" spc="-229" dirty="0">
                <a:latin typeface="Calibri"/>
                <a:cs typeface="Calibri"/>
              </a:rPr>
              <a:t> </a:t>
            </a:r>
            <a:r>
              <a:rPr sz="1100" u="sng" spc="-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3"/>
              </a:rPr>
              <a:t>www.kaizengrp.com</a:t>
            </a:r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7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582528" y="1232662"/>
            <a:ext cx="1179830" cy="5353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00" spc="-5" dirty="0">
                <a:latin typeface="Calibri"/>
                <a:cs typeface="Calibri"/>
              </a:rPr>
              <a:t>Ficha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Técnica: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K-001</a:t>
            </a:r>
            <a:endParaRPr sz="1100">
              <a:latin typeface="Calibri"/>
              <a:cs typeface="Calibri"/>
            </a:endParaRPr>
          </a:p>
          <a:p>
            <a:pPr marL="689610" marR="5080" indent="118745">
              <a:lnSpc>
                <a:spcPct val="101800"/>
              </a:lnSpc>
              <a:spcBef>
                <a:spcPts val="5"/>
              </a:spcBef>
            </a:pPr>
            <a:r>
              <a:rPr sz="1100" dirty="0">
                <a:latin typeface="Calibri"/>
                <a:cs typeface="Calibri"/>
              </a:rPr>
              <a:t>Re</a:t>
            </a:r>
            <a:r>
              <a:rPr sz="1100" spc="5" dirty="0">
                <a:latin typeface="Calibri"/>
                <a:cs typeface="Calibri"/>
              </a:rPr>
              <a:t>v</a:t>
            </a:r>
            <a:r>
              <a:rPr sz="1100" dirty="0">
                <a:latin typeface="Calibri"/>
                <a:cs typeface="Calibri"/>
              </a:rPr>
              <a:t>.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  </a:t>
            </a:r>
            <a:r>
              <a:rPr sz="1100" spc="-5" dirty="0">
                <a:latin typeface="Calibri"/>
                <a:cs typeface="Calibri"/>
              </a:rPr>
              <a:t>Jul-</a:t>
            </a:r>
            <a:r>
              <a:rPr sz="1100" dirty="0">
                <a:latin typeface="Calibri"/>
                <a:cs typeface="Calibri"/>
              </a:rPr>
              <a:t>20</a:t>
            </a:r>
            <a:r>
              <a:rPr sz="1100" spc="-10" dirty="0">
                <a:latin typeface="Calibri"/>
                <a:cs typeface="Calibri"/>
              </a:rPr>
              <a:t>1</a:t>
            </a:r>
            <a:r>
              <a:rPr sz="1100" dirty="0">
                <a:latin typeface="Calibri"/>
                <a:cs typeface="Calibri"/>
              </a:rPr>
              <a:t>8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6158281" y="8909622"/>
            <a:ext cx="5561965" cy="0"/>
          </a:xfrm>
          <a:custGeom>
            <a:avLst/>
            <a:gdLst/>
            <a:ahLst/>
            <a:cxnLst/>
            <a:rect l="l" t="t" r="r" b="b"/>
            <a:pathLst>
              <a:path w="5561965">
                <a:moveTo>
                  <a:pt x="0" y="0"/>
                </a:moveTo>
                <a:lnTo>
                  <a:pt x="5561885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158044" y="804717"/>
            <a:ext cx="999649" cy="431186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6122721" y="1738630"/>
            <a:ext cx="5636895" cy="5039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8140" lvl="1" indent="-346075" algn="just">
              <a:spcBef>
                <a:spcPts val="100"/>
              </a:spcBef>
              <a:buAutoNum type="arabicPeriod" startAt="3"/>
              <a:tabLst>
                <a:tab pos="358775" algn="l"/>
              </a:tabLst>
            </a:pPr>
            <a:r>
              <a:rPr sz="1400" b="1" spc="-5" dirty="0">
                <a:latin typeface="Arial"/>
                <a:cs typeface="Arial"/>
              </a:rPr>
              <a:t>Materiales</a:t>
            </a:r>
            <a:endParaRPr sz="1400">
              <a:latin typeface="Arial"/>
              <a:cs typeface="Arial"/>
            </a:endParaRPr>
          </a:p>
          <a:p>
            <a:pPr lvl="1">
              <a:spcBef>
                <a:spcPts val="45"/>
              </a:spcBef>
              <a:buFont typeface="Arial"/>
              <a:buAutoNum type="arabicPeriod" startAt="3"/>
            </a:pPr>
            <a:endParaRPr sz="1300">
              <a:latin typeface="Arial"/>
              <a:cs typeface="Arial"/>
            </a:endParaRPr>
          </a:p>
          <a:p>
            <a:pPr marL="853440" lvl="2" indent="-494030">
              <a:buAutoNum type="arabicPeriod"/>
              <a:tabLst>
                <a:tab pos="854075" algn="l"/>
              </a:tabLst>
            </a:pPr>
            <a:r>
              <a:rPr sz="1400" b="1" spc="-5" dirty="0">
                <a:latin typeface="Arial"/>
                <a:cs typeface="Arial"/>
              </a:rPr>
              <a:t>Conductores</a:t>
            </a:r>
            <a:endParaRPr sz="1400">
              <a:latin typeface="Arial"/>
              <a:cs typeface="Arial"/>
            </a:endParaRPr>
          </a:p>
          <a:p>
            <a:pPr marL="12700" marR="7620">
              <a:lnSpc>
                <a:spcPct val="142900"/>
              </a:lnSpc>
              <a:spcBef>
                <a:spcPts val="825"/>
              </a:spcBef>
            </a:pPr>
            <a:r>
              <a:rPr sz="1400" dirty="0">
                <a:latin typeface="Arial"/>
                <a:cs typeface="Arial"/>
              </a:rPr>
              <a:t>Los</a:t>
            </a:r>
            <a:r>
              <a:rPr sz="1400" spc="10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conductores</a:t>
            </a:r>
            <a:r>
              <a:rPr sz="1400" spc="114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114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tierra</a:t>
            </a:r>
            <a:r>
              <a:rPr sz="1400" spc="12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deberán</a:t>
            </a:r>
            <a:r>
              <a:rPr sz="1400" spc="10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consistir</a:t>
            </a:r>
            <a:r>
              <a:rPr sz="1400" spc="1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10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cobres</a:t>
            </a:r>
            <a:r>
              <a:rPr sz="1400" spc="12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desnudos, </a:t>
            </a:r>
            <a:r>
              <a:rPr sz="1400" spc="-37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trenzados clase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A,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estirados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en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blando.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45"/>
              </a:spcBef>
            </a:pPr>
            <a:endParaRPr sz="1300">
              <a:latin typeface="Arial"/>
              <a:cs typeface="Arial"/>
            </a:endParaRPr>
          </a:p>
          <a:p>
            <a:pPr marL="803910" lvl="2" indent="-495300">
              <a:buAutoNum type="arabicPeriod" startAt="2"/>
              <a:tabLst>
                <a:tab pos="804545" algn="l"/>
              </a:tabLst>
            </a:pPr>
            <a:r>
              <a:rPr sz="1400" b="1" spc="-5" dirty="0">
                <a:latin typeface="Arial"/>
                <a:cs typeface="Arial"/>
              </a:rPr>
              <a:t>Barras</a:t>
            </a:r>
            <a:endParaRPr sz="1400">
              <a:latin typeface="Arial"/>
              <a:cs typeface="Arial"/>
            </a:endParaRPr>
          </a:p>
          <a:p>
            <a:pPr marL="12700" marR="5715">
              <a:lnSpc>
                <a:spcPct val="142900"/>
              </a:lnSpc>
              <a:spcBef>
                <a:spcPts val="825"/>
              </a:spcBef>
            </a:pPr>
            <a:r>
              <a:rPr sz="1400" dirty="0">
                <a:latin typeface="Arial"/>
                <a:cs typeface="Arial"/>
              </a:rPr>
              <a:t>Las</a:t>
            </a:r>
            <a:r>
              <a:rPr sz="1400" spc="2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barras</a:t>
            </a:r>
            <a:r>
              <a:rPr sz="1400" spc="3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1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tierras</a:t>
            </a:r>
            <a:r>
              <a:rPr sz="1400" spc="2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cavadas</a:t>
            </a:r>
            <a:r>
              <a:rPr sz="1400" spc="3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deberán</a:t>
            </a:r>
            <a:r>
              <a:rPr sz="1400" spc="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ser</a:t>
            </a:r>
            <a:r>
              <a:rPr sz="1400" spc="2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barras</a:t>
            </a:r>
            <a:r>
              <a:rPr sz="1400" spc="2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2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acero</a:t>
            </a:r>
            <a:r>
              <a:rPr sz="1400" spc="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con</a:t>
            </a:r>
            <a:r>
              <a:rPr sz="1400" spc="2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camisa </a:t>
            </a:r>
            <a:r>
              <a:rPr sz="1400" spc="-37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integral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5" dirty="0">
                <a:latin typeface="Arial"/>
                <a:cs typeface="Arial"/>
              </a:rPr>
              <a:t> cobre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fundido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al </a:t>
            </a:r>
            <a:r>
              <a:rPr sz="1400" spc="-5" dirty="0">
                <a:latin typeface="Arial"/>
                <a:cs typeface="Arial"/>
              </a:rPr>
              <a:t>acero,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del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tipo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seccional</a:t>
            </a:r>
            <a:r>
              <a:rPr sz="1400" spc="-5" dirty="0">
                <a:latin typeface="Arial"/>
                <a:cs typeface="Arial"/>
              </a:rPr>
              <a:t> (Copperweld).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40"/>
              </a:spcBef>
            </a:pPr>
            <a:endParaRPr sz="1300">
              <a:latin typeface="Arial"/>
              <a:cs typeface="Arial"/>
            </a:endParaRPr>
          </a:p>
          <a:p>
            <a:pPr marL="952500" lvl="2" indent="-494030">
              <a:spcBef>
                <a:spcPts val="5"/>
              </a:spcBef>
              <a:buAutoNum type="arabicPeriod" startAt="3"/>
              <a:tabLst>
                <a:tab pos="953135" algn="l"/>
              </a:tabLst>
            </a:pPr>
            <a:r>
              <a:rPr sz="1400" b="1" spc="-5" dirty="0">
                <a:latin typeface="Arial"/>
                <a:cs typeface="Arial"/>
              </a:rPr>
              <a:t>Conexiones</a:t>
            </a:r>
            <a:r>
              <a:rPr sz="1400" b="1" spc="-3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soldadas</a:t>
            </a:r>
            <a:endParaRPr sz="1400">
              <a:latin typeface="Arial"/>
              <a:cs typeface="Arial"/>
            </a:endParaRPr>
          </a:p>
          <a:p>
            <a:pPr marL="12700" marR="6350">
              <a:lnSpc>
                <a:spcPct val="143000"/>
              </a:lnSpc>
              <a:spcBef>
                <a:spcPts val="825"/>
              </a:spcBef>
            </a:pPr>
            <a:r>
              <a:rPr sz="1400" dirty="0">
                <a:latin typeface="Arial"/>
                <a:cs typeface="Arial"/>
              </a:rPr>
              <a:t>Las</a:t>
            </a:r>
            <a:r>
              <a:rPr sz="1400" spc="9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conexiones</a:t>
            </a:r>
            <a:r>
              <a:rPr sz="1400" spc="1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en</a:t>
            </a:r>
            <a:r>
              <a:rPr sz="1400" spc="10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la</a:t>
            </a:r>
            <a:r>
              <a:rPr sz="1400" spc="10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malla</a:t>
            </a:r>
            <a:r>
              <a:rPr sz="1400" spc="9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10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puesta</a:t>
            </a:r>
            <a:r>
              <a:rPr sz="1400" spc="10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</a:t>
            </a:r>
            <a:r>
              <a:rPr sz="1400" spc="9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tierra</a:t>
            </a:r>
            <a:r>
              <a:rPr sz="1400" spc="9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serán</a:t>
            </a:r>
            <a:r>
              <a:rPr sz="1400" spc="10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por</a:t>
            </a:r>
            <a:r>
              <a:rPr sz="1400" spc="9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soldadura</a:t>
            </a:r>
            <a:r>
              <a:rPr sz="1400" spc="10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de </a:t>
            </a:r>
            <a:r>
              <a:rPr sz="1400" spc="-37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alto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fusión, </a:t>
            </a:r>
            <a:r>
              <a:rPr sz="1400" dirty="0">
                <a:latin typeface="Arial"/>
                <a:cs typeface="Arial"/>
              </a:rPr>
              <a:t>con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un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área </a:t>
            </a:r>
            <a:r>
              <a:rPr sz="1400" spc="-5" dirty="0">
                <a:latin typeface="Arial"/>
                <a:cs typeface="Arial"/>
              </a:rPr>
              <a:t>mínima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contacto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300 </a:t>
            </a:r>
            <a:r>
              <a:rPr sz="1400" spc="-5" dirty="0">
                <a:latin typeface="Arial"/>
                <a:cs typeface="Arial"/>
              </a:rPr>
              <a:t>mm².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40"/>
              </a:spcBef>
            </a:pPr>
            <a:endParaRPr sz="1300">
              <a:latin typeface="Arial"/>
              <a:cs typeface="Arial"/>
            </a:endParaRPr>
          </a:p>
          <a:p>
            <a:pPr marL="358140" lvl="1" indent="-346075" algn="just">
              <a:buAutoNum type="arabicPeriod" startAt="4"/>
              <a:tabLst>
                <a:tab pos="358775" algn="l"/>
              </a:tabLst>
            </a:pPr>
            <a:r>
              <a:rPr sz="1400" b="1" spc="-5" dirty="0">
                <a:latin typeface="Arial"/>
                <a:cs typeface="Arial"/>
              </a:rPr>
              <a:t>Instalación</a:t>
            </a:r>
            <a:endParaRPr sz="1400">
              <a:latin typeface="Arial"/>
              <a:cs typeface="Arial"/>
            </a:endParaRPr>
          </a:p>
          <a:p>
            <a:pPr marL="12700" marR="5080" lvl="2" indent="395605" algn="just">
              <a:lnSpc>
                <a:spcPct val="143200"/>
              </a:lnSpc>
              <a:spcBef>
                <a:spcPts val="819"/>
              </a:spcBef>
              <a:buAutoNum type="arabicPeriod"/>
              <a:tabLst>
                <a:tab pos="908685" algn="l"/>
              </a:tabLst>
            </a:pPr>
            <a:r>
              <a:rPr sz="1400" b="1" spc="-5" dirty="0">
                <a:latin typeface="Arial"/>
                <a:cs typeface="Arial"/>
              </a:rPr>
              <a:t>Barras: </a:t>
            </a:r>
            <a:r>
              <a:rPr sz="1400" dirty="0">
                <a:latin typeface="Arial"/>
                <a:cs typeface="Arial"/>
              </a:rPr>
              <a:t>Las </a:t>
            </a:r>
            <a:r>
              <a:rPr sz="1400" spc="-5" dirty="0">
                <a:latin typeface="Arial"/>
                <a:cs typeface="Arial"/>
              </a:rPr>
              <a:t>barras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tierra </a:t>
            </a:r>
            <a:r>
              <a:rPr sz="1400" dirty="0">
                <a:latin typeface="Arial"/>
                <a:cs typeface="Arial"/>
              </a:rPr>
              <a:t>deberán </a:t>
            </a:r>
            <a:r>
              <a:rPr sz="1400" spc="-5" dirty="0">
                <a:latin typeface="Arial"/>
                <a:cs typeface="Arial"/>
              </a:rPr>
              <a:t>clavarse </a:t>
            </a:r>
            <a:r>
              <a:rPr sz="1400" dirty="0">
                <a:latin typeface="Arial"/>
                <a:cs typeface="Arial"/>
              </a:rPr>
              <a:t>en la </a:t>
            </a:r>
            <a:r>
              <a:rPr sz="1400" spc="-5" dirty="0">
                <a:latin typeface="Arial"/>
                <a:cs typeface="Arial"/>
              </a:rPr>
              <a:t>tierra </a:t>
            </a:r>
            <a:r>
              <a:rPr sz="1400" dirty="0">
                <a:latin typeface="Arial"/>
                <a:cs typeface="Arial"/>
              </a:rPr>
              <a:t>o 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colocarse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en</a:t>
            </a:r>
            <a:r>
              <a:rPr sz="1400" spc="-5" dirty="0">
                <a:latin typeface="Arial"/>
                <a:cs typeface="Arial"/>
              </a:rPr>
              <a:t> huecos</a:t>
            </a:r>
            <a:r>
              <a:rPr sz="1400" dirty="0">
                <a:latin typeface="Arial"/>
                <a:cs typeface="Arial"/>
              </a:rPr>
              <a:t> taladrados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especialmente</a:t>
            </a:r>
            <a:r>
              <a:rPr sz="1400" dirty="0">
                <a:latin typeface="Arial"/>
                <a:cs typeface="Arial"/>
              </a:rPr>
              <a:t> a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este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efecto, 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dependiendo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del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tipo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de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terreno,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según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se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indique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en</a:t>
            </a:r>
            <a:r>
              <a:rPr sz="1400" spc="-10" dirty="0">
                <a:latin typeface="Arial"/>
                <a:cs typeface="Arial"/>
              </a:rPr>
              <a:t> los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planos.</a:t>
            </a:r>
            <a:endParaRPr sz="14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255308" y="8940496"/>
            <a:ext cx="5372100" cy="5073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1150"/>
              </a:lnSpc>
            </a:pPr>
            <a:r>
              <a:rPr sz="1100" dirty="0">
                <a:latin typeface="Calibri"/>
                <a:cs typeface="Calibri"/>
              </a:rPr>
              <a:t>PH </a:t>
            </a:r>
            <a:r>
              <a:rPr sz="1100" spc="-5" dirty="0">
                <a:latin typeface="Calibri"/>
                <a:cs typeface="Calibri"/>
              </a:rPr>
              <a:t>Financial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Park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Tower,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Piso</a:t>
            </a:r>
            <a:r>
              <a:rPr sz="1100" dirty="0">
                <a:latin typeface="Calibri"/>
                <a:cs typeface="Calibri"/>
              </a:rPr>
              <a:t> 35,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Boulevard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Costa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Este. </a:t>
            </a:r>
            <a:r>
              <a:rPr sz="1100" spc="-5" dirty="0">
                <a:latin typeface="Calibri"/>
                <a:cs typeface="Calibri"/>
              </a:rPr>
              <a:t>Corregimiento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Juan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Díaz,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Costa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del</a:t>
            </a:r>
            <a:endParaRPr sz="1100">
              <a:latin typeface="Calibri"/>
              <a:cs typeface="Calibri"/>
            </a:endParaRPr>
          </a:p>
          <a:p>
            <a:pPr marL="1724025" marR="1714500" algn="ctr">
              <a:lnSpc>
                <a:spcPct val="101800"/>
              </a:lnSpc>
            </a:pPr>
            <a:r>
              <a:rPr sz="1100" spc="-5" dirty="0">
                <a:latin typeface="Calibri"/>
                <a:cs typeface="Calibri"/>
              </a:rPr>
              <a:t>Este.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Ciudad</a:t>
            </a:r>
            <a:r>
              <a:rPr sz="110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Panamá.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Panamá. </a:t>
            </a:r>
            <a:r>
              <a:rPr sz="1100" spc="-229" dirty="0">
                <a:latin typeface="Calibri"/>
                <a:cs typeface="Calibri"/>
              </a:rPr>
              <a:t> </a:t>
            </a:r>
            <a:r>
              <a:rPr sz="1100" u="sng" spc="-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3"/>
              </a:rPr>
              <a:t>www.kaizengrp.com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122720" y="7355585"/>
            <a:ext cx="5636260" cy="12623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08305" algn="just">
              <a:spcBef>
                <a:spcPts val="100"/>
              </a:spcBef>
            </a:pPr>
            <a:r>
              <a:rPr sz="1400" b="1" spc="-5" dirty="0">
                <a:latin typeface="Arial"/>
                <a:cs typeface="Arial"/>
              </a:rPr>
              <a:t>9.4.2.</a:t>
            </a:r>
            <a:r>
              <a:rPr sz="1400" b="1" spc="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Conductores de</a:t>
            </a:r>
            <a:r>
              <a:rPr sz="1400" b="1" spc="-2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la</a:t>
            </a:r>
            <a:r>
              <a:rPr sz="1400" b="1" spc="-2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Malla</a:t>
            </a:r>
            <a:r>
              <a:rPr sz="1400" b="1" spc="-2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Principal</a:t>
            </a:r>
            <a:endParaRPr sz="1400">
              <a:latin typeface="Arial"/>
              <a:cs typeface="Arial"/>
            </a:endParaRPr>
          </a:p>
          <a:p>
            <a:pPr marL="12700" marR="5080" algn="just">
              <a:lnSpc>
                <a:spcPct val="143600"/>
              </a:lnSpc>
              <a:spcBef>
                <a:spcPts val="820"/>
              </a:spcBef>
            </a:pPr>
            <a:r>
              <a:rPr sz="1400" dirty="0">
                <a:latin typeface="Arial"/>
                <a:cs typeface="Arial"/>
              </a:rPr>
              <a:t>Los </a:t>
            </a:r>
            <a:r>
              <a:rPr sz="1400" spc="-5" dirty="0">
                <a:latin typeface="Arial"/>
                <a:cs typeface="Arial"/>
              </a:rPr>
              <a:t>conductores </a:t>
            </a:r>
            <a:r>
              <a:rPr sz="1400" spc="-10" dirty="0">
                <a:latin typeface="Arial"/>
                <a:cs typeface="Arial"/>
              </a:rPr>
              <a:t>de </a:t>
            </a:r>
            <a:r>
              <a:rPr sz="1400" dirty="0">
                <a:latin typeface="Arial"/>
                <a:cs typeface="Arial"/>
              </a:rPr>
              <a:t>la </a:t>
            </a:r>
            <a:r>
              <a:rPr sz="1400" spc="-5" dirty="0">
                <a:latin typeface="Arial"/>
                <a:cs typeface="Arial"/>
              </a:rPr>
              <a:t>malla principal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tierra deberán enterrarse </a:t>
            </a:r>
            <a:r>
              <a:rPr sz="1400" dirty="0">
                <a:latin typeface="Arial"/>
                <a:cs typeface="Arial"/>
              </a:rPr>
              <a:t>a </a:t>
            </a:r>
            <a:r>
              <a:rPr sz="1400" spc="-10" dirty="0">
                <a:latin typeface="Arial"/>
                <a:cs typeface="Arial"/>
              </a:rPr>
              <a:t>la </a:t>
            </a:r>
            <a:r>
              <a:rPr sz="1400" spc="-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profundidad </a:t>
            </a:r>
            <a:r>
              <a:rPr sz="1400" spc="-5" dirty="0">
                <a:latin typeface="Arial"/>
                <a:cs typeface="Arial"/>
              </a:rPr>
              <a:t>indicada </a:t>
            </a:r>
            <a:r>
              <a:rPr sz="1400" dirty="0">
                <a:latin typeface="Arial"/>
                <a:cs typeface="Arial"/>
              </a:rPr>
              <a:t>en </a:t>
            </a:r>
            <a:r>
              <a:rPr sz="1400" spc="-5" dirty="0">
                <a:latin typeface="Arial"/>
                <a:cs typeface="Arial"/>
              </a:rPr>
              <a:t>los Planos mediante </a:t>
            </a:r>
            <a:r>
              <a:rPr sz="1400" dirty="0">
                <a:latin typeface="Arial"/>
                <a:cs typeface="Arial"/>
              </a:rPr>
              <a:t>la </a:t>
            </a:r>
            <a:r>
              <a:rPr sz="1400" spc="-5" dirty="0">
                <a:latin typeface="Arial"/>
                <a:cs typeface="Arial"/>
              </a:rPr>
              <a:t>apertura </a:t>
            </a:r>
            <a:r>
              <a:rPr sz="1400" spc="-1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zanjas </a:t>
            </a:r>
            <a:r>
              <a:rPr sz="1400" dirty="0">
                <a:latin typeface="Arial"/>
                <a:cs typeface="Arial"/>
              </a:rPr>
              <a:t>o </a:t>
            </a:r>
            <a:r>
              <a:rPr sz="1400" spc="-10" dirty="0">
                <a:latin typeface="Arial"/>
                <a:cs typeface="Arial"/>
              </a:rPr>
              <a:t>el </a:t>
            </a:r>
            <a:r>
              <a:rPr sz="1400" spc="-37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uso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equipos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especializados,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según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el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tipo</a:t>
            </a:r>
            <a:r>
              <a:rPr sz="1400" dirty="0">
                <a:latin typeface="Arial"/>
                <a:cs typeface="Arial"/>
              </a:rPr>
              <a:t> de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terreno.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8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158281" y="8909622"/>
            <a:ext cx="5561965" cy="0"/>
          </a:xfrm>
          <a:custGeom>
            <a:avLst/>
            <a:gdLst/>
            <a:ahLst/>
            <a:cxnLst/>
            <a:rect l="l" t="t" r="r" b="b"/>
            <a:pathLst>
              <a:path w="5561965">
                <a:moveTo>
                  <a:pt x="0" y="0"/>
                </a:moveTo>
                <a:lnTo>
                  <a:pt x="5561885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158044" y="804717"/>
            <a:ext cx="999649" cy="431186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6122721" y="1232662"/>
            <a:ext cx="5639435" cy="66732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715" algn="r">
              <a:spcBef>
                <a:spcPts val="100"/>
              </a:spcBef>
            </a:pPr>
            <a:r>
              <a:rPr sz="1100" spc="-5" dirty="0">
                <a:latin typeface="Calibri"/>
                <a:cs typeface="Calibri"/>
              </a:rPr>
              <a:t>Ficha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Técnica: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K-001</a:t>
            </a:r>
            <a:endParaRPr sz="1100">
              <a:latin typeface="Calibri"/>
              <a:cs typeface="Calibri"/>
            </a:endParaRPr>
          </a:p>
          <a:p>
            <a:pPr marL="5149215" marR="5080" indent="118745" algn="r">
              <a:lnSpc>
                <a:spcPct val="101800"/>
              </a:lnSpc>
              <a:spcBef>
                <a:spcPts val="5"/>
              </a:spcBef>
            </a:pPr>
            <a:r>
              <a:rPr sz="1100" dirty="0">
                <a:latin typeface="Calibri"/>
                <a:cs typeface="Calibri"/>
              </a:rPr>
              <a:t>Re</a:t>
            </a:r>
            <a:r>
              <a:rPr sz="1100" spc="5" dirty="0">
                <a:latin typeface="Calibri"/>
                <a:cs typeface="Calibri"/>
              </a:rPr>
              <a:t>v</a:t>
            </a:r>
            <a:r>
              <a:rPr sz="1100" dirty="0">
                <a:latin typeface="Calibri"/>
                <a:cs typeface="Calibri"/>
              </a:rPr>
              <a:t>.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  </a:t>
            </a:r>
            <a:r>
              <a:rPr sz="1100" spc="-5" dirty="0">
                <a:latin typeface="Calibri"/>
                <a:cs typeface="Calibri"/>
              </a:rPr>
              <a:t>Jul-</a:t>
            </a:r>
            <a:r>
              <a:rPr sz="1100" dirty="0">
                <a:latin typeface="Calibri"/>
                <a:cs typeface="Calibri"/>
              </a:rPr>
              <a:t>20</a:t>
            </a:r>
            <a:r>
              <a:rPr sz="1100" spc="-10" dirty="0">
                <a:latin typeface="Calibri"/>
                <a:cs typeface="Calibri"/>
              </a:rPr>
              <a:t>1</a:t>
            </a:r>
            <a:r>
              <a:rPr sz="1100" dirty="0">
                <a:latin typeface="Calibri"/>
                <a:cs typeface="Calibri"/>
              </a:rPr>
              <a:t>8</a:t>
            </a:r>
            <a:endParaRPr sz="1100">
              <a:latin typeface="Calibri"/>
              <a:cs typeface="Calibri"/>
            </a:endParaRPr>
          </a:p>
          <a:p>
            <a:pPr marL="12700" algn="just">
              <a:lnSpc>
                <a:spcPts val="1670"/>
              </a:lnSpc>
            </a:pPr>
            <a:r>
              <a:rPr sz="1400" spc="-5" dirty="0">
                <a:latin typeface="Arial"/>
                <a:cs typeface="Arial"/>
              </a:rPr>
              <a:t>En</a:t>
            </a:r>
            <a:r>
              <a:rPr sz="1400" spc="1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el</a:t>
            </a:r>
            <a:r>
              <a:rPr sz="1400" spc="114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proceso</a:t>
            </a:r>
            <a:r>
              <a:rPr sz="1400" spc="114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10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instalación</a:t>
            </a:r>
            <a:r>
              <a:rPr sz="1400" spc="114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debe</a:t>
            </a:r>
            <a:r>
              <a:rPr sz="1400" spc="1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cuidarse</a:t>
            </a:r>
            <a:r>
              <a:rPr sz="1400" spc="114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la</a:t>
            </a:r>
            <a:r>
              <a:rPr sz="1400" spc="114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integridad</a:t>
            </a:r>
            <a:r>
              <a:rPr sz="1400" spc="9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del</a:t>
            </a:r>
            <a:r>
              <a:rPr sz="1400" spc="114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cable</a:t>
            </a:r>
            <a:r>
              <a:rPr sz="1400" spc="114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así</a:t>
            </a:r>
            <a:endParaRPr sz="1400">
              <a:latin typeface="Arial"/>
              <a:cs typeface="Arial"/>
            </a:endParaRPr>
          </a:p>
          <a:p>
            <a:pPr marL="12700" algn="just">
              <a:spcBef>
                <a:spcPts val="720"/>
              </a:spcBef>
            </a:pPr>
            <a:r>
              <a:rPr sz="1400" spc="-5" dirty="0">
                <a:latin typeface="Arial"/>
                <a:cs typeface="Arial"/>
              </a:rPr>
              <a:t>como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su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continuidad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para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asegurar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la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eficacia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la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malla.</a:t>
            </a:r>
            <a:endParaRPr sz="1400">
              <a:latin typeface="Arial"/>
              <a:cs typeface="Arial"/>
            </a:endParaRPr>
          </a:p>
          <a:p>
            <a:pPr marL="12700" marR="5715" algn="just">
              <a:lnSpc>
                <a:spcPct val="143600"/>
              </a:lnSpc>
              <a:spcBef>
                <a:spcPts val="815"/>
              </a:spcBef>
            </a:pPr>
            <a:r>
              <a:rPr sz="1400" dirty="0">
                <a:latin typeface="Arial"/>
                <a:cs typeface="Arial"/>
              </a:rPr>
              <a:t>A fin de </a:t>
            </a:r>
            <a:r>
              <a:rPr sz="1400" spc="-5" dirty="0">
                <a:latin typeface="Arial"/>
                <a:cs typeface="Arial"/>
              </a:rPr>
              <a:t>reducir los gradientes </a:t>
            </a:r>
            <a:r>
              <a:rPr sz="1400" dirty="0">
                <a:latin typeface="Arial"/>
                <a:cs typeface="Arial"/>
              </a:rPr>
              <a:t>en la </a:t>
            </a:r>
            <a:r>
              <a:rPr sz="1400" spc="-5" dirty="0">
                <a:latin typeface="Arial"/>
                <a:cs typeface="Arial"/>
              </a:rPr>
              <a:t>periferia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-10" dirty="0">
                <a:latin typeface="Arial"/>
                <a:cs typeface="Arial"/>
              </a:rPr>
              <a:t>la </a:t>
            </a:r>
            <a:r>
              <a:rPr sz="1400" spc="-5" dirty="0">
                <a:latin typeface="Arial"/>
                <a:cs typeface="Arial"/>
              </a:rPr>
              <a:t>Subestación, </a:t>
            </a:r>
            <a:r>
              <a:rPr sz="1400" spc="-10" dirty="0">
                <a:latin typeface="Arial"/>
                <a:cs typeface="Arial"/>
              </a:rPr>
              <a:t>el </a:t>
            </a:r>
            <a:r>
              <a:rPr sz="1400" spc="-5" dirty="0">
                <a:latin typeface="Arial"/>
                <a:cs typeface="Arial"/>
              </a:rPr>
              <a:t> conductor perimetral </a:t>
            </a:r>
            <a:r>
              <a:rPr sz="1400" dirty="0">
                <a:latin typeface="Arial"/>
                <a:cs typeface="Arial"/>
              </a:rPr>
              <a:t>se enterrará a </a:t>
            </a:r>
            <a:r>
              <a:rPr sz="1400" spc="-5" dirty="0">
                <a:latin typeface="Arial"/>
                <a:cs typeface="Arial"/>
              </a:rPr>
              <a:t>una profundidad </a:t>
            </a:r>
            <a:r>
              <a:rPr sz="1400" dirty="0">
                <a:latin typeface="Arial"/>
                <a:cs typeface="Arial"/>
              </a:rPr>
              <a:t>de dos (2) </a:t>
            </a:r>
            <a:r>
              <a:rPr sz="1400" spc="-5" dirty="0">
                <a:latin typeface="Arial"/>
                <a:cs typeface="Arial"/>
              </a:rPr>
              <a:t>metros </a:t>
            </a:r>
            <a:r>
              <a:rPr sz="1400" dirty="0">
                <a:latin typeface="Arial"/>
                <a:cs typeface="Arial"/>
              </a:rPr>
              <a:t> y a una </a:t>
            </a:r>
            <a:r>
              <a:rPr sz="1400" spc="-5" dirty="0">
                <a:latin typeface="Arial"/>
                <a:cs typeface="Arial"/>
              </a:rPr>
              <a:t>distancia </a:t>
            </a:r>
            <a:r>
              <a:rPr sz="1400" dirty="0">
                <a:latin typeface="Arial"/>
                <a:cs typeface="Arial"/>
              </a:rPr>
              <a:t>de seis </a:t>
            </a:r>
            <a:r>
              <a:rPr sz="1400" spc="-5" dirty="0">
                <a:latin typeface="Arial"/>
                <a:cs typeface="Arial"/>
              </a:rPr>
              <a:t>(6) metros </a:t>
            </a:r>
            <a:r>
              <a:rPr sz="1400" dirty="0">
                <a:latin typeface="Arial"/>
                <a:cs typeface="Arial"/>
              </a:rPr>
              <a:t>de la </a:t>
            </a:r>
            <a:r>
              <a:rPr sz="1400" spc="-5" dirty="0">
                <a:latin typeface="Arial"/>
                <a:cs typeface="Arial"/>
              </a:rPr>
              <a:t>cerca metálica </a:t>
            </a:r>
            <a:r>
              <a:rPr sz="1400" dirty="0">
                <a:latin typeface="Arial"/>
                <a:cs typeface="Arial"/>
              </a:rPr>
              <a:t>y deberá 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redondearse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en </a:t>
            </a:r>
            <a:r>
              <a:rPr sz="1400" spc="-5" dirty="0">
                <a:latin typeface="Arial"/>
                <a:cs typeface="Arial"/>
              </a:rPr>
              <a:t>las esquinas </a:t>
            </a:r>
            <a:r>
              <a:rPr sz="1400" dirty="0">
                <a:latin typeface="Arial"/>
                <a:cs typeface="Arial"/>
              </a:rPr>
              <a:t>con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una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curvatura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adecuada.</a:t>
            </a:r>
            <a:endParaRPr sz="1400">
              <a:latin typeface="Arial"/>
              <a:cs typeface="Arial"/>
            </a:endParaRPr>
          </a:p>
          <a:p>
            <a:pPr marL="12700" marR="6350" algn="just">
              <a:lnSpc>
                <a:spcPct val="143600"/>
              </a:lnSpc>
              <a:spcBef>
                <a:spcPts val="815"/>
              </a:spcBef>
            </a:pPr>
            <a:r>
              <a:rPr sz="1400" spc="-5" dirty="0">
                <a:latin typeface="Arial"/>
                <a:cs typeface="Arial"/>
              </a:rPr>
              <a:t>Con </a:t>
            </a:r>
            <a:r>
              <a:rPr sz="1400" dirty="0">
                <a:latin typeface="Arial"/>
                <a:cs typeface="Arial"/>
              </a:rPr>
              <a:t>el </a:t>
            </a:r>
            <a:r>
              <a:rPr sz="1400" spc="-5" dirty="0">
                <a:latin typeface="Arial"/>
                <a:cs typeface="Arial"/>
              </a:rPr>
              <a:t>propósito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obtener </a:t>
            </a:r>
            <a:r>
              <a:rPr sz="1400" dirty="0">
                <a:latin typeface="Arial"/>
                <a:cs typeface="Arial"/>
              </a:rPr>
              <a:t>una </a:t>
            </a:r>
            <a:r>
              <a:rPr sz="1400" spc="-5" dirty="0">
                <a:latin typeface="Arial"/>
                <a:cs typeface="Arial"/>
              </a:rPr>
              <a:t>mejor equipotencialización </a:t>
            </a:r>
            <a:r>
              <a:rPr sz="1400" dirty="0">
                <a:latin typeface="Arial"/>
                <a:cs typeface="Arial"/>
              </a:rPr>
              <a:t>del </a:t>
            </a:r>
            <a:r>
              <a:rPr sz="1400" spc="-5" dirty="0">
                <a:latin typeface="Arial"/>
                <a:cs typeface="Arial"/>
              </a:rPr>
              <a:t>terreno </a:t>
            </a:r>
            <a:r>
              <a:rPr sz="1400" dirty="0">
                <a:latin typeface="Arial"/>
                <a:cs typeface="Arial"/>
              </a:rPr>
              <a:t> deberá </a:t>
            </a:r>
            <a:r>
              <a:rPr sz="1400" spc="-5" dirty="0">
                <a:latin typeface="Arial"/>
                <a:cs typeface="Arial"/>
              </a:rPr>
              <a:t>procurarse </a:t>
            </a:r>
            <a:r>
              <a:rPr sz="1400" dirty="0">
                <a:latin typeface="Arial"/>
                <a:cs typeface="Arial"/>
              </a:rPr>
              <a:t>que </a:t>
            </a:r>
            <a:r>
              <a:rPr sz="1400" spc="-5" dirty="0">
                <a:latin typeface="Arial"/>
                <a:cs typeface="Arial"/>
              </a:rPr>
              <a:t>durante </a:t>
            </a:r>
            <a:r>
              <a:rPr sz="1400" dirty="0">
                <a:latin typeface="Arial"/>
                <a:cs typeface="Arial"/>
              </a:rPr>
              <a:t>el </a:t>
            </a:r>
            <a:r>
              <a:rPr sz="1400" spc="-5" dirty="0">
                <a:latin typeface="Arial"/>
                <a:cs typeface="Arial"/>
              </a:rPr>
              <a:t>tendido </a:t>
            </a:r>
            <a:r>
              <a:rPr sz="1400" dirty="0">
                <a:latin typeface="Arial"/>
                <a:cs typeface="Arial"/>
              </a:rPr>
              <a:t>del conductor </a:t>
            </a:r>
            <a:r>
              <a:rPr sz="1400" spc="-10" dirty="0">
                <a:latin typeface="Arial"/>
                <a:cs typeface="Arial"/>
              </a:rPr>
              <a:t>de </a:t>
            </a:r>
            <a:r>
              <a:rPr sz="1400" dirty="0">
                <a:latin typeface="Arial"/>
                <a:cs typeface="Arial"/>
              </a:rPr>
              <a:t>la </a:t>
            </a:r>
            <a:r>
              <a:rPr sz="1400" spc="-5" dirty="0">
                <a:latin typeface="Arial"/>
                <a:cs typeface="Arial"/>
              </a:rPr>
              <a:t>malla </a:t>
            </a:r>
            <a:r>
              <a:rPr sz="1400" spc="-1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 tierra, </a:t>
            </a:r>
            <a:r>
              <a:rPr sz="1400" dirty="0">
                <a:latin typeface="Arial"/>
                <a:cs typeface="Arial"/>
              </a:rPr>
              <a:t>el </a:t>
            </a:r>
            <a:r>
              <a:rPr sz="1400" spc="-5" dirty="0">
                <a:latin typeface="Arial"/>
                <a:cs typeface="Arial"/>
              </a:rPr>
              <a:t>mismo </a:t>
            </a:r>
            <a:r>
              <a:rPr sz="1400" dirty="0">
                <a:latin typeface="Arial"/>
                <a:cs typeface="Arial"/>
              </a:rPr>
              <a:t>se coloque a una </a:t>
            </a:r>
            <a:r>
              <a:rPr sz="1400" spc="-5" dirty="0">
                <a:latin typeface="Arial"/>
                <a:cs typeface="Arial"/>
              </a:rPr>
              <a:t>distancia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aproximadamente </a:t>
            </a:r>
            <a:r>
              <a:rPr sz="1400" dirty="0">
                <a:latin typeface="Arial"/>
                <a:cs typeface="Arial"/>
              </a:rPr>
              <a:t>un </a:t>
            </a:r>
            <a:r>
              <a:rPr sz="1400" spc="-5" dirty="0">
                <a:latin typeface="Arial"/>
                <a:cs typeface="Arial"/>
              </a:rPr>
              <a:t>(1) </a:t>
            </a:r>
            <a:r>
              <a:rPr sz="1400" spc="-37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metro de </a:t>
            </a:r>
            <a:r>
              <a:rPr sz="1400" spc="-5" dirty="0">
                <a:latin typeface="Arial"/>
                <a:cs typeface="Arial"/>
              </a:rPr>
              <a:t>cualquier estructura metálica </a:t>
            </a:r>
            <a:r>
              <a:rPr sz="1400" dirty="0">
                <a:latin typeface="Arial"/>
                <a:cs typeface="Arial"/>
              </a:rPr>
              <a:t>y las </a:t>
            </a:r>
            <a:r>
              <a:rPr sz="1400" spc="-5" dirty="0">
                <a:latin typeface="Arial"/>
                <a:cs typeface="Arial"/>
              </a:rPr>
              <a:t>puestas </a:t>
            </a:r>
            <a:r>
              <a:rPr sz="1400" dirty="0">
                <a:latin typeface="Arial"/>
                <a:cs typeface="Arial"/>
              </a:rPr>
              <a:t>a </a:t>
            </a:r>
            <a:r>
              <a:rPr sz="1400" spc="-5" dirty="0">
                <a:latin typeface="Arial"/>
                <a:cs typeface="Arial"/>
              </a:rPr>
              <a:t>tierra </a:t>
            </a:r>
            <a:r>
              <a:rPr sz="1400" spc="-10" dirty="0">
                <a:latin typeface="Arial"/>
                <a:cs typeface="Arial"/>
              </a:rPr>
              <a:t>de esta </a:t>
            </a:r>
            <a:r>
              <a:rPr sz="1400" spc="-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última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se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realicen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en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lados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diferentes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de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la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retícula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la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malla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tierra.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40"/>
              </a:spcBef>
            </a:pPr>
            <a:endParaRPr sz="1300">
              <a:latin typeface="Arial"/>
              <a:cs typeface="Arial"/>
            </a:endParaRPr>
          </a:p>
          <a:p>
            <a:pPr marL="212090" algn="just"/>
            <a:r>
              <a:rPr sz="1400" b="1" spc="-5" dirty="0">
                <a:latin typeface="Arial"/>
                <a:cs typeface="Arial"/>
              </a:rPr>
              <a:t>9.4.3.</a:t>
            </a:r>
            <a:r>
              <a:rPr sz="1400" b="1" spc="-4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Conexiones</a:t>
            </a:r>
            <a:endParaRPr sz="1400">
              <a:latin typeface="Arial"/>
              <a:cs typeface="Arial"/>
            </a:endParaRPr>
          </a:p>
          <a:p>
            <a:pPr marL="12700" marR="5080" algn="just">
              <a:lnSpc>
                <a:spcPct val="143600"/>
              </a:lnSpc>
              <a:spcBef>
                <a:spcPts val="815"/>
              </a:spcBef>
            </a:pPr>
            <a:r>
              <a:rPr sz="1400" dirty="0">
                <a:latin typeface="Arial"/>
                <a:cs typeface="Arial"/>
              </a:rPr>
              <a:t>Tanto </a:t>
            </a:r>
            <a:r>
              <a:rPr sz="1400" spc="-5" dirty="0">
                <a:latin typeface="Arial"/>
                <a:cs typeface="Arial"/>
              </a:rPr>
              <a:t>las conexiones entre los cables </a:t>
            </a:r>
            <a:r>
              <a:rPr sz="1400" dirty="0">
                <a:latin typeface="Arial"/>
                <a:cs typeface="Arial"/>
              </a:rPr>
              <a:t>de la malla </a:t>
            </a:r>
            <a:r>
              <a:rPr sz="1400" spc="-5" dirty="0">
                <a:latin typeface="Arial"/>
                <a:cs typeface="Arial"/>
              </a:rPr>
              <a:t>como las conexiones </a:t>
            </a:r>
            <a:r>
              <a:rPr sz="1400" spc="-37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 las </a:t>
            </a:r>
            <a:r>
              <a:rPr sz="1400" spc="-5" dirty="0">
                <a:latin typeface="Arial"/>
                <a:cs typeface="Arial"/>
              </a:rPr>
              <a:t>derivaciones </a:t>
            </a:r>
            <a:r>
              <a:rPr sz="1400" dirty="0">
                <a:latin typeface="Arial"/>
                <a:cs typeface="Arial"/>
              </a:rPr>
              <a:t>a </a:t>
            </a:r>
            <a:r>
              <a:rPr sz="1400" spc="-5" dirty="0">
                <a:latin typeface="Arial"/>
                <a:cs typeface="Arial"/>
              </a:rPr>
              <a:t>los equipos deberá hacerse por </a:t>
            </a:r>
            <a:r>
              <a:rPr sz="1400" dirty="0">
                <a:latin typeface="Arial"/>
                <a:cs typeface="Arial"/>
              </a:rPr>
              <a:t>soldadura </a:t>
            </a:r>
            <a:r>
              <a:rPr sz="1400" spc="-15" dirty="0">
                <a:latin typeface="Arial"/>
                <a:cs typeface="Arial"/>
              </a:rPr>
              <a:t>de 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fusión, por </a:t>
            </a:r>
            <a:r>
              <a:rPr sz="1400" dirty="0">
                <a:latin typeface="Arial"/>
                <a:cs typeface="Arial"/>
              </a:rPr>
              <a:t>el </a:t>
            </a:r>
            <a:r>
              <a:rPr sz="1400" spc="-5" dirty="0">
                <a:latin typeface="Arial"/>
                <a:cs typeface="Arial"/>
              </a:rPr>
              <a:t>procedimiento aprobado, </a:t>
            </a:r>
            <a:r>
              <a:rPr sz="1400" dirty="0">
                <a:latin typeface="Arial"/>
                <a:cs typeface="Arial"/>
              </a:rPr>
              <a:t>y en los puntos </a:t>
            </a:r>
            <a:r>
              <a:rPr sz="1400" spc="-5" dirty="0">
                <a:latin typeface="Arial"/>
                <a:cs typeface="Arial"/>
              </a:rPr>
              <a:t>indicados </a:t>
            </a:r>
            <a:r>
              <a:rPr sz="1400" dirty="0">
                <a:latin typeface="Arial"/>
                <a:cs typeface="Arial"/>
              </a:rPr>
              <a:t>en </a:t>
            </a:r>
            <a:r>
              <a:rPr sz="1400" spc="-10" dirty="0">
                <a:latin typeface="Arial"/>
                <a:cs typeface="Arial"/>
              </a:rPr>
              <a:t>los </a:t>
            </a:r>
            <a:r>
              <a:rPr sz="1400" spc="-37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Planos. </a:t>
            </a:r>
            <a:r>
              <a:rPr sz="1400" spc="-5" dirty="0">
                <a:latin typeface="Arial"/>
                <a:cs typeface="Arial"/>
              </a:rPr>
              <a:t>Las conexiones </a:t>
            </a:r>
            <a:r>
              <a:rPr sz="1400" dirty="0">
                <a:latin typeface="Arial"/>
                <a:cs typeface="Arial"/>
              </a:rPr>
              <a:t>a </a:t>
            </a:r>
            <a:r>
              <a:rPr sz="1400" spc="-5" dirty="0">
                <a:latin typeface="Arial"/>
                <a:cs typeface="Arial"/>
              </a:rPr>
              <a:t>partes metálicas </a:t>
            </a:r>
            <a:r>
              <a:rPr sz="1400" spc="5" dirty="0">
                <a:latin typeface="Arial"/>
                <a:cs typeface="Arial"/>
              </a:rPr>
              <a:t>como </a:t>
            </a:r>
            <a:r>
              <a:rPr sz="1400" spc="-5" dirty="0">
                <a:latin typeface="Arial"/>
                <a:cs typeface="Arial"/>
              </a:rPr>
              <a:t>estructuras, equipos, 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tableros </a:t>
            </a:r>
            <a:r>
              <a:rPr sz="1400" dirty="0">
                <a:latin typeface="Arial"/>
                <a:cs typeface="Arial"/>
              </a:rPr>
              <a:t>o cualquier </a:t>
            </a:r>
            <a:r>
              <a:rPr sz="1400" spc="-5" dirty="0">
                <a:latin typeface="Arial"/>
                <a:cs typeface="Arial"/>
              </a:rPr>
              <a:t>pieza </a:t>
            </a:r>
            <a:r>
              <a:rPr sz="1400" dirty="0">
                <a:latin typeface="Arial"/>
                <a:cs typeface="Arial"/>
              </a:rPr>
              <a:t>no </a:t>
            </a:r>
            <a:r>
              <a:rPr sz="1400" spc="-5" dirty="0">
                <a:latin typeface="Arial"/>
                <a:cs typeface="Arial"/>
              </a:rPr>
              <a:t>empotrada </a:t>
            </a:r>
            <a:r>
              <a:rPr sz="1400" dirty="0">
                <a:latin typeface="Arial"/>
                <a:cs typeface="Arial"/>
              </a:rPr>
              <a:t>deberán hacerse </a:t>
            </a:r>
            <a:r>
              <a:rPr sz="1400" spc="-5" dirty="0">
                <a:latin typeface="Arial"/>
                <a:cs typeface="Arial"/>
              </a:rPr>
              <a:t>mediante 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conectores </a:t>
            </a:r>
            <a:r>
              <a:rPr sz="1400" dirty="0">
                <a:latin typeface="Arial"/>
                <a:cs typeface="Arial"/>
              </a:rPr>
              <a:t>fijados con </a:t>
            </a:r>
            <a:r>
              <a:rPr sz="1400" spc="-5" dirty="0">
                <a:latin typeface="Arial"/>
                <a:cs typeface="Arial"/>
              </a:rPr>
              <a:t>pernos, asegurando </a:t>
            </a:r>
            <a:r>
              <a:rPr sz="1400" dirty="0">
                <a:latin typeface="Arial"/>
                <a:cs typeface="Arial"/>
              </a:rPr>
              <a:t>una </a:t>
            </a:r>
            <a:r>
              <a:rPr sz="1400" spc="-5" dirty="0">
                <a:latin typeface="Arial"/>
                <a:cs typeface="Arial"/>
              </a:rPr>
              <a:t>superficie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contacto 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mayor</a:t>
            </a:r>
            <a:r>
              <a:rPr sz="1400" dirty="0">
                <a:latin typeface="Arial"/>
                <a:cs typeface="Arial"/>
              </a:rPr>
              <a:t> de 300 </a:t>
            </a:r>
            <a:r>
              <a:rPr sz="1400" spc="-5" dirty="0">
                <a:latin typeface="Arial"/>
                <a:cs typeface="Arial"/>
              </a:rPr>
              <a:t>mm2.</a:t>
            </a:r>
            <a:endParaRPr sz="14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255308" y="8940496"/>
            <a:ext cx="5372100" cy="5073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1150"/>
              </a:lnSpc>
            </a:pPr>
            <a:r>
              <a:rPr sz="1100" dirty="0">
                <a:latin typeface="Calibri"/>
                <a:cs typeface="Calibri"/>
              </a:rPr>
              <a:t>PH </a:t>
            </a:r>
            <a:r>
              <a:rPr sz="1100" spc="-5" dirty="0">
                <a:latin typeface="Calibri"/>
                <a:cs typeface="Calibri"/>
              </a:rPr>
              <a:t>Financial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Park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Tower,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Piso</a:t>
            </a:r>
            <a:r>
              <a:rPr sz="1100" dirty="0">
                <a:latin typeface="Calibri"/>
                <a:cs typeface="Calibri"/>
              </a:rPr>
              <a:t> 35,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Boulevard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Costa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Este. </a:t>
            </a:r>
            <a:r>
              <a:rPr sz="1100" spc="-5" dirty="0">
                <a:latin typeface="Calibri"/>
                <a:cs typeface="Calibri"/>
              </a:rPr>
              <a:t>Corregimiento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Juan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Díaz,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Costa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del</a:t>
            </a:r>
            <a:endParaRPr sz="1100">
              <a:latin typeface="Calibri"/>
              <a:cs typeface="Calibri"/>
            </a:endParaRPr>
          </a:p>
          <a:p>
            <a:pPr marL="1724025" marR="1714500" algn="ctr">
              <a:lnSpc>
                <a:spcPct val="101800"/>
              </a:lnSpc>
            </a:pPr>
            <a:r>
              <a:rPr sz="1100" spc="-5" dirty="0">
                <a:latin typeface="Calibri"/>
                <a:cs typeface="Calibri"/>
              </a:rPr>
              <a:t>Este.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Ciudad</a:t>
            </a:r>
            <a:r>
              <a:rPr sz="110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Panamá.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Panamá. </a:t>
            </a:r>
            <a:r>
              <a:rPr sz="1100" spc="-229" dirty="0">
                <a:latin typeface="Calibri"/>
                <a:cs typeface="Calibri"/>
              </a:rPr>
              <a:t> </a:t>
            </a:r>
            <a:r>
              <a:rPr sz="1100" u="sng" spc="-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3"/>
              </a:rPr>
              <a:t>www.kaizengrp.com</a:t>
            </a:r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8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158281" y="8909622"/>
            <a:ext cx="5561965" cy="0"/>
          </a:xfrm>
          <a:custGeom>
            <a:avLst/>
            <a:gdLst/>
            <a:ahLst/>
            <a:cxnLst/>
            <a:rect l="l" t="t" r="r" b="b"/>
            <a:pathLst>
              <a:path w="5561965">
                <a:moveTo>
                  <a:pt x="0" y="0"/>
                </a:moveTo>
                <a:lnTo>
                  <a:pt x="5561885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158044" y="804717"/>
            <a:ext cx="999649" cy="431186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6122721" y="1232661"/>
            <a:ext cx="5639435" cy="55499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715" algn="r">
              <a:spcBef>
                <a:spcPts val="100"/>
              </a:spcBef>
            </a:pPr>
            <a:r>
              <a:rPr sz="1100" spc="-5" dirty="0">
                <a:latin typeface="Calibri"/>
                <a:cs typeface="Calibri"/>
              </a:rPr>
              <a:t>Ficha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Técnica: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K-001</a:t>
            </a:r>
            <a:endParaRPr sz="1100">
              <a:latin typeface="Calibri"/>
              <a:cs typeface="Calibri"/>
            </a:endParaRPr>
          </a:p>
          <a:p>
            <a:pPr marL="5149215" marR="5080" indent="118745" algn="r">
              <a:lnSpc>
                <a:spcPct val="101800"/>
              </a:lnSpc>
              <a:spcBef>
                <a:spcPts val="5"/>
              </a:spcBef>
            </a:pPr>
            <a:r>
              <a:rPr sz="1100" dirty="0">
                <a:latin typeface="Calibri"/>
                <a:cs typeface="Calibri"/>
              </a:rPr>
              <a:t>Re</a:t>
            </a:r>
            <a:r>
              <a:rPr sz="1100" spc="5" dirty="0">
                <a:latin typeface="Calibri"/>
                <a:cs typeface="Calibri"/>
              </a:rPr>
              <a:t>v</a:t>
            </a:r>
            <a:r>
              <a:rPr sz="1100" dirty="0">
                <a:latin typeface="Calibri"/>
                <a:cs typeface="Calibri"/>
              </a:rPr>
              <a:t>.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  </a:t>
            </a:r>
            <a:r>
              <a:rPr sz="1100" spc="-5" dirty="0">
                <a:latin typeface="Calibri"/>
                <a:cs typeface="Calibri"/>
              </a:rPr>
              <a:t>Jul-</a:t>
            </a:r>
            <a:r>
              <a:rPr sz="1100" dirty="0">
                <a:latin typeface="Calibri"/>
                <a:cs typeface="Calibri"/>
              </a:rPr>
              <a:t>20</a:t>
            </a:r>
            <a:r>
              <a:rPr sz="1100" spc="-10" dirty="0">
                <a:latin typeface="Calibri"/>
                <a:cs typeface="Calibri"/>
              </a:rPr>
              <a:t>1</a:t>
            </a:r>
            <a:r>
              <a:rPr sz="1100" dirty="0">
                <a:latin typeface="Calibri"/>
                <a:cs typeface="Calibri"/>
              </a:rPr>
              <a:t>8</a:t>
            </a:r>
            <a:endParaRPr sz="11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100">
              <a:latin typeface="Calibri"/>
              <a:cs typeface="Calibri"/>
            </a:endParaRPr>
          </a:p>
          <a:p>
            <a:pPr>
              <a:spcBef>
                <a:spcPts val="25"/>
              </a:spcBef>
            </a:pPr>
            <a:endParaRPr sz="900">
              <a:latin typeface="Calibri"/>
              <a:cs typeface="Calibri"/>
            </a:endParaRPr>
          </a:p>
          <a:p>
            <a:pPr marL="12700" marR="5080" algn="just">
              <a:lnSpc>
                <a:spcPct val="143600"/>
              </a:lnSpc>
              <a:spcBef>
                <a:spcPts val="5"/>
              </a:spcBef>
            </a:pPr>
            <a:r>
              <a:rPr sz="1400" dirty="0">
                <a:latin typeface="Arial"/>
                <a:cs typeface="Arial"/>
              </a:rPr>
              <a:t>Las </a:t>
            </a:r>
            <a:r>
              <a:rPr sz="1400" spc="-5" dirty="0">
                <a:latin typeface="Arial"/>
                <a:cs typeface="Arial"/>
              </a:rPr>
              <a:t>conexiones </a:t>
            </a:r>
            <a:r>
              <a:rPr sz="1400" dirty="0">
                <a:latin typeface="Arial"/>
                <a:cs typeface="Arial"/>
              </a:rPr>
              <a:t>a </a:t>
            </a:r>
            <a:r>
              <a:rPr sz="1400" spc="-5" dirty="0">
                <a:latin typeface="Arial"/>
                <a:cs typeface="Arial"/>
              </a:rPr>
              <a:t>piezas metálicas empotrados, barras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acero </a:t>
            </a:r>
            <a:r>
              <a:rPr sz="1400" spc="-1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 refuerzo,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rieles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etc,</a:t>
            </a:r>
            <a:r>
              <a:rPr sz="1400" dirty="0">
                <a:latin typeface="Arial"/>
                <a:cs typeface="Arial"/>
              </a:rPr>
              <a:t> deberán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ser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soldadas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con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bronce</a:t>
            </a:r>
            <a:r>
              <a:rPr sz="1400" dirty="0">
                <a:latin typeface="Arial"/>
                <a:cs typeface="Arial"/>
              </a:rPr>
              <a:t> o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mediante 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soldadura</a:t>
            </a:r>
            <a:r>
              <a:rPr sz="1400" dirty="0">
                <a:latin typeface="Arial"/>
                <a:cs typeface="Arial"/>
              </a:rPr>
              <a:t> de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fusión,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exceptuando</a:t>
            </a:r>
            <a:r>
              <a:rPr sz="1400" dirty="0">
                <a:latin typeface="Arial"/>
                <a:cs typeface="Arial"/>
              </a:rPr>
              <a:t> las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conexiones</a:t>
            </a:r>
            <a:r>
              <a:rPr sz="1400" dirty="0">
                <a:latin typeface="Arial"/>
                <a:cs typeface="Arial"/>
              </a:rPr>
              <a:t> a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piezas 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galvanizadas,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las </a:t>
            </a:r>
            <a:r>
              <a:rPr sz="1400" dirty="0">
                <a:latin typeface="Arial"/>
                <a:cs typeface="Arial"/>
              </a:rPr>
              <a:t>cuales</a:t>
            </a:r>
            <a:r>
              <a:rPr sz="1400" spc="-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deberán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hacerse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con</a:t>
            </a:r>
            <a:r>
              <a:rPr sz="1400" spc="-5" dirty="0">
                <a:latin typeface="Arial"/>
                <a:cs typeface="Arial"/>
              </a:rPr>
              <a:t> pernos.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40"/>
              </a:spcBef>
            </a:pPr>
            <a:endParaRPr sz="1300">
              <a:latin typeface="Arial"/>
              <a:cs typeface="Arial"/>
            </a:endParaRPr>
          </a:p>
          <a:p>
            <a:pPr marL="260985" algn="just"/>
            <a:r>
              <a:rPr sz="1400" b="1" spc="-5" dirty="0">
                <a:latin typeface="Arial"/>
                <a:cs typeface="Arial"/>
              </a:rPr>
              <a:t>9.4.4</a:t>
            </a:r>
            <a:r>
              <a:rPr sz="1400" b="1" spc="-2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-</a:t>
            </a:r>
            <a:r>
              <a:rPr sz="1400" b="1" spc="-2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Inserciones</a:t>
            </a:r>
            <a:endParaRPr sz="1400">
              <a:latin typeface="Arial"/>
              <a:cs typeface="Arial"/>
            </a:endParaRPr>
          </a:p>
          <a:p>
            <a:pPr marL="12700" marR="5715" algn="just">
              <a:lnSpc>
                <a:spcPct val="143600"/>
              </a:lnSpc>
              <a:spcBef>
                <a:spcPts val="805"/>
              </a:spcBef>
            </a:pPr>
            <a:r>
              <a:rPr sz="1400" dirty="0">
                <a:latin typeface="Arial"/>
                <a:cs typeface="Arial"/>
              </a:rPr>
              <a:t>En</a:t>
            </a:r>
            <a:r>
              <a:rPr sz="1400" spc="-8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los</a:t>
            </a:r>
            <a:r>
              <a:rPr sz="1400" spc="-8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sitios</a:t>
            </a:r>
            <a:r>
              <a:rPr sz="1400" spc="-8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donde</a:t>
            </a:r>
            <a:r>
              <a:rPr sz="1400" spc="-10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emerjan</a:t>
            </a:r>
            <a:r>
              <a:rPr sz="1400" spc="-7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derivaciones</a:t>
            </a:r>
            <a:r>
              <a:rPr sz="1400" spc="-8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8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puesta</a:t>
            </a:r>
            <a:r>
              <a:rPr sz="1400" spc="-7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</a:t>
            </a:r>
            <a:r>
              <a:rPr sz="1400" spc="-8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tierra</a:t>
            </a:r>
            <a:r>
              <a:rPr sz="1400" spc="-7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del</a:t>
            </a:r>
            <a:r>
              <a:rPr sz="1400" spc="-1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concreto, </a:t>
            </a:r>
            <a:r>
              <a:rPr sz="1400" spc="-37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deberán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suministrarse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inserciones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metálicas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de</a:t>
            </a:r>
            <a:r>
              <a:rPr sz="1400" spc="-5" dirty="0">
                <a:latin typeface="Arial"/>
                <a:cs typeface="Arial"/>
              </a:rPr>
              <a:t> Puesta</a:t>
            </a:r>
            <a:r>
              <a:rPr sz="1400" dirty="0">
                <a:latin typeface="Arial"/>
                <a:cs typeface="Arial"/>
              </a:rPr>
              <a:t> a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tierra, 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instalaciones </a:t>
            </a:r>
            <a:r>
              <a:rPr sz="1400" dirty="0">
                <a:latin typeface="Arial"/>
                <a:cs typeface="Arial"/>
              </a:rPr>
              <a:t>a ras con </a:t>
            </a:r>
            <a:r>
              <a:rPr sz="1400" spc="-10" dirty="0">
                <a:latin typeface="Arial"/>
                <a:cs typeface="Arial"/>
              </a:rPr>
              <a:t>la </a:t>
            </a:r>
            <a:r>
              <a:rPr sz="1400" spc="-5" dirty="0">
                <a:latin typeface="Arial"/>
                <a:cs typeface="Arial"/>
              </a:rPr>
              <a:t>superficie acabada </a:t>
            </a:r>
            <a:r>
              <a:rPr sz="1400" dirty="0">
                <a:latin typeface="Arial"/>
                <a:cs typeface="Arial"/>
              </a:rPr>
              <a:t>del </a:t>
            </a:r>
            <a:r>
              <a:rPr sz="1400" spc="-5" dirty="0">
                <a:latin typeface="Arial"/>
                <a:cs typeface="Arial"/>
              </a:rPr>
              <a:t>concreto. Así </a:t>
            </a:r>
            <a:r>
              <a:rPr sz="1400" spc="-10" dirty="0">
                <a:latin typeface="Arial"/>
                <a:cs typeface="Arial"/>
              </a:rPr>
              <a:t>mismo, </a:t>
            </a:r>
            <a:r>
              <a:rPr sz="1400" spc="-5" dirty="0">
                <a:latin typeface="Arial"/>
                <a:cs typeface="Arial"/>
              </a:rPr>
              <a:t> deben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suministrarse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inserciones</a:t>
            </a:r>
            <a:r>
              <a:rPr sz="1400" dirty="0">
                <a:latin typeface="Arial"/>
                <a:cs typeface="Arial"/>
              </a:rPr>
              <a:t> para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derivaciones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futuras</a:t>
            </a:r>
            <a:r>
              <a:rPr sz="1400" dirty="0">
                <a:latin typeface="Arial"/>
                <a:cs typeface="Arial"/>
              </a:rPr>
              <a:t> o </a:t>
            </a:r>
            <a:r>
              <a:rPr sz="1400" spc="-37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extensiones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la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malla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según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se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indique</a:t>
            </a:r>
            <a:r>
              <a:rPr sz="1400" dirty="0">
                <a:latin typeface="Arial"/>
                <a:cs typeface="Arial"/>
              </a:rPr>
              <a:t> en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los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Planos.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40"/>
              </a:spcBef>
            </a:pPr>
            <a:endParaRPr sz="1300">
              <a:latin typeface="Arial"/>
              <a:cs typeface="Arial"/>
            </a:endParaRPr>
          </a:p>
          <a:p>
            <a:pPr marL="12700" algn="just"/>
            <a:r>
              <a:rPr sz="1400" b="1" dirty="0">
                <a:latin typeface="Arial"/>
                <a:cs typeface="Arial"/>
              </a:rPr>
              <a:t>9.5</a:t>
            </a:r>
            <a:r>
              <a:rPr sz="1400" b="1" spc="-1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Pruebas</a:t>
            </a:r>
            <a:r>
              <a:rPr sz="1400" b="1" dirty="0">
                <a:latin typeface="Arial"/>
                <a:cs typeface="Arial"/>
              </a:rPr>
              <a:t> y</a:t>
            </a:r>
            <a:r>
              <a:rPr sz="1400" b="1" spc="-4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mediciones</a:t>
            </a:r>
            <a:endParaRPr sz="1400">
              <a:latin typeface="Arial"/>
              <a:cs typeface="Arial"/>
            </a:endParaRPr>
          </a:p>
          <a:p>
            <a:pPr marL="12700" marR="5080" algn="just">
              <a:lnSpc>
                <a:spcPct val="143900"/>
              </a:lnSpc>
              <a:spcBef>
                <a:spcPts val="810"/>
              </a:spcBef>
            </a:pPr>
            <a:r>
              <a:rPr sz="1400" spc="-5" dirty="0">
                <a:latin typeface="Arial"/>
                <a:cs typeface="Arial"/>
              </a:rPr>
              <a:t>Una vez se encuentre tendido </a:t>
            </a:r>
            <a:r>
              <a:rPr sz="1400" dirty="0">
                <a:latin typeface="Arial"/>
                <a:cs typeface="Arial"/>
              </a:rPr>
              <a:t>el </a:t>
            </a:r>
            <a:r>
              <a:rPr sz="1400" spc="-5" dirty="0">
                <a:latin typeface="Arial"/>
                <a:cs typeface="Arial"/>
              </a:rPr>
              <a:t>cable, </a:t>
            </a:r>
            <a:r>
              <a:rPr sz="1400" dirty="0">
                <a:latin typeface="Arial"/>
                <a:cs typeface="Arial"/>
              </a:rPr>
              <a:t>se </a:t>
            </a:r>
            <a:r>
              <a:rPr sz="1400" spc="-5" dirty="0">
                <a:latin typeface="Arial"/>
                <a:cs typeface="Arial"/>
              </a:rPr>
              <a:t>deben realizar las siguientes </a:t>
            </a:r>
            <a:r>
              <a:rPr sz="1400" spc="-37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pruebas: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verificación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mecánica</a:t>
            </a:r>
            <a:r>
              <a:rPr sz="1400" dirty="0">
                <a:latin typeface="Arial"/>
                <a:cs typeface="Arial"/>
              </a:rPr>
              <a:t> de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conexiones</a:t>
            </a:r>
            <a:r>
              <a:rPr sz="1400" dirty="0">
                <a:latin typeface="Arial"/>
                <a:cs typeface="Arial"/>
              </a:rPr>
              <a:t> y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continuidad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del 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conductor.</a:t>
            </a:r>
            <a:endParaRPr sz="14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255308" y="8940496"/>
            <a:ext cx="5372100" cy="5073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1150"/>
              </a:lnSpc>
            </a:pPr>
            <a:r>
              <a:rPr sz="1100" dirty="0">
                <a:latin typeface="Calibri"/>
                <a:cs typeface="Calibri"/>
              </a:rPr>
              <a:t>PH </a:t>
            </a:r>
            <a:r>
              <a:rPr sz="1100" spc="-5" dirty="0">
                <a:latin typeface="Calibri"/>
                <a:cs typeface="Calibri"/>
              </a:rPr>
              <a:t>Financial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Park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Tower,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Piso</a:t>
            </a:r>
            <a:r>
              <a:rPr sz="1100" dirty="0">
                <a:latin typeface="Calibri"/>
                <a:cs typeface="Calibri"/>
              </a:rPr>
              <a:t> 35,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Boulevard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Costa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Este. </a:t>
            </a:r>
            <a:r>
              <a:rPr sz="1100" spc="-5" dirty="0">
                <a:latin typeface="Calibri"/>
                <a:cs typeface="Calibri"/>
              </a:rPr>
              <a:t>Corregimiento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Juan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Díaz,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Costa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del</a:t>
            </a:r>
            <a:endParaRPr sz="1100">
              <a:latin typeface="Calibri"/>
              <a:cs typeface="Calibri"/>
            </a:endParaRPr>
          </a:p>
          <a:p>
            <a:pPr marL="1724025" marR="1714500" algn="ctr">
              <a:lnSpc>
                <a:spcPct val="101800"/>
              </a:lnSpc>
            </a:pPr>
            <a:r>
              <a:rPr sz="1100" spc="-5" dirty="0">
                <a:latin typeface="Calibri"/>
                <a:cs typeface="Calibri"/>
              </a:rPr>
              <a:t>Este.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Ciudad</a:t>
            </a:r>
            <a:r>
              <a:rPr sz="110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Panamá.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Panamá. </a:t>
            </a:r>
            <a:r>
              <a:rPr sz="1100" spc="-229" dirty="0">
                <a:latin typeface="Calibri"/>
                <a:cs typeface="Calibri"/>
              </a:rPr>
              <a:t> </a:t>
            </a:r>
            <a:r>
              <a:rPr sz="1100" u="sng" spc="-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3"/>
              </a:rPr>
              <a:t>www.kaizengrp.com</a:t>
            </a:r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30142</Words>
  <Application>Microsoft Office PowerPoint</Application>
  <PresentationFormat>Personalizado</PresentationFormat>
  <Paragraphs>3552</Paragraphs>
  <Slides>181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181</vt:i4>
      </vt:variant>
    </vt:vector>
  </HeadingPairs>
  <TitlesOfParts>
    <vt:vector size="186" baseType="lpstr">
      <vt:lpstr>Calibri</vt:lpstr>
      <vt:lpstr>Symbol</vt:lpstr>
      <vt:lpstr>Arial</vt:lpstr>
      <vt:lpstr>Times New Roman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Mayte</dc:creator>
  <cp:lastModifiedBy>Cuenta Microsoft</cp:lastModifiedBy>
  <cp:revision>1</cp:revision>
  <dcterms:created xsi:type="dcterms:W3CDTF">2021-08-11T20:33:37Z</dcterms:created>
  <dcterms:modified xsi:type="dcterms:W3CDTF">2021-08-15T17:04:46Z</dcterms:modified>
</cp:coreProperties>
</file>